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sldIdLst>
    <p:sldId id="256" r:id="rId2"/>
    <p:sldId id="383" r:id="rId3"/>
    <p:sldId id="384" r:id="rId4"/>
    <p:sldId id="385" r:id="rId5"/>
    <p:sldId id="393" r:id="rId6"/>
    <p:sldId id="319" r:id="rId7"/>
    <p:sldId id="320" r:id="rId8"/>
    <p:sldId id="323" r:id="rId9"/>
    <p:sldId id="324" r:id="rId10"/>
    <p:sldId id="375" r:id="rId11"/>
    <p:sldId id="376" r:id="rId12"/>
    <p:sldId id="325" r:id="rId13"/>
    <p:sldId id="351" r:id="rId14"/>
    <p:sldId id="350" r:id="rId15"/>
    <p:sldId id="395" r:id="rId16"/>
    <p:sldId id="326" r:id="rId17"/>
    <p:sldId id="352" r:id="rId18"/>
    <p:sldId id="353" r:id="rId19"/>
    <p:sldId id="329" r:id="rId20"/>
    <p:sldId id="394" r:id="rId21"/>
    <p:sldId id="396" r:id="rId22"/>
    <p:sldId id="354" r:id="rId23"/>
    <p:sldId id="356" r:id="rId24"/>
    <p:sldId id="357" r:id="rId25"/>
    <p:sldId id="358" r:id="rId26"/>
    <p:sldId id="381" r:id="rId27"/>
    <p:sldId id="378" r:id="rId28"/>
    <p:sldId id="380" r:id="rId29"/>
    <p:sldId id="379" r:id="rId30"/>
    <p:sldId id="359" r:id="rId31"/>
    <p:sldId id="360" r:id="rId32"/>
    <p:sldId id="361" r:id="rId33"/>
    <p:sldId id="363" r:id="rId34"/>
    <p:sldId id="362" r:id="rId35"/>
    <p:sldId id="364" r:id="rId36"/>
    <p:sldId id="365" r:id="rId37"/>
    <p:sldId id="366" r:id="rId38"/>
    <p:sldId id="377" r:id="rId39"/>
    <p:sldId id="367" r:id="rId40"/>
    <p:sldId id="374" r:id="rId41"/>
    <p:sldId id="386" r:id="rId42"/>
    <p:sldId id="397" r:id="rId43"/>
    <p:sldId id="387" r:id="rId44"/>
    <p:sldId id="388" r:id="rId45"/>
    <p:sldId id="398" r:id="rId46"/>
    <p:sldId id="390" r:id="rId47"/>
    <p:sldId id="391" r:id="rId48"/>
    <p:sldId id="392" r:id="rId49"/>
    <p:sldId id="345" r:id="rId50"/>
    <p:sldId id="346" r:id="rId51"/>
    <p:sldId id="347" r:id="rId52"/>
    <p:sldId id="348" r:id="rId53"/>
    <p:sldId id="344" r:id="rId54"/>
    <p:sldId id="259" r:id="rId55"/>
    <p:sldId id="260" r:id="rId56"/>
    <p:sldId id="261" r:id="rId57"/>
    <p:sldId id="262" r:id="rId58"/>
    <p:sldId id="263" r:id="rId59"/>
    <p:sldId id="264" r:id="rId60"/>
    <p:sldId id="269" r:id="rId61"/>
    <p:sldId id="299" r:id="rId62"/>
    <p:sldId id="270" r:id="rId63"/>
    <p:sldId id="291" r:id="rId64"/>
    <p:sldId id="271" r:id="rId65"/>
    <p:sldId id="343" r:id="rId66"/>
    <p:sldId id="287" r:id="rId67"/>
    <p:sldId id="265" r:id="rId68"/>
    <p:sldId id="266" r:id="rId69"/>
    <p:sldId id="267" r:id="rId70"/>
    <p:sldId id="268" r:id="rId71"/>
    <p:sldId id="284" r:id="rId72"/>
    <p:sldId id="272" r:id="rId73"/>
    <p:sldId id="368" r:id="rId74"/>
    <p:sldId id="369" r:id="rId75"/>
    <p:sldId id="294" r:id="rId76"/>
    <p:sldId id="292" r:id="rId77"/>
    <p:sldId id="288" r:id="rId78"/>
    <p:sldId id="276" r:id="rId79"/>
    <p:sldId id="275" r:id="rId80"/>
    <p:sldId id="277" r:id="rId81"/>
    <p:sldId id="278" r:id="rId82"/>
    <p:sldId id="280" r:id="rId83"/>
    <p:sldId id="279" r:id="rId84"/>
    <p:sldId id="281" r:id="rId85"/>
    <p:sldId id="285" r:id="rId86"/>
    <p:sldId id="289" r:id="rId87"/>
    <p:sldId id="290" r:id="rId88"/>
    <p:sldId id="300" r:id="rId89"/>
    <p:sldId id="313" r:id="rId90"/>
    <p:sldId id="274" r:id="rId91"/>
    <p:sldId id="293" r:id="rId92"/>
    <p:sldId id="317" r:id="rId93"/>
    <p:sldId id="302" r:id="rId94"/>
    <p:sldId id="303" r:id="rId95"/>
    <p:sldId id="318" r:id="rId96"/>
    <p:sldId id="382" r:id="rId97"/>
    <p:sldId id="306" r:id="rId98"/>
    <p:sldId id="258" r:id="rId99"/>
    <p:sldId id="371" r:id="rId100"/>
    <p:sldId id="370" r:id="rId101"/>
    <p:sldId id="282" r:id="rId102"/>
    <p:sldId id="286" r:id="rId103"/>
    <p:sldId id="283"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39" autoAdjust="0"/>
  </p:normalViewPr>
  <p:slideViewPr>
    <p:cSldViewPr snapToGrid="0">
      <p:cViewPr varScale="1">
        <p:scale>
          <a:sx n="94" d="100"/>
          <a:sy n="94" d="100"/>
        </p:scale>
        <p:origin x="648" y="120"/>
      </p:cViewPr>
      <p:guideLst>
        <p:guide orient="horz" pos="2160"/>
        <p:guide pos="2880"/>
      </p:guideLst>
    </p:cSldViewPr>
  </p:slideViewPr>
  <p:notesTextViewPr>
    <p:cViewPr>
      <p:scale>
        <a:sx n="1" d="1"/>
        <a:sy n="1" d="1"/>
      </p:scale>
      <p:origin x="0" y="0"/>
    </p:cViewPr>
  </p:notesTextViewPr>
  <p:sorterViewPr>
    <p:cViewPr>
      <p:scale>
        <a:sx n="140" d="100"/>
        <a:sy n="140" d="100"/>
      </p:scale>
      <p:origin x="0" y="-84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0DC5C-8707-421F-AF88-55C227D6E829}" type="datetimeFigureOut">
              <a:rPr lang="en-US" smtClean="0"/>
              <a:t>2020-03-20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757AD-FD34-48AD-B060-97107C7C989E}" type="slidenum">
              <a:rPr lang="en-US" smtClean="0"/>
              <a:t>‹#›</a:t>
            </a:fld>
            <a:endParaRPr lang="en-US"/>
          </a:p>
        </p:txBody>
      </p:sp>
    </p:spTree>
    <p:extLst>
      <p:ext uri="{BB962C8B-B14F-4D97-AF65-F5344CB8AC3E}">
        <p14:creationId xmlns:p14="http://schemas.microsoft.com/office/powerpoint/2010/main" val="70797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477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94" name="Google Shape;69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371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272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6567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4084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94" name="Google Shape;69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0406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94" name="Google Shape;69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900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Thresholds and all criteria should be satisfied.</a:t>
            </a:r>
            <a:endParaRPr dirty="0"/>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912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Thresholds and all criteria should be satisfied.</a:t>
            </a:r>
            <a:endParaRPr dirty="0"/>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444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All quality measures are combined into a fitness function for simulated annealing</a:t>
            </a:r>
            <a:endParaRPr dirty="0"/>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604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77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5248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55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0486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617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7552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077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887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822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523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279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This is not so easy. First of all, we don’t want to aggregate the closeness to R into a single score, but instead we want to consider all points on C. Second, it is unclear how normalization should be done. So sometimes it is still better to design one measure that captures more than </a:t>
            </a:r>
            <a:r>
              <a:rPr lang="en-US" smtClean="0"/>
              <a:t>one aspect at once.</a:t>
            </a:r>
            <a:endParaRPr/>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64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609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471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8409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955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080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9328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5468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8086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32" name="Google Shape;832;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51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266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046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114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97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94" name="Google Shape;69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4031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94" name="Google Shape;69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090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3AAF9D-FE41-4B33-BC51-7AFF72A194EB}" type="datetimeFigureOut">
              <a:rPr lang="en-US" smtClean="0"/>
              <a:t>2020-03-20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5651B-8B60-4606-92F8-E2BE4F2FFE6A}" type="slidenum">
              <a:rPr lang="en-US" smtClean="0"/>
              <a:t>‹#›</a:t>
            </a:fld>
            <a:endParaRPr lang="en-US"/>
          </a:p>
        </p:txBody>
      </p:sp>
    </p:spTree>
    <p:extLst>
      <p:ext uri="{BB962C8B-B14F-4D97-AF65-F5344CB8AC3E}">
        <p14:creationId xmlns:p14="http://schemas.microsoft.com/office/powerpoint/2010/main" val="415595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3AAF9D-FE41-4B33-BC51-7AFF72A194EB}" type="datetimeFigureOut">
              <a:rPr lang="en-US" smtClean="0"/>
              <a:t>2020-03-20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5651B-8B60-4606-92F8-E2BE4F2FFE6A}" type="slidenum">
              <a:rPr lang="en-US" smtClean="0"/>
              <a:t>‹#›</a:t>
            </a:fld>
            <a:endParaRPr lang="en-US"/>
          </a:p>
        </p:txBody>
      </p:sp>
    </p:spTree>
    <p:extLst>
      <p:ext uri="{BB962C8B-B14F-4D97-AF65-F5344CB8AC3E}">
        <p14:creationId xmlns:p14="http://schemas.microsoft.com/office/powerpoint/2010/main" val="31000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3AAF9D-FE41-4B33-BC51-7AFF72A194EB}" type="datetimeFigureOut">
              <a:rPr lang="en-US" smtClean="0"/>
              <a:t>2020-03-20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5651B-8B60-4606-92F8-E2BE4F2FFE6A}" type="slidenum">
              <a:rPr lang="en-US" smtClean="0"/>
              <a:t>‹#›</a:t>
            </a:fld>
            <a:endParaRPr lang="en-US"/>
          </a:p>
        </p:txBody>
      </p:sp>
    </p:spTree>
    <p:extLst>
      <p:ext uri="{BB962C8B-B14F-4D97-AF65-F5344CB8AC3E}">
        <p14:creationId xmlns:p14="http://schemas.microsoft.com/office/powerpoint/2010/main" val="149948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3AAF9D-FE41-4B33-BC51-7AFF72A194EB}" type="datetimeFigureOut">
              <a:rPr lang="en-US" smtClean="0"/>
              <a:t>2020-03-20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5651B-8B60-4606-92F8-E2BE4F2FFE6A}" type="slidenum">
              <a:rPr lang="en-US" smtClean="0"/>
              <a:t>‹#›</a:t>
            </a:fld>
            <a:endParaRPr lang="en-US"/>
          </a:p>
        </p:txBody>
      </p:sp>
    </p:spTree>
    <p:extLst>
      <p:ext uri="{BB962C8B-B14F-4D97-AF65-F5344CB8AC3E}">
        <p14:creationId xmlns:p14="http://schemas.microsoft.com/office/powerpoint/2010/main" val="42601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3AAF9D-FE41-4B33-BC51-7AFF72A194EB}" type="datetimeFigureOut">
              <a:rPr lang="en-US" smtClean="0"/>
              <a:t>2020-03-20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5651B-8B60-4606-92F8-E2BE4F2FFE6A}" type="slidenum">
              <a:rPr lang="en-US" smtClean="0"/>
              <a:t>‹#›</a:t>
            </a:fld>
            <a:endParaRPr lang="en-US"/>
          </a:p>
        </p:txBody>
      </p:sp>
    </p:spTree>
    <p:extLst>
      <p:ext uri="{BB962C8B-B14F-4D97-AF65-F5344CB8AC3E}">
        <p14:creationId xmlns:p14="http://schemas.microsoft.com/office/powerpoint/2010/main" val="346253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3AAF9D-FE41-4B33-BC51-7AFF72A194EB}" type="datetimeFigureOut">
              <a:rPr lang="en-US" smtClean="0"/>
              <a:t>2020-03-20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5651B-8B60-4606-92F8-E2BE4F2FFE6A}" type="slidenum">
              <a:rPr lang="en-US" smtClean="0"/>
              <a:t>‹#›</a:t>
            </a:fld>
            <a:endParaRPr lang="en-US"/>
          </a:p>
        </p:txBody>
      </p:sp>
    </p:spTree>
    <p:extLst>
      <p:ext uri="{BB962C8B-B14F-4D97-AF65-F5344CB8AC3E}">
        <p14:creationId xmlns:p14="http://schemas.microsoft.com/office/powerpoint/2010/main" val="104720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3AAF9D-FE41-4B33-BC51-7AFF72A194EB}" type="datetimeFigureOut">
              <a:rPr lang="en-US" smtClean="0"/>
              <a:t>2020-03-20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5651B-8B60-4606-92F8-E2BE4F2FFE6A}" type="slidenum">
              <a:rPr lang="en-US" smtClean="0"/>
              <a:t>‹#›</a:t>
            </a:fld>
            <a:endParaRPr lang="en-US"/>
          </a:p>
        </p:txBody>
      </p:sp>
    </p:spTree>
    <p:extLst>
      <p:ext uri="{BB962C8B-B14F-4D97-AF65-F5344CB8AC3E}">
        <p14:creationId xmlns:p14="http://schemas.microsoft.com/office/powerpoint/2010/main" val="408050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3AAF9D-FE41-4B33-BC51-7AFF72A194EB}" type="datetimeFigureOut">
              <a:rPr lang="en-US" smtClean="0"/>
              <a:t>2020-03-20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5651B-8B60-4606-92F8-E2BE4F2FFE6A}" type="slidenum">
              <a:rPr lang="en-US" smtClean="0"/>
              <a:t>‹#›</a:t>
            </a:fld>
            <a:endParaRPr lang="en-US"/>
          </a:p>
        </p:txBody>
      </p:sp>
    </p:spTree>
    <p:extLst>
      <p:ext uri="{BB962C8B-B14F-4D97-AF65-F5344CB8AC3E}">
        <p14:creationId xmlns:p14="http://schemas.microsoft.com/office/powerpoint/2010/main" val="314451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AAF9D-FE41-4B33-BC51-7AFF72A194EB}" type="datetimeFigureOut">
              <a:rPr lang="en-US" smtClean="0"/>
              <a:t>2020-03-20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5651B-8B60-4606-92F8-E2BE4F2FFE6A}" type="slidenum">
              <a:rPr lang="en-US" smtClean="0"/>
              <a:t>‹#›</a:t>
            </a:fld>
            <a:endParaRPr lang="en-US"/>
          </a:p>
        </p:txBody>
      </p:sp>
    </p:spTree>
    <p:extLst>
      <p:ext uri="{BB962C8B-B14F-4D97-AF65-F5344CB8AC3E}">
        <p14:creationId xmlns:p14="http://schemas.microsoft.com/office/powerpoint/2010/main" val="361819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AAF9D-FE41-4B33-BC51-7AFF72A194EB}" type="datetimeFigureOut">
              <a:rPr lang="en-US" smtClean="0"/>
              <a:t>2020-03-20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5651B-8B60-4606-92F8-E2BE4F2FFE6A}" type="slidenum">
              <a:rPr lang="en-US" smtClean="0"/>
              <a:t>‹#›</a:t>
            </a:fld>
            <a:endParaRPr lang="en-US"/>
          </a:p>
        </p:txBody>
      </p:sp>
    </p:spTree>
    <p:extLst>
      <p:ext uri="{BB962C8B-B14F-4D97-AF65-F5344CB8AC3E}">
        <p14:creationId xmlns:p14="http://schemas.microsoft.com/office/powerpoint/2010/main" val="88789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AAF9D-FE41-4B33-BC51-7AFF72A194EB}" type="datetimeFigureOut">
              <a:rPr lang="en-US" smtClean="0"/>
              <a:t>2020-03-20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5651B-8B60-4606-92F8-E2BE4F2FFE6A}" type="slidenum">
              <a:rPr lang="en-US" smtClean="0"/>
              <a:t>‹#›</a:t>
            </a:fld>
            <a:endParaRPr lang="en-US"/>
          </a:p>
        </p:txBody>
      </p:sp>
    </p:spTree>
    <p:extLst>
      <p:ext uri="{BB962C8B-B14F-4D97-AF65-F5344CB8AC3E}">
        <p14:creationId xmlns:p14="http://schemas.microsoft.com/office/powerpoint/2010/main" val="325472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AAF9D-FE41-4B33-BC51-7AFF72A194EB}" type="datetimeFigureOut">
              <a:rPr lang="en-US" smtClean="0"/>
              <a:t>2020-03-20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5651B-8B60-4606-92F8-E2BE4F2FFE6A}" type="slidenum">
              <a:rPr lang="en-US" smtClean="0"/>
              <a:t>‹#›</a:t>
            </a:fld>
            <a:endParaRPr lang="en-US"/>
          </a:p>
        </p:txBody>
      </p:sp>
    </p:spTree>
    <p:extLst>
      <p:ext uri="{BB962C8B-B14F-4D97-AF65-F5344CB8AC3E}">
        <p14:creationId xmlns:p14="http://schemas.microsoft.com/office/powerpoint/2010/main" val="3286633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696744" cy="266429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165618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99992" y="1052736"/>
            <a:ext cx="4434291" cy="1446550"/>
          </a:xfrm>
          <a:prstGeom prst="rect">
            <a:avLst/>
          </a:prstGeom>
          <a:noFill/>
        </p:spPr>
        <p:txBody>
          <a:bodyPr wrap="none" rtlCol="0">
            <a:spAutoFit/>
          </a:bodyPr>
          <a:lstStyle/>
          <a:p>
            <a:pPr algn="ctr"/>
            <a:r>
              <a:rPr lang="en-US" sz="4400" b="1" dirty="0" smtClean="0">
                <a:solidFill>
                  <a:schemeClr val="accent6">
                    <a:lumMod val="75000"/>
                  </a:schemeClr>
                </a:solidFill>
              </a:rPr>
              <a:t>Quality Measures </a:t>
            </a:r>
          </a:p>
          <a:p>
            <a:pPr algn="ctr"/>
            <a:r>
              <a:rPr lang="en-US" sz="4400" b="1" dirty="0" smtClean="0">
                <a:solidFill>
                  <a:schemeClr val="accent6">
                    <a:lumMod val="75000"/>
                  </a:schemeClr>
                </a:solidFill>
              </a:rPr>
              <a:t>and Ratios</a:t>
            </a:r>
          </a:p>
        </p:txBody>
      </p:sp>
      <p:sp>
        <p:nvSpPr>
          <p:cNvPr id="10" name="TextBox 9"/>
          <p:cNvSpPr txBox="1"/>
          <p:nvPr/>
        </p:nvSpPr>
        <p:spPr>
          <a:xfrm>
            <a:off x="323528" y="260648"/>
            <a:ext cx="3168352" cy="2246769"/>
          </a:xfrm>
          <a:prstGeom prst="rect">
            <a:avLst/>
          </a:prstGeom>
          <a:noFill/>
        </p:spPr>
        <p:txBody>
          <a:bodyPr wrap="square" rtlCol="0">
            <a:spAutoFit/>
          </a:bodyPr>
          <a:lstStyle/>
          <a:p>
            <a:r>
              <a:rPr lang="en-US" sz="2800" b="1" dirty="0" smtClean="0"/>
              <a:t>Geometry &amp; Graphs PhD school </a:t>
            </a:r>
            <a:r>
              <a:rPr lang="en-US" sz="2800" b="1" dirty="0" err="1" smtClean="0"/>
              <a:t>Würzburg</a:t>
            </a:r>
            <a:endParaRPr lang="en-US" sz="2800" b="1" dirty="0" smtClean="0"/>
          </a:p>
          <a:p>
            <a:r>
              <a:rPr lang="en-US" sz="2800" b="1" dirty="0" smtClean="0"/>
              <a:t>March 19-20, </a:t>
            </a:r>
            <a:br>
              <a:rPr lang="en-US" sz="2800" b="1" dirty="0" smtClean="0"/>
            </a:br>
            <a:r>
              <a:rPr lang="en-US" sz="2800" b="1" dirty="0" smtClean="0"/>
              <a:t>2020</a:t>
            </a:r>
          </a:p>
        </p:txBody>
      </p:sp>
      <p:sp>
        <p:nvSpPr>
          <p:cNvPr id="11" name="TextBox 10"/>
          <p:cNvSpPr txBox="1"/>
          <p:nvPr/>
        </p:nvSpPr>
        <p:spPr>
          <a:xfrm>
            <a:off x="899592" y="4941168"/>
            <a:ext cx="6593087" cy="584775"/>
          </a:xfrm>
          <a:prstGeom prst="rect">
            <a:avLst/>
          </a:prstGeom>
          <a:noFill/>
        </p:spPr>
        <p:txBody>
          <a:bodyPr wrap="none" rtlCol="0">
            <a:spAutoFit/>
          </a:bodyPr>
          <a:lstStyle/>
          <a:p>
            <a:r>
              <a:rPr lang="en-US" sz="3200" dirty="0" smtClean="0"/>
              <a:t>Marc van Kreveld  -  Utrecht University</a:t>
            </a:r>
          </a:p>
        </p:txBody>
      </p:sp>
    </p:spTree>
    <p:extLst>
      <p:ext uri="{BB962C8B-B14F-4D97-AF65-F5344CB8AC3E}">
        <p14:creationId xmlns:p14="http://schemas.microsoft.com/office/powerpoint/2010/main" val="5967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180528" y="1390129"/>
            <a:ext cx="2952328" cy="958751"/>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700808"/>
            <a:ext cx="6552728" cy="64807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48064" y="620688"/>
            <a:ext cx="3483943" cy="769441"/>
          </a:xfrm>
          <a:prstGeom prst="rect">
            <a:avLst/>
          </a:prstGeom>
          <a:noFill/>
        </p:spPr>
        <p:txBody>
          <a:bodyPr wrap="square" rtlCol="0">
            <a:spAutoFit/>
          </a:bodyPr>
          <a:lstStyle/>
          <a:p>
            <a:pPr algn="r"/>
            <a:r>
              <a:rPr lang="en-US" sz="4400" b="1" dirty="0" smtClean="0">
                <a:solidFill>
                  <a:schemeClr val="accent6">
                    <a:lumMod val="75000"/>
                  </a:schemeClr>
                </a:solidFill>
              </a:rPr>
              <a:t>Measures</a:t>
            </a:r>
            <a:endParaRPr lang="en-US" sz="4400" b="1" dirty="0">
              <a:solidFill>
                <a:schemeClr val="accent6">
                  <a:lumMod val="75000"/>
                </a:schemeClr>
              </a:solidFill>
            </a:endParaRPr>
          </a:p>
        </p:txBody>
      </p:sp>
      <p:sp>
        <p:nvSpPr>
          <p:cNvPr id="11" name="TextBox 10"/>
          <p:cNvSpPr txBox="1"/>
          <p:nvPr/>
        </p:nvSpPr>
        <p:spPr>
          <a:xfrm>
            <a:off x="539552" y="548680"/>
            <a:ext cx="2880320" cy="523220"/>
          </a:xfrm>
          <a:prstGeom prst="rect">
            <a:avLst/>
          </a:prstGeom>
          <a:noFill/>
        </p:spPr>
        <p:txBody>
          <a:bodyPr wrap="square" rtlCol="0">
            <a:spAutoFit/>
          </a:bodyPr>
          <a:lstStyle/>
          <a:p>
            <a:r>
              <a:rPr lang="en-US" sz="2800" b="1" dirty="0" smtClean="0"/>
              <a:t>MANY measures</a:t>
            </a:r>
          </a:p>
        </p:txBody>
      </p:sp>
      <p:sp>
        <p:nvSpPr>
          <p:cNvPr id="5" name="TextBox 4"/>
          <p:cNvSpPr txBox="1"/>
          <p:nvPr/>
        </p:nvSpPr>
        <p:spPr>
          <a:xfrm>
            <a:off x="467544" y="2666236"/>
            <a:ext cx="3528392" cy="2677656"/>
          </a:xfrm>
          <a:prstGeom prst="rect">
            <a:avLst/>
          </a:prstGeom>
          <a:noFill/>
        </p:spPr>
        <p:txBody>
          <a:bodyPr wrap="square" rtlCol="0">
            <a:spAutoFit/>
          </a:bodyPr>
          <a:lstStyle/>
          <a:p>
            <a:r>
              <a:rPr lang="en-US" sz="2400" i="1" dirty="0" smtClean="0"/>
              <a:t>Distances</a:t>
            </a:r>
          </a:p>
          <a:p>
            <a:pPr marL="457200" indent="-457200">
              <a:buFont typeface="Arial" panose="020B0604020202020204" pitchFamily="34" charset="0"/>
              <a:buChar char="•"/>
            </a:pPr>
            <a:r>
              <a:rPr lang="en-US" sz="2400" dirty="0" smtClean="0"/>
              <a:t>Shortest path length</a:t>
            </a:r>
          </a:p>
          <a:p>
            <a:pPr marL="457200" indent="-457200">
              <a:buFont typeface="Arial" panose="020B0604020202020204" pitchFamily="34" charset="0"/>
              <a:buChar char="•"/>
            </a:pPr>
            <a:r>
              <a:rPr lang="en-US" sz="2400" dirty="0" err="1" smtClean="0"/>
              <a:t>Hausdorff</a:t>
            </a:r>
            <a:r>
              <a:rPr lang="en-US" sz="2400" dirty="0" smtClean="0"/>
              <a:t> distance</a:t>
            </a:r>
          </a:p>
          <a:p>
            <a:pPr marL="457200" indent="-457200">
              <a:buFont typeface="Arial" panose="020B0604020202020204" pitchFamily="34" charset="0"/>
              <a:buChar char="•"/>
            </a:pPr>
            <a:r>
              <a:rPr lang="en-US" sz="2400" dirty="0" err="1" smtClean="0"/>
              <a:t>Fréchet</a:t>
            </a:r>
            <a:r>
              <a:rPr lang="en-US" sz="2400" dirty="0" smtClean="0"/>
              <a:t> distance</a:t>
            </a:r>
          </a:p>
          <a:p>
            <a:pPr marL="457200" indent="-457200">
              <a:buFont typeface="Arial" panose="020B0604020202020204" pitchFamily="34" charset="0"/>
              <a:buChar char="•"/>
            </a:pPr>
            <a:r>
              <a:rPr lang="en-US" sz="2400" dirty="0" smtClean="0"/>
              <a:t>Area of overlap</a:t>
            </a:r>
          </a:p>
          <a:p>
            <a:pPr marL="457200" indent="-457200">
              <a:buFont typeface="Arial" panose="020B0604020202020204" pitchFamily="34" charset="0"/>
              <a:buChar char="•"/>
            </a:pPr>
            <a:r>
              <a:rPr lang="en-US" sz="2400" dirty="0" smtClean="0"/>
              <a:t>Earth </a:t>
            </a:r>
            <a:r>
              <a:rPr lang="en-US" sz="2400" dirty="0"/>
              <a:t>m</a:t>
            </a:r>
            <a:r>
              <a:rPr lang="en-US" sz="2400" dirty="0" smtClean="0"/>
              <a:t>overs distance</a:t>
            </a:r>
          </a:p>
          <a:p>
            <a:pPr marL="457200" indent="-457200">
              <a:buFont typeface="Arial" panose="020B0604020202020204" pitchFamily="34" charset="0"/>
              <a:buChar char="•"/>
            </a:pPr>
            <a:r>
              <a:rPr lang="en-US" sz="2400" dirty="0" smtClean="0"/>
              <a:t>Edit distance</a:t>
            </a:r>
          </a:p>
        </p:txBody>
      </p:sp>
      <p:sp>
        <p:nvSpPr>
          <p:cNvPr id="12" name="TextBox 11"/>
          <p:cNvSpPr txBox="1"/>
          <p:nvPr/>
        </p:nvSpPr>
        <p:spPr>
          <a:xfrm>
            <a:off x="971600" y="5611809"/>
            <a:ext cx="3141501" cy="830997"/>
          </a:xfrm>
          <a:prstGeom prst="rect">
            <a:avLst/>
          </a:prstGeom>
          <a:noFill/>
        </p:spPr>
        <p:txBody>
          <a:bodyPr wrap="none" rtlCol="0">
            <a:spAutoFit/>
          </a:bodyPr>
          <a:lstStyle/>
          <a:p>
            <a:r>
              <a:rPr lang="en-US" sz="2400" i="1" dirty="0" smtClean="0"/>
              <a:t>Error</a:t>
            </a:r>
          </a:p>
          <a:p>
            <a:pPr marL="457200" indent="-457200">
              <a:buFont typeface="Arial" panose="020B0604020202020204" pitchFamily="34" charset="0"/>
              <a:buChar char="•"/>
            </a:pPr>
            <a:r>
              <a:rPr lang="en-US" sz="2400" dirty="0" smtClean="0"/>
              <a:t>Root-mean-squared</a:t>
            </a:r>
          </a:p>
        </p:txBody>
      </p:sp>
      <p:sp>
        <p:nvSpPr>
          <p:cNvPr id="21" name="TextBox 20"/>
          <p:cNvSpPr txBox="1"/>
          <p:nvPr/>
        </p:nvSpPr>
        <p:spPr>
          <a:xfrm>
            <a:off x="5940152" y="2291388"/>
            <a:ext cx="3126882" cy="1569660"/>
          </a:xfrm>
          <a:prstGeom prst="rect">
            <a:avLst/>
          </a:prstGeom>
          <a:noFill/>
        </p:spPr>
        <p:txBody>
          <a:bodyPr wrap="none" rtlCol="0">
            <a:spAutoFit/>
          </a:bodyPr>
          <a:lstStyle/>
          <a:p>
            <a:r>
              <a:rPr lang="en-US" sz="2400" i="1" dirty="0" smtClean="0"/>
              <a:t>In CS</a:t>
            </a:r>
          </a:p>
          <a:p>
            <a:pPr marL="457200" indent="-457200">
              <a:buFont typeface="Arial" panose="020B0604020202020204" pitchFamily="34" charset="0"/>
              <a:buChar char="•"/>
            </a:pPr>
            <a:r>
              <a:rPr lang="en-US" sz="2400" dirty="0" smtClean="0"/>
              <a:t>Precision, recall, F1</a:t>
            </a:r>
          </a:p>
          <a:p>
            <a:pPr marL="457200" indent="-457200">
              <a:buFont typeface="Arial" panose="020B0604020202020204" pitchFamily="34" charset="0"/>
              <a:buChar char="•"/>
            </a:pPr>
            <a:r>
              <a:rPr lang="en-US" sz="2400" dirty="0" smtClean="0"/>
              <a:t>Shannon’s entropy</a:t>
            </a:r>
          </a:p>
          <a:p>
            <a:pPr marL="457200" indent="-457200">
              <a:buFont typeface="Arial" panose="020B0604020202020204" pitchFamily="34" charset="0"/>
              <a:buChar char="•"/>
            </a:pPr>
            <a:r>
              <a:rPr lang="en-US" sz="2400" dirty="0" smtClean="0"/>
              <a:t>Any fitness function</a:t>
            </a:r>
          </a:p>
        </p:txBody>
      </p:sp>
      <p:sp>
        <p:nvSpPr>
          <p:cNvPr id="22" name="TextBox 21"/>
          <p:cNvSpPr txBox="1"/>
          <p:nvPr/>
        </p:nvSpPr>
        <p:spPr>
          <a:xfrm>
            <a:off x="5148064" y="4063712"/>
            <a:ext cx="2981072" cy="2677656"/>
          </a:xfrm>
          <a:prstGeom prst="rect">
            <a:avLst/>
          </a:prstGeom>
          <a:noFill/>
        </p:spPr>
        <p:txBody>
          <a:bodyPr wrap="none" rtlCol="0">
            <a:spAutoFit/>
          </a:bodyPr>
          <a:lstStyle/>
          <a:p>
            <a:r>
              <a:rPr lang="en-US" sz="2400" i="1" dirty="0" smtClean="0"/>
              <a:t>More in comp </a:t>
            </a:r>
            <a:r>
              <a:rPr lang="en-US" sz="2400" i="1" dirty="0" err="1" smtClean="0"/>
              <a:t>geom</a:t>
            </a:r>
            <a:endParaRPr lang="en-US" sz="2400" i="1" dirty="0" smtClean="0"/>
          </a:p>
          <a:p>
            <a:pPr marL="457200" indent="-457200">
              <a:buFont typeface="Arial" panose="020B0604020202020204" pitchFamily="34" charset="0"/>
              <a:buChar char="•"/>
            </a:pPr>
            <a:r>
              <a:rPr lang="en-US" sz="2400" dirty="0" smtClean="0"/>
              <a:t>Lebesgue measure</a:t>
            </a:r>
          </a:p>
          <a:p>
            <a:pPr marL="457200" indent="-457200">
              <a:buFont typeface="Arial" panose="020B0604020202020204" pitchFamily="34" charset="0"/>
              <a:buChar char="•"/>
            </a:pPr>
            <a:r>
              <a:rPr lang="en-US" sz="2400" dirty="0" smtClean="0"/>
              <a:t>Ply</a:t>
            </a:r>
          </a:p>
          <a:p>
            <a:pPr marL="457200" indent="-457200">
              <a:buFont typeface="Arial" panose="020B0604020202020204" pitchFamily="34" charset="0"/>
              <a:buChar char="•"/>
            </a:pPr>
            <a:r>
              <a:rPr lang="en-US" sz="2400" dirty="0" smtClean="0"/>
              <a:t>Genus</a:t>
            </a:r>
          </a:p>
          <a:p>
            <a:pPr marL="457200" indent="-457200">
              <a:buFont typeface="Arial" panose="020B0604020202020204" pitchFamily="34" charset="0"/>
              <a:buChar char="•"/>
            </a:pPr>
            <a:r>
              <a:rPr lang="en-US" sz="2400" dirty="0" err="1" smtClean="0"/>
              <a:t>Homotopy</a:t>
            </a:r>
            <a:r>
              <a:rPr lang="en-US" sz="2400" dirty="0" smtClean="0"/>
              <a:t> height</a:t>
            </a:r>
          </a:p>
          <a:p>
            <a:pPr marL="457200" indent="-457200">
              <a:buFont typeface="Arial" panose="020B0604020202020204" pitchFamily="34" charset="0"/>
              <a:buChar char="•"/>
            </a:pPr>
            <a:r>
              <a:rPr lang="en-US" sz="2400" dirty="0" smtClean="0"/>
              <a:t>Ambiguity</a:t>
            </a:r>
          </a:p>
          <a:p>
            <a:pPr marL="457200" indent="-457200">
              <a:buFont typeface="Arial" panose="020B0604020202020204" pitchFamily="34" charset="0"/>
              <a:buChar char="•"/>
            </a:pPr>
            <a:r>
              <a:rPr lang="en-US" sz="2400" dirty="0" smtClean="0"/>
              <a:t>….</a:t>
            </a:r>
          </a:p>
        </p:txBody>
      </p:sp>
    </p:spTree>
    <p:extLst>
      <p:ext uri="{BB962C8B-B14F-4D97-AF65-F5344CB8AC3E}">
        <p14:creationId xmlns:p14="http://schemas.microsoft.com/office/powerpoint/2010/main" val="1459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1" grpId="0"/>
      <p:bldP spid="22"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79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96552" y="2276872"/>
            <a:ext cx="3168352" cy="7200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480720" cy="7200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432048"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28853" y="548680"/>
            <a:ext cx="3257687" cy="769441"/>
          </a:xfrm>
          <a:prstGeom prst="rect">
            <a:avLst/>
          </a:prstGeom>
          <a:noFill/>
        </p:spPr>
        <p:txBody>
          <a:bodyPr wrap="none" rtlCol="0">
            <a:spAutoFit/>
          </a:bodyPr>
          <a:lstStyle/>
          <a:p>
            <a:pPr algn="r"/>
            <a:r>
              <a:rPr lang="en-US" sz="4400" b="1" dirty="0" smtClean="0">
                <a:solidFill>
                  <a:schemeClr val="accent6">
                    <a:lumMod val="75000"/>
                  </a:schemeClr>
                </a:solidFill>
              </a:rPr>
              <a:t>circular : free</a:t>
            </a:r>
            <a:endParaRPr lang="en-US" sz="4400" b="1" dirty="0">
              <a:solidFill>
                <a:schemeClr val="accent6">
                  <a:lumMod val="75000"/>
                </a:schemeClr>
              </a:solidFill>
            </a:endParaRPr>
          </a:p>
        </p:txBody>
      </p:sp>
      <p:sp>
        <p:nvSpPr>
          <p:cNvPr id="3" name="TextBox 2"/>
          <p:cNvSpPr txBox="1"/>
          <p:nvPr/>
        </p:nvSpPr>
        <p:spPr>
          <a:xfrm>
            <a:off x="395537" y="908720"/>
            <a:ext cx="2232248" cy="954107"/>
          </a:xfrm>
          <a:prstGeom prst="rect">
            <a:avLst/>
          </a:prstGeom>
          <a:noFill/>
        </p:spPr>
        <p:txBody>
          <a:bodyPr wrap="square" rtlCol="0">
            <a:spAutoFit/>
          </a:bodyPr>
          <a:lstStyle/>
          <a:p>
            <a:r>
              <a:rPr lang="en-US" sz="2800" b="1" dirty="0" smtClean="0">
                <a:solidFill>
                  <a:srgbClr val="C00000"/>
                </a:solidFill>
              </a:rPr>
              <a:t>edge-length ratio</a:t>
            </a:r>
          </a:p>
        </p:txBody>
      </p:sp>
      <p:grpSp>
        <p:nvGrpSpPr>
          <p:cNvPr id="46" name="Group 45"/>
          <p:cNvGrpSpPr/>
          <p:nvPr/>
        </p:nvGrpSpPr>
        <p:grpSpPr>
          <a:xfrm>
            <a:off x="755576" y="2924944"/>
            <a:ext cx="4176464" cy="3672408"/>
            <a:chOff x="1259632" y="2852936"/>
            <a:chExt cx="4176464" cy="3672408"/>
          </a:xfrm>
        </p:grpSpPr>
        <p:cxnSp>
          <p:nvCxnSpPr>
            <p:cNvPr id="44" name="Straight Connector 43"/>
            <p:cNvCxnSpPr/>
            <p:nvPr/>
          </p:nvCxnSpPr>
          <p:spPr>
            <a:xfrm flipH="1" flipV="1">
              <a:off x="3923928" y="5589240"/>
              <a:ext cx="1368152" cy="7920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347864" y="2996952"/>
              <a:ext cx="0" cy="158417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403648" y="5589240"/>
              <a:ext cx="1368152" cy="7920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1907704" y="3573016"/>
              <a:ext cx="2876365" cy="2532850"/>
            </a:xfrm>
            <a:custGeom>
              <a:avLst/>
              <a:gdLst>
                <a:gd name="connsiteX0" fmla="*/ 1438182 w 2876365"/>
                <a:gd name="connsiteY0" fmla="*/ 0 h 2183907"/>
                <a:gd name="connsiteX1" fmla="*/ 0 w 2876365"/>
                <a:gd name="connsiteY1" fmla="*/ 2183907 h 2183907"/>
                <a:gd name="connsiteX2" fmla="*/ 2876365 w 2876365"/>
                <a:gd name="connsiteY2" fmla="*/ 2166151 h 2183907"/>
                <a:gd name="connsiteX3" fmla="*/ 1438182 w 2876365"/>
                <a:gd name="connsiteY3" fmla="*/ 0 h 2183907"/>
              </a:gdLst>
              <a:ahLst/>
              <a:cxnLst>
                <a:cxn ang="0">
                  <a:pos x="connsiteX0" y="connsiteY0"/>
                </a:cxn>
                <a:cxn ang="0">
                  <a:pos x="connsiteX1" y="connsiteY1"/>
                </a:cxn>
                <a:cxn ang="0">
                  <a:pos x="connsiteX2" y="connsiteY2"/>
                </a:cxn>
                <a:cxn ang="0">
                  <a:pos x="connsiteX3" y="connsiteY3"/>
                </a:cxn>
              </a:cxnLst>
              <a:rect l="l" t="t" r="r" b="b"/>
              <a:pathLst>
                <a:path w="2876365" h="2183907">
                  <a:moveTo>
                    <a:pt x="1438182" y="0"/>
                  </a:moveTo>
                  <a:lnTo>
                    <a:pt x="0" y="2183907"/>
                  </a:lnTo>
                  <a:lnTo>
                    <a:pt x="2876365" y="2166151"/>
                  </a:lnTo>
                  <a:lnTo>
                    <a:pt x="1438182" y="0"/>
                  </a:lnTo>
                  <a:close/>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403648" y="2996952"/>
              <a:ext cx="3888432" cy="3384376"/>
            </a:xfrm>
            <a:custGeom>
              <a:avLst/>
              <a:gdLst>
                <a:gd name="connsiteX0" fmla="*/ 1438182 w 2876365"/>
                <a:gd name="connsiteY0" fmla="*/ 0 h 2183907"/>
                <a:gd name="connsiteX1" fmla="*/ 0 w 2876365"/>
                <a:gd name="connsiteY1" fmla="*/ 2183907 h 2183907"/>
                <a:gd name="connsiteX2" fmla="*/ 2876365 w 2876365"/>
                <a:gd name="connsiteY2" fmla="*/ 2166151 h 2183907"/>
                <a:gd name="connsiteX3" fmla="*/ 1438182 w 2876365"/>
                <a:gd name="connsiteY3" fmla="*/ 0 h 2183907"/>
              </a:gdLst>
              <a:ahLst/>
              <a:cxnLst>
                <a:cxn ang="0">
                  <a:pos x="connsiteX0" y="connsiteY0"/>
                </a:cxn>
                <a:cxn ang="0">
                  <a:pos x="connsiteX1" y="connsiteY1"/>
                </a:cxn>
                <a:cxn ang="0">
                  <a:pos x="connsiteX2" y="connsiteY2"/>
                </a:cxn>
                <a:cxn ang="0">
                  <a:pos x="connsiteX3" y="connsiteY3"/>
                </a:cxn>
              </a:cxnLst>
              <a:rect l="l" t="t" r="r" b="b"/>
              <a:pathLst>
                <a:path w="2876365" h="2183907">
                  <a:moveTo>
                    <a:pt x="1438182" y="0"/>
                  </a:moveTo>
                  <a:lnTo>
                    <a:pt x="0" y="2183907"/>
                  </a:lnTo>
                  <a:lnTo>
                    <a:pt x="2876365" y="2166151"/>
                  </a:lnTo>
                  <a:lnTo>
                    <a:pt x="1438182" y="0"/>
                  </a:lnTo>
                  <a:close/>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411760" y="4149080"/>
              <a:ext cx="1872208" cy="1656184"/>
            </a:xfrm>
            <a:custGeom>
              <a:avLst/>
              <a:gdLst>
                <a:gd name="connsiteX0" fmla="*/ 1438182 w 2876365"/>
                <a:gd name="connsiteY0" fmla="*/ 0 h 2183907"/>
                <a:gd name="connsiteX1" fmla="*/ 0 w 2876365"/>
                <a:gd name="connsiteY1" fmla="*/ 2183907 h 2183907"/>
                <a:gd name="connsiteX2" fmla="*/ 2876365 w 2876365"/>
                <a:gd name="connsiteY2" fmla="*/ 2166151 h 2183907"/>
                <a:gd name="connsiteX3" fmla="*/ 1438182 w 2876365"/>
                <a:gd name="connsiteY3" fmla="*/ 0 h 2183907"/>
              </a:gdLst>
              <a:ahLst/>
              <a:cxnLst>
                <a:cxn ang="0">
                  <a:pos x="connsiteX0" y="connsiteY0"/>
                </a:cxn>
                <a:cxn ang="0">
                  <a:pos x="connsiteX1" y="connsiteY1"/>
                </a:cxn>
                <a:cxn ang="0">
                  <a:pos x="connsiteX2" y="connsiteY2"/>
                </a:cxn>
                <a:cxn ang="0">
                  <a:pos x="connsiteX3" y="connsiteY3"/>
                </a:cxn>
              </a:cxnLst>
              <a:rect l="l" t="t" r="r" b="b"/>
              <a:pathLst>
                <a:path w="2876365" h="2183907">
                  <a:moveTo>
                    <a:pt x="1438182" y="0"/>
                  </a:moveTo>
                  <a:lnTo>
                    <a:pt x="0" y="2183907"/>
                  </a:lnTo>
                  <a:lnTo>
                    <a:pt x="2876365" y="2166151"/>
                  </a:lnTo>
                  <a:lnTo>
                    <a:pt x="1438182" y="0"/>
                  </a:lnTo>
                  <a:close/>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59632" y="623731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763688" y="594928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267744" y="566124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139952" y="566124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44008" y="594928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148064" y="623731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03848" y="400506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03848" y="342900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203848" y="285293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967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flipV="1">
            <a:off x="899592" y="6165304"/>
            <a:ext cx="3384376" cy="28803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99592" y="3645024"/>
            <a:ext cx="1944216" cy="280831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96552" y="2276872"/>
            <a:ext cx="3168352" cy="7200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480720" cy="7200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432048"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28853" y="548680"/>
            <a:ext cx="3257687" cy="769441"/>
          </a:xfrm>
          <a:prstGeom prst="rect">
            <a:avLst/>
          </a:prstGeom>
          <a:noFill/>
        </p:spPr>
        <p:txBody>
          <a:bodyPr wrap="none" rtlCol="0">
            <a:spAutoFit/>
          </a:bodyPr>
          <a:lstStyle/>
          <a:p>
            <a:pPr algn="r"/>
            <a:r>
              <a:rPr lang="en-US" sz="4400" b="1" dirty="0" smtClean="0">
                <a:solidFill>
                  <a:schemeClr val="accent6">
                    <a:lumMod val="75000"/>
                  </a:schemeClr>
                </a:solidFill>
              </a:rPr>
              <a:t>circular : free</a:t>
            </a:r>
            <a:endParaRPr lang="en-US" sz="4400" b="1" dirty="0">
              <a:solidFill>
                <a:schemeClr val="accent6">
                  <a:lumMod val="75000"/>
                </a:schemeClr>
              </a:solidFill>
            </a:endParaRPr>
          </a:p>
        </p:txBody>
      </p:sp>
      <p:sp>
        <p:nvSpPr>
          <p:cNvPr id="3" name="TextBox 2"/>
          <p:cNvSpPr txBox="1"/>
          <p:nvPr/>
        </p:nvSpPr>
        <p:spPr>
          <a:xfrm>
            <a:off x="395537" y="908720"/>
            <a:ext cx="2232248" cy="954107"/>
          </a:xfrm>
          <a:prstGeom prst="rect">
            <a:avLst/>
          </a:prstGeom>
          <a:noFill/>
        </p:spPr>
        <p:txBody>
          <a:bodyPr wrap="square" rtlCol="0">
            <a:spAutoFit/>
          </a:bodyPr>
          <a:lstStyle/>
          <a:p>
            <a:r>
              <a:rPr lang="en-US" sz="2800" b="1" dirty="0" smtClean="0">
                <a:solidFill>
                  <a:srgbClr val="C00000"/>
                </a:solidFill>
              </a:rPr>
              <a:t>edge-length ratio</a:t>
            </a:r>
          </a:p>
        </p:txBody>
      </p:sp>
      <p:cxnSp>
        <p:nvCxnSpPr>
          <p:cNvPr id="44" name="Straight Connector 43"/>
          <p:cNvCxnSpPr/>
          <p:nvPr/>
        </p:nvCxnSpPr>
        <p:spPr>
          <a:xfrm flipH="1" flipV="1">
            <a:off x="4283968" y="6165304"/>
            <a:ext cx="504056" cy="28803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843808" y="3068960"/>
            <a:ext cx="0" cy="57606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99592" y="6165304"/>
            <a:ext cx="504056" cy="28803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1403648" y="3645024"/>
            <a:ext cx="2876365" cy="2532850"/>
          </a:xfrm>
          <a:custGeom>
            <a:avLst/>
            <a:gdLst>
              <a:gd name="connsiteX0" fmla="*/ 1438182 w 2876365"/>
              <a:gd name="connsiteY0" fmla="*/ 0 h 2183907"/>
              <a:gd name="connsiteX1" fmla="*/ 0 w 2876365"/>
              <a:gd name="connsiteY1" fmla="*/ 2183907 h 2183907"/>
              <a:gd name="connsiteX2" fmla="*/ 2876365 w 2876365"/>
              <a:gd name="connsiteY2" fmla="*/ 2166151 h 2183907"/>
              <a:gd name="connsiteX3" fmla="*/ 1438182 w 2876365"/>
              <a:gd name="connsiteY3" fmla="*/ 0 h 2183907"/>
            </a:gdLst>
            <a:ahLst/>
            <a:cxnLst>
              <a:cxn ang="0">
                <a:pos x="connsiteX0" y="connsiteY0"/>
              </a:cxn>
              <a:cxn ang="0">
                <a:pos x="connsiteX1" y="connsiteY1"/>
              </a:cxn>
              <a:cxn ang="0">
                <a:pos x="connsiteX2" y="connsiteY2"/>
              </a:cxn>
              <a:cxn ang="0">
                <a:pos x="connsiteX3" y="connsiteY3"/>
              </a:cxn>
            </a:cxnLst>
            <a:rect l="l" t="t" r="r" b="b"/>
            <a:pathLst>
              <a:path w="2876365" h="2183907">
                <a:moveTo>
                  <a:pt x="1438182" y="0"/>
                </a:moveTo>
                <a:lnTo>
                  <a:pt x="0" y="2183907"/>
                </a:lnTo>
                <a:lnTo>
                  <a:pt x="2876365" y="2166151"/>
                </a:lnTo>
                <a:lnTo>
                  <a:pt x="1438182" y="0"/>
                </a:lnTo>
                <a:close/>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899592" y="3068960"/>
            <a:ext cx="3888432" cy="3384376"/>
          </a:xfrm>
          <a:custGeom>
            <a:avLst/>
            <a:gdLst>
              <a:gd name="connsiteX0" fmla="*/ 1438182 w 2876365"/>
              <a:gd name="connsiteY0" fmla="*/ 0 h 2183907"/>
              <a:gd name="connsiteX1" fmla="*/ 0 w 2876365"/>
              <a:gd name="connsiteY1" fmla="*/ 2183907 h 2183907"/>
              <a:gd name="connsiteX2" fmla="*/ 2876365 w 2876365"/>
              <a:gd name="connsiteY2" fmla="*/ 2166151 h 2183907"/>
              <a:gd name="connsiteX3" fmla="*/ 1438182 w 2876365"/>
              <a:gd name="connsiteY3" fmla="*/ 0 h 2183907"/>
            </a:gdLst>
            <a:ahLst/>
            <a:cxnLst>
              <a:cxn ang="0">
                <a:pos x="connsiteX0" y="connsiteY0"/>
              </a:cxn>
              <a:cxn ang="0">
                <a:pos x="connsiteX1" y="connsiteY1"/>
              </a:cxn>
              <a:cxn ang="0">
                <a:pos x="connsiteX2" y="connsiteY2"/>
              </a:cxn>
              <a:cxn ang="0">
                <a:pos x="connsiteX3" y="connsiteY3"/>
              </a:cxn>
            </a:cxnLst>
            <a:rect l="l" t="t" r="r" b="b"/>
            <a:pathLst>
              <a:path w="2876365" h="2183907">
                <a:moveTo>
                  <a:pt x="1438182" y="0"/>
                </a:moveTo>
                <a:lnTo>
                  <a:pt x="0" y="2183907"/>
                </a:lnTo>
                <a:lnTo>
                  <a:pt x="2876365" y="2166151"/>
                </a:lnTo>
                <a:lnTo>
                  <a:pt x="1438182" y="0"/>
                </a:lnTo>
                <a:close/>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55576" y="630932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259632" y="602128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139952" y="602128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44008" y="630932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699792" y="350100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699792" y="292494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44008" y="2852936"/>
            <a:ext cx="4248472" cy="1815882"/>
          </a:xfrm>
          <a:prstGeom prst="rect">
            <a:avLst/>
          </a:prstGeom>
          <a:noFill/>
        </p:spPr>
        <p:txBody>
          <a:bodyPr wrap="square" rtlCol="0">
            <a:spAutoFit/>
          </a:bodyPr>
          <a:lstStyle/>
          <a:p>
            <a:r>
              <a:rPr lang="en-US" sz="2800" dirty="0" smtClean="0"/>
              <a:t>Either the nested triangles get significantly smaller and smaller, giving unbounded </a:t>
            </a:r>
            <a:r>
              <a:rPr lang="en-US" sz="2800" dirty="0" smtClean="0">
                <a:solidFill>
                  <a:srgbClr val="C00000"/>
                </a:solidFill>
              </a:rPr>
              <a:t>edge-length ratio</a:t>
            </a:r>
            <a:r>
              <a:rPr lang="en-US" sz="2800" dirty="0" smtClean="0"/>
              <a:t>, …</a:t>
            </a:r>
          </a:p>
        </p:txBody>
      </p:sp>
      <p:sp>
        <p:nvSpPr>
          <p:cNvPr id="14" name="TextBox 13"/>
          <p:cNvSpPr txBox="1"/>
          <p:nvPr/>
        </p:nvSpPr>
        <p:spPr>
          <a:xfrm>
            <a:off x="4932040" y="4797152"/>
            <a:ext cx="4104456" cy="1815882"/>
          </a:xfrm>
          <a:prstGeom prst="rect">
            <a:avLst/>
          </a:prstGeom>
          <a:noFill/>
        </p:spPr>
        <p:txBody>
          <a:bodyPr wrap="square" rtlCol="0">
            <a:spAutoFit/>
          </a:bodyPr>
          <a:lstStyle/>
          <a:p>
            <a:r>
              <a:rPr lang="en-US" sz="2800" dirty="0" smtClean="0"/>
              <a:t>or the edges between the</a:t>
            </a:r>
            <a:br>
              <a:rPr lang="en-US" sz="2800" dirty="0" smtClean="0"/>
            </a:br>
            <a:r>
              <a:rPr lang="en-US" sz="2800" dirty="0" smtClean="0"/>
              <a:t> triangles must be short,</a:t>
            </a:r>
            <a:br>
              <a:rPr lang="en-US" sz="2800" dirty="0" smtClean="0"/>
            </a:br>
            <a:r>
              <a:rPr lang="en-US" sz="2800" dirty="0" smtClean="0"/>
              <a:t>  also giving an unbounded</a:t>
            </a:r>
            <a:br>
              <a:rPr lang="en-US" sz="2800" dirty="0" smtClean="0"/>
            </a:br>
            <a:r>
              <a:rPr lang="en-US" sz="2800" dirty="0" smtClean="0"/>
              <a:t>   </a:t>
            </a:r>
            <a:r>
              <a:rPr lang="en-US" sz="2800" dirty="0" smtClean="0">
                <a:solidFill>
                  <a:srgbClr val="C00000"/>
                </a:solidFill>
              </a:rPr>
              <a:t>edge-length ratio</a:t>
            </a:r>
          </a:p>
        </p:txBody>
      </p:sp>
    </p:spTree>
    <p:extLst>
      <p:ext uri="{BB962C8B-B14F-4D97-AF65-F5344CB8AC3E}">
        <p14:creationId xmlns:p14="http://schemas.microsoft.com/office/powerpoint/2010/main" val="81546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52701" y="3286125"/>
            <a:ext cx="1581196" cy="3181350"/>
          </a:xfrm>
          <a:custGeom>
            <a:avLst/>
            <a:gdLst>
              <a:gd name="connsiteX0" fmla="*/ 0 w 1593137"/>
              <a:gd name="connsiteY0" fmla="*/ 3181350 h 3181350"/>
              <a:gd name="connsiteX1" fmla="*/ 1085850 w 1593137"/>
              <a:gd name="connsiteY1" fmla="*/ 2733675 h 3181350"/>
              <a:gd name="connsiteX2" fmla="*/ 1590675 w 1593137"/>
              <a:gd name="connsiteY2" fmla="*/ 1609725 h 3181350"/>
              <a:gd name="connsiteX3" fmla="*/ 1219200 w 1593137"/>
              <a:gd name="connsiteY3" fmla="*/ 438150 h 3181350"/>
              <a:gd name="connsiteX4" fmla="*/ 0 w 1593137"/>
              <a:gd name="connsiteY4" fmla="*/ 0 h 3181350"/>
              <a:gd name="connsiteX0" fmla="*/ 0 w 1590752"/>
              <a:gd name="connsiteY0" fmla="*/ 3181350 h 3181350"/>
              <a:gd name="connsiteX1" fmla="*/ 1085850 w 1590752"/>
              <a:gd name="connsiteY1" fmla="*/ 2733675 h 3181350"/>
              <a:gd name="connsiteX2" fmla="*/ 1590675 w 1590752"/>
              <a:gd name="connsiteY2" fmla="*/ 1609725 h 3181350"/>
              <a:gd name="connsiteX3" fmla="*/ 1114425 w 1590752"/>
              <a:gd name="connsiteY3" fmla="*/ 390525 h 3181350"/>
              <a:gd name="connsiteX4" fmla="*/ 0 w 1590752"/>
              <a:gd name="connsiteY4" fmla="*/ 0 h 3181350"/>
              <a:gd name="connsiteX0" fmla="*/ 0 w 1581230"/>
              <a:gd name="connsiteY0" fmla="*/ 3181350 h 3181350"/>
              <a:gd name="connsiteX1" fmla="*/ 1085850 w 1581230"/>
              <a:gd name="connsiteY1" fmla="*/ 2733675 h 3181350"/>
              <a:gd name="connsiteX2" fmla="*/ 1581150 w 1581230"/>
              <a:gd name="connsiteY2" fmla="*/ 1390650 h 3181350"/>
              <a:gd name="connsiteX3" fmla="*/ 1114425 w 1581230"/>
              <a:gd name="connsiteY3" fmla="*/ 390525 h 3181350"/>
              <a:gd name="connsiteX4" fmla="*/ 0 w 1581230"/>
              <a:gd name="connsiteY4" fmla="*/ 0 h 3181350"/>
              <a:gd name="connsiteX0" fmla="*/ 0 w 1587445"/>
              <a:gd name="connsiteY0" fmla="*/ 3181350 h 3181350"/>
              <a:gd name="connsiteX1" fmla="*/ 1085850 w 1587445"/>
              <a:gd name="connsiteY1" fmla="*/ 2733675 h 3181350"/>
              <a:gd name="connsiteX2" fmla="*/ 1581150 w 1587445"/>
              <a:gd name="connsiteY2" fmla="*/ 1390650 h 3181350"/>
              <a:gd name="connsiteX3" fmla="*/ 1114425 w 1587445"/>
              <a:gd name="connsiteY3" fmla="*/ 390525 h 3181350"/>
              <a:gd name="connsiteX4" fmla="*/ 0 w 1587445"/>
              <a:gd name="connsiteY4" fmla="*/ 0 h 3181350"/>
              <a:gd name="connsiteX0" fmla="*/ 0 w 1587623"/>
              <a:gd name="connsiteY0" fmla="*/ 3181350 h 3181350"/>
              <a:gd name="connsiteX1" fmla="*/ 1085850 w 1587623"/>
              <a:gd name="connsiteY1" fmla="*/ 2733675 h 3181350"/>
              <a:gd name="connsiteX2" fmla="*/ 1581150 w 1587623"/>
              <a:gd name="connsiteY2" fmla="*/ 1390650 h 3181350"/>
              <a:gd name="connsiteX3" fmla="*/ 1114425 w 1587623"/>
              <a:gd name="connsiteY3" fmla="*/ 390525 h 3181350"/>
              <a:gd name="connsiteX4" fmla="*/ 0 w 1587623"/>
              <a:gd name="connsiteY4" fmla="*/ 0 h 3181350"/>
              <a:gd name="connsiteX0" fmla="*/ 0 w 1581290"/>
              <a:gd name="connsiteY0" fmla="*/ 3181350 h 3181350"/>
              <a:gd name="connsiteX1" fmla="*/ 1076325 w 1581290"/>
              <a:gd name="connsiteY1" fmla="*/ 2724150 h 3181350"/>
              <a:gd name="connsiteX2" fmla="*/ 1581150 w 1581290"/>
              <a:gd name="connsiteY2" fmla="*/ 1390650 h 3181350"/>
              <a:gd name="connsiteX3" fmla="*/ 1114425 w 1581290"/>
              <a:gd name="connsiteY3" fmla="*/ 390525 h 3181350"/>
              <a:gd name="connsiteX4" fmla="*/ 0 w 1581290"/>
              <a:gd name="connsiteY4" fmla="*/ 0 h 3181350"/>
              <a:gd name="connsiteX0" fmla="*/ 0 w 1581623"/>
              <a:gd name="connsiteY0" fmla="*/ 3181350 h 3181350"/>
              <a:gd name="connsiteX1" fmla="*/ 1076325 w 1581623"/>
              <a:gd name="connsiteY1" fmla="*/ 2724150 h 3181350"/>
              <a:gd name="connsiteX2" fmla="*/ 1581150 w 1581623"/>
              <a:gd name="connsiteY2" fmla="*/ 1390650 h 3181350"/>
              <a:gd name="connsiteX3" fmla="*/ 1114425 w 1581623"/>
              <a:gd name="connsiteY3" fmla="*/ 390525 h 3181350"/>
              <a:gd name="connsiteX4" fmla="*/ 0 w 1581623"/>
              <a:gd name="connsiteY4" fmla="*/ 0 h 3181350"/>
              <a:gd name="connsiteX0" fmla="*/ 0 w 1582982"/>
              <a:gd name="connsiteY0" fmla="*/ 3181350 h 3181350"/>
              <a:gd name="connsiteX1" fmla="*/ 1219200 w 1582982"/>
              <a:gd name="connsiteY1" fmla="*/ 2543175 h 3181350"/>
              <a:gd name="connsiteX2" fmla="*/ 1581150 w 1582982"/>
              <a:gd name="connsiteY2" fmla="*/ 1390650 h 3181350"/>
              <a:gd name="connsiteX3" fmla="*/ 1114425 w 1582982"/>
              <a:gd name="connsiteY3" fmla="*/ 390525 h 3181350"/>
              <a:gd name="connsiteX4" fmla="*/ 0 w 1582982"/>
              <a:gd name="connsiteY4" fmla="*/ 0 h 3181350"/>
              <a:gd name="connsiteX0" fmla="*/ 0 w 1581191"/>
              <a:gd name="connsiteY0" fmla="*/ 3181350 h 3181350"/>
              <a:gd name="connsiteX1" fmla="*/ 1133475 w 1581191"/>
              <a:gd name="connsiteY1" fmla="*/ 2590800 h 3181350"/>
              <a:gd name="connsiteX2" fmla="*/ 1581150 w 1581191"/>
              <a:gd name="connsiteY2" fmla="*/ 1390650 h 3181350"/>
              <a:gd name="connsiteX3" fmla="*/ 1114425 w 1581191"/>
              <a:gd name="connsiteY3" fmla="*/ 390525 h 3181350"/>
              <a:gd name="connsiteX4" fmla="*/ 0 w 1581191"/>
              <a:gd name="connsiteY4" fmla="*/ 0 h 3181350"/>
              <a:gd name="connsiteX0" fmla="*/ 0 w 1581330"/>
              <a:gd name="connsiteY0" fmla="*/ 3181350 h 3181350"/>
              <a:gd name="connsiteX1" fmla="*/ 1152525 w 1581330"/>
              <a:gd name="connsiteY1" fmla="*/ 2619375 h 3181350"/>
              <a:gd name="connsiteX2" fmla="*/ 1581150 w 1581330"/>
              <a:gd name="connsiteY2" fmla="*/ 1390650 h 3181350"/>
              <a:gd name="connsiteX3" fmla="*/ 1114425 w 1581330"/>
              <a:gd name="connsiteY3" fmla="*/ 390525 h 3181350"/>
              <a:gd name="connsiteX4" fmla="*/ 0 w 1581330"/>
              <a:gd name="connsiteY4" fmla="*/ 0 h 3181350"/>
              <a:gd name="connsiteX0" fmla="*/ 0 w 1581330"/>
              <a:gd name="connsiteY0" fmla="*/ 3181350 h 3181350"/>
              <a:gd name="connsiteX1" fmla="*/ 1152525 w 1581330"/>
              <a:gd name="connsiteY1" fmla="*/ 2619375 h 3181350"/>
              <a:gd name="connsiteX2" fmla="*/ 1581150 w 1581330"/>
              <a:gd name="connsiteY2" fmla="*/ 1390650 h 3181350"/>
              <a:gd name="connsiteX3" fmla="*/ 1114425 w 1581330"/>
              <a:gd name="connsiteY3" fmla="*/ 390525 h 3181350"/>
              <a:gd name="connsiteX4" fmla="*/ 0 w 1581330"/>
              <a:gd name="connsiteY4" fmla="*/ 0 h 3181350"/>
              <a:gd name="connsiteX0" fmla="*/ 0 w 1581330"/>
              <a:gd name="connsiteY0" fmla="*/ 3181350 h 3181350"/>
              <a:gd name="connsiteX1" fmla="*/ 1152525 w 1581330"/>
              <a:gd name="connsiteY1" fmla="*/ 2619375 h 3181350"/>
              <a:gd name="connsiteX2" fmla="*/ 1581150 w 1581330"/>
              <a:gd name="connsiteY2" fmla="*/ 1390650 h 3181350"/>
              <a:gd name="connsiteX3" fmla="*/ 1114425 w 1581330"/>
              <a:gd name="connsiteY3" fmla="*/ 390525 h 3181350"/>
              <a:gd name="connsiteX4" fmla="*/ 0 w 1581330"/>
              <a:gd name="connsiteY4" fmla="*/ 0 h 3181350"/>
              <a:gd name="connsiteX0" fmla="*/ 0 w 1581196"/>
              <a:gd name="connsiteY0" fmla="*/ 3181350 h 3181350"/>
              <a:gd name="connsiteX1" fmla="*/ 1152525 w 1581196"/>
              <a:gd name="connsiteY1" fmla="*/ 2619375 h 3181350"/>
              <a:gd name="connsiteX2" fmla="*/ 1581150 w 1581196"/>
              <a:gd name="connsiteY2" fmla="*/ 1390650 h 3181350"/>
              <a:gd name="connsiteX3" fmla="*/ 1133475 w 1581196"/>
              <a:gd name="connsiteY3" fmla="*/ 371475 h 3181350"/>
              <a:gd name="connsiteX4" fmla="*/ 0 w 1581196"/>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96" h="3181350">
                <a:moveTo>
                  <a:pt x="0" y="3181350"/>
                </a:moveTo>
                <a:cubicBezTo>
                  <a:pt x="410369" y="3088481"/>
                  <a:pt x="879475" y="2898775"/>
                  <a:pt x="1152525" y="2619375"/>
                </a:cubicBezTo>
                <a:cubicBezTo>
                  <a:pt x="1425575" y="2339975"/>
                  <a:pt x="1584325" y="1765300"/>
                  <a:pt x="1581150" y="1390650"/>
                </a:cubicBezTo>
                <a:cubicBezTo>
                  <a:pt x="1577975" y="1016000"/>
                  <a:pt x="1397000" y="603250"/>
                  <a:pt x="1133475" y="371475"/>
                </a:cubicBezTo>
                <a:cubicBezTo>
                  <a:pt x="869950" y="139700"/>
                  <a:pt x="467519" y="37306"/>
                  <a:pt x="0" y="0"/>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556769" y="3271544"/>
            <a:ext cx="1509204" cy="590242"/>
          </a:xfrm>
          <a:custGeom>
            <a:avLst/>
            <a:gdLst>
              <a:gd name="connsiteX0" fmla="*/ 0 w 1509204"/>
              <a:gd name="connsiteY0" fmla="*/ 13194 h 590242"/>
              <a:gd name="connsiteX1" fmla="*/ 816746 w 1509204"/>
              <a:gd name="connsiteY1" fmla="*/ 75338 h 590242"/>
              <a:gd name="connsiteX2" fmla="*/ 1509204 w 1509204"/>
              <a:gd name="connsiteY2" fmla="*/ 590242 h 590242"/>
            </a:gdLst>
            <a:ahLst/>
            <a:cxnLst>
              <a:cxn ang="0">
                <a:pos x="connsiteX0" y="connsiteY0"/>
              </a:cxn>
              <a:cxn ang="0">
                <a:pos x="connsiteX1" y="connsiteY1"/>
              </a:cxn>
              <a:cxn ang="0">
                <a:pos x="connsiteX2" y="connsiteY2"/>
              </a:cxn>
            </a:cxnLst>
            <a:rect l="l" t="t" r="r" b="b"/>
            <a:pathLst>
              <a:path w="1509204" h="590242">
                <a:moveTo>
                  <a:pt x="0" y="13194"/>
                </a:moveTo>
                <a:cubicBezTo>
                  <a:pt x="282606" y="-3822"/>
                  <a:pt x="565212" y="-20837"/>
                  <a:pt x="816746" y="75338"/>
                </a:cubicBezTo>
                <a:cubicBezTo>
                  <a:pt x="1068280" y="171513"/>
                  <a:pt x="1288742" y="380877"/>
                  <a:pt x="1509204" y="590242"/>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565647" y="5450889"/>
            <a:ext cx="1225118" cy="1020932"/>
          </a:xfrm>
          <a:custGeom>
            <a:avLst/>
            <a:gdLst>
              <a:gd name="connsiteX0" fmla="*/ 0 w 1225118"/>
              <a:gd name="connsiteY0" fmla="*/ 1020932 h 1020932"/>
              <a:gd name="connsiteX1" fmla="*/ 905522 w 1225118"/>
              <a:gd name="connsiteY1" fmla="*/ 683581 h 1020932"/>
              <a:gd name="connsiteX2" fmla="*/ 1225118 w 1225118"/>
              <a:gd name="connsiteY2" fmla="*/ 0 h 1020932"/>
              <a:gd name="connsiteX0" fmla="*/ 0 w 1225118"/>
              <a:gd name="connsiteY0" fmla="*/ 1020932 h 1020932"/>
              <a:gd name="connsiteX1" fmla="*/ 843378 w 1225118"/>
              <a:gd name="connsiteY1" fmla="*/ 656948 h 1020932"/>
              <a:gd name="connsiteX2" fmla="*/ 1225118 w 1225118"/>
              <a:gd name="connsiteY2" fmla="*/ 0 h 1020932"/>
              <a:gd name="connsiteX0" fmla="*/ 0 w 1225118"/>
              <a:gd name="connsiteY0" fmla="*/ 1020932 h 1020932"/>
              <a:gd name="connsiteX1" fmla="*/ 814803 w 1225118"/>
              <a:gd name="connsiteY1" fmla="*/ 628373 h 1020932"/>
              <a:gd name="connsiteX2" fmla="*/ 1225118 w 1225118"/>
              <a:gd name="connsiteY2" fmla="*/ 0 h 1020932"/>
            </a:gdLst>
            <a:ahLst/>
            <a:cxnLst>
              <a:cxn ang="0">
                <a:pos x="connsiteX0" y="connsiteY0"/>
              </a:cxn>
              <a:cxn ang="0">
                <a:pos x="connsiteX1" y="connsiteY1"/>
              </a:cxn>
              <a:cxn ang="0">
                <a:pos x="connsiteX2" y="connsiteY2"/>
              </a:cxn>
            </a:cxnLst>
            <a:rect l="l" t="t" r="r" b="b"/>
            <a:pathLst>
              <a:path w="1225118" h="1020932">
                <a:moveTo>
                  <a:pt x="0" y="1020932"/>
                </a:moveTo>
                <a:cubicBezTo>
                  <a:pt x="350668" y="937334"/>
                  <a:pt x="610617" y="798528"/>
                  <a:pt x="814803" y="628373"/>
                </a:cubicBezTo>
                <a:cubicBezTo>
                  <a:pt x="1018989" y="458218"/>
                  <a:pt x="1167413" y="256713"/>
                  <a:pt x="1225118" y="0"/>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1313895" y="5450889"/>
            <a:ext cx="1242874" cy="1003177"/>
          </a:xfrm>
          <a:custGeom>
            <a:avLst/>
            <a:gdLst>
              <a:gd name="connsiteX0" fmla="*/ 0 w 1242874"/>
              <a:gd name="connsiteY0" fmla="*/ 0 h 1003177"/>
              <a:gd name="connsiteX1" fmla="*/ 399495 w 1242874"/>
              <a:gd name="connsiteY1" fmla="*/ 745725 h 1003177"/>
              <a:gd name="connsiteX2" fmla="*/ 1242874 w 1242874"/>
              <a:gd name="connsiteY2" fmla="*/ 1003177 h 1003177"/>
              <a:gd name="connsiteX0" fmla="*/ 0 w 1242874"/>
              <a:gd name="connsiteY0" fmla="*/ 0 h 1003177"/>
              <a:gd name="connsiteX1" fmla="*/ 435006 w 1242874"/>
              <a:gd name="connsiteY1" fmla="*/ 710214 h 1003177"/>
              <a:gd name="connsiteX2" fmla="*/ 1242874 w 1242874"/>
              <a:gd name="connsiteY2" fmla="*/ 1003177 h 1003177"/>
              <a:gd name="connsiteX0" fmla="*/ 0 w 1242874"/>
              <a:gd name="connsiteY0" fmla="*/ 0 h 1003177"/>
              <a:gd name="connsiteX1" fmla="*/ 452762 w 1242874"/>
              <a:gd name="connsiteY1" fmla="*/ 674703 h 1003177"/>
              <a:gd name="connsiteX2" fmla="*/ 1242874 w 1242874"/>
              <a:gd name="connsiteY2" fmla="*/ 1003177 h 1003177"/>
            </a:gdLst>
            <a:ahLst/>
            <a:cxnLst>
              <a:cxn ang="0">
                <a:pos x="connsiteX0" y="connsiteY0"/>
              </a:cxn>
              <a:cxn ang="0">
                <a:pos x="connsiteX1" y="connsiteY1"/>
              </a:cxn>
              <a:cxn ang="0">
                <a:pos x="connsiteX2" y="connsiteY2"/>
              </a:cxn>
            </a:cxnLst>
            <a:rect l="l" t="t" r="r" b="b"/>
            <a:pathLst>
              <a:path w="1242874" h="1003177">
                <a:moveTo>
                  <a:pt x="0" y="0"/>
                </a:moveTo>
                <a:cubicBezTo>
                  <a:pt x="96174" y="289264"/>
                  <a:pt x="245616" y="507507"/>
                  <a:pt x="452762" y="674703"/>
                </a:cubicBezTo>
                <a:cubicBezTo>
                  <a:pt x="659908" y="841899"/>
                  <a:pt x="924757" y="958049"/>
                  <a:pt x="1242874" y="1003177"/>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944416" y="3852909"/>
            <a:ext cx="369479" cy="1606858"/>
          </a:xfrm>
          <a:custGeom>
            <a:avLst/>
            <a:gdLst>
              <a:gd name="connsiteX0" fmla="*/ 103149 w 369479"/>
              <a:gd name="connsiteY0" fmla="*/ 0 h 1606858"/>
              <a:gd name="connsiteX1" fmla="*/ 14372 w 369479"/>
              <a:gd name="connsiteY1" fmla="*/ 834501 h 1606858"/>
              <a:gd name="connsiteX2" fmla="*/ 369479 w 369479"/>
              <a:gd name="connsiteY2" fmla="*/ 1606858 h 1606858"/>
            </a:gdLst>
            <a:ahLst/>
            <a:cxnLst>
              <a:cxn ang="0">
                <a:pos x="connsiteX0" y="connsiteY0"/>
              </a:cxn>
              <a:cxn ang="0">
                <a:pos x="connsiteX1" y="connsiteY1"/>
              </a:cxn>
              <a:cxn ang="0">
                <a:pos x="connsiteX2" y="connsiteY2"/>
              </a:cxn>
            </a:cxnLst>
            <a:rect l="l" t="t" r="r" b="b"/>
            <a:pathLst>
              <a:path w="369479" h="1606858">
                <a:moveTo>
                  <a:pt x="103149" y="0"/>
                </a:moveTo>
                <a:cubicBezTo>
                  <a:pt x="36566" y="283345"/>
                  <a:pt x="-30016" y="566691"/>
                  <a:pt x="14372" y="834501"/>
                </a:cubicBezTo>
                <a:cubicBezTo>
                  <a:pt x="58760" y="1102311"/>
                  <a:pt x="214119" y="1354584"/>
                  <a:pt x="369479" y="1606858"/>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96552" y="2276872"/>
            <a:ext cx="3168352" cy="7200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480720" cy="7200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432048"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28853" y="548680"/>
            <a:ext cx="3257687" cy="769441"/>
          </a:xfrm>
          <a:prstGeom prst="rect">
            <a:avLst/>
          </a:prstGeom>
          <a:noFill/>
        </p:spPr>
        <p:txBody>
          <a:bodyPr wrap="none" rtlCol="0">
            <a:spAutoFit/>
          </a:bodyPr>
          <a:lstStyle/>
          <a:p>
            <a:pPr algn="r"/>
            <a:r>
              <a:rPr lang="en-US" sz="4400" b="1" dirty="0" smtClean="0">
                <a:solidFill>
                  <a:schemeClr val="accent6">
                    <a:lumMod val="75000"/>
                  </a:schemeClr>
                </a:solidFill>
              </a:rPr>
              <a:t>circular : free</a:t>
            </a:r>
            <a:endParaRPr lang="en-US" sz="4400" b="1" dirty="0">
              <a:solidFill>
                <a:schemeClr val="accent6">
                  <a:lumMod val="75000"/>
                </a:schemeClr>
              </a:solidFill>
            </a:endParaRPr>
          </a:p>
        </p:txBody>
      </p:sp>
      <p:sp>
        <p:nvSpPr>
          <p:cNvPr id="3" name="TextBox 2"/>
          <p:cNvSpPr txBox="1"/>
          <p:nvPr/>
        </p:nvSpPr>
        <p:spPr>
          <a:xfrm>
            <a:off x="395537" y="890717"/>
            <a:ext cx="2232248" cy="954107"/>
          </a:xfrm>
          <a:prstGeom prst="rect">
            <a:avLst/>
          </a:prstGeom>
          <a:noFill/>
        </p:spPr>
        <p:txBody>
          <a:bodyPr wrap="square" rtlCol="0">
            <a:spAutoFit/>
          </a:bodyPr>
          <a:lstStyle/>
          <a:p>
            <a:r>
              <a:rPr lang="en-US" sz="2800" b="1" dirty="0" smtClean="0">
                <a:solidFill>
                  <a:srgbClr val="C00000"/>
                </a:solidFill>
              </a:rPr>
              <a:t>edge-length ratio</a:t>
            </a:r>
          </a:p>
        </p:txBody>
      </p:sp>
      <p:sp>
        <p:nvSpPr>
          <p:cNvPr id="11" name="Oval 10"/>
          <p:cNvSpPr/>
          <p:nvPr/>
        </p:nvSpPr>
        <p:spPr>
          <a:xfrm>
            <a:off x="1115616" y="3284984"/>
            <a:ext cx="2880320" cy="288032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27584" y="2996952"/>
            <a:ext cx="3456384" cy="3456384"/>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11760" y="314096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530120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635896" y="530120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11760" y="630932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923928" y="371703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99592" y="371703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44008" y="3284984"/>
            <a:ext cx="4320480" cy="1815882"/>
          </a:xfrm>
          <a:prstGeom prst="rect">
            <a:avLst/>
          </a:prstGeom>
          <a:noFill/>
        </p:spPr>
        <p:txBody>
          <a:bodyPr wrap="square" rtlCol="0">
            <a:spAutoFit/>
          </a:bodyPr>
          <a:lstStyle/>
          <a:p>
            <a:r>
              <a:rPr lang="en-US" sz="2800" dirty="0" smtClean="0"/>
              <a:t>Nested circles can have radii that are arbitrarily close, and the </a:t>
            </a:r>
            <a:r>
              <a:rPr lang="en-US" sz="2800" dirty="0" smtClean="0">
                <a:solidFill>
                  <a:srgbClr val="C00000"/>
                </a:solidFill>
              </a:rPr>
              <a:t>edge-length ratio </a:t>
            </a:r>
            <a:r>
              <a:rPr lang="en-US" sz="2800" dirty="0" smtClean="0"/>
              <a:t>remains ~3</a:t>
            </a:r>
          </a:p>
        </p:txBody>
      </p:sp>
      <p:sp>
        <p:nvSpPr>
          <p:cNvPr id="5" name="TextBox 4"/>
          <p:cNvSpPr txBox="1"/>
          <p:nvPr/>
        </p:nvSpPr>
        <p:spPr>
          <a:xfrm>
            <a:off x="4644008" y="5373216"/>
            <a:ext cx="3312368" cy="954107"/>
          </a:xfrm>
          <a:prstGeom prst="rect">
            <a:avLst/>
          </a:prstGeom>
          <a:noFill/>
        </p:spPr>
        <p:txBody>
          <a:bodyPr wrap="square" rtlCol="0">
            <a:spAutoFit/>
          </a:bodyPr>
          <a:lstStyle/>
          <a:p>
            <a:r>
              <a:rPr lang="en-US" sz="2800" dirty="0" smtClean="0">
                <a:sym typeface="Wingdings" panose="05000000000000000000" pitchFamily="2" charset="2"/>
              </a:rPr>
              <a:t> </a:t>
            </a:r>
            <a:r>
              <a:rPr lang="en-US" sz="2800" dirty="0" smtClean="0"/>
              <a:t>The quality ratio is</a:t>
            </a:r>
            <a:br>
              <a:rPr lang="en-US" sz="2800" dirty="0" smtClean="0"/>
            </a:br>
            <a:r>
              <a:rPr lang="en-US" sz="2800" dirty="0" smtClean="0"/>
              <a:t>     unbounded</a:t>
            </a:r>
            <a:endParaRPr lang="en-US" sz="2800" dirty="0" smtClean="0">
              <a:solidFill>
                <a:srgbClr val="C00000"/>
              </a:solidFill>
            </a:endParaRPr>
          </a:p>
        </p:txBody>
      </p:sp>
    </p:spTree>
    <p:extLst>
      <p:ext uri="{BB962C8B-B14F-4D97-AF65-F5344CB8AC3E}">
        <p14:creationId xmlns:p14="http://schemas.microsoft.com/office/powerpoint/2010/main" val="296671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180528" y="1390129"/>
            <a:ext cx="2952328" cy="958751"/>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768752" cy="136815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44008" y="620688"/>
            <a:ext cx="4176464" cy="2123658"/>
          </a:xfrm>
          <a:prstGeom prst="rect">
            <a:avLst/>
          </a:prstGeom>
          <a:noFill/>
        </p:spPr>
        <p:txBody>
          <a:bodyPr wrap="square" rtlCol="0">
            <a:spAutoFit/>
          </a:bodyPr>
          <a:lstStyle/>
          <a:p>
            <a:pPr algn="r"/>
            <a:r>
              <a:rPr lang="en-US" sz="4400" b="1" dirty="0" smtClean="0">
                <a:solidFill>
                  <a:schemeClr val="accent6">
                    <a:lumMod val="75000"/>
                  </a:schemeClr>
                </a:solidFill>
              </a:rPr>
              <a:t>Quality Measures and Ratios</a:t>
            </a:r>
            <a:endParaRPr lang="en-US" sz="4400" b="1" dirty="0">
              <a:solidFill>
                <a:schemeClr val="accent6">
                  <a:lumMod val="75000"/>
                </a:schemeClr>
              </a:solidFill>
            </a:endParaRPr>
          </a:p>
        </p:txBody>
      </p:sp>
      <p:sp>
        <p:nvSpPr>
          <p:cNvPr id="11" name="TextBox 10"/>
          <p:cNvSpPr txBox="1"/>
          <p:nvPr/>
        </p:nvSpPr>
        <p:spPr>
          <a:xfrm>
            <a:off x="971600" y="418544"/>
            <a:ext cx="2880320" cy="954107"/>
          </a:xfrm>
          <a:prstGeom prst="rect">
            <a:avLst/>
          </a:prstGeom>
          <a:noFill/>
        </p:spPr>
        <p:txBody>
          <a:bodyPr wrap="square" rtlCol="0">
            <a:spAutoFit/>
          </a:bodyPr>
          <a:lstStyle/>
          <a:p>
            <a:r>
              <a:rPr lang="en-US" sz="2800" b="1" dirty="0" smtClean="0"/>
              <a:t>overview of lecture</a:t>
            </a:r>
          </a:p>
        </p:txBody>
      </p:sp>
      <p:grpSp>
        <p:nvGrpSpPr>
          <p:cNvPr id="14" name="Group 13"/>
          <p:cNvGrpSpPr/>
          <p:nvPr/>
        </p:nvGrpSpPr>
        <p:grpSpPr>
          <a:xfrm>
            <a:off x="467544" y="2848055"/>
            <a:ext cx="3024336" cy="954107"/>
            <a:chOff x="107504" y="3122965"/>
            <a:chExt cx="3024336" cy="954107"/>
          </a:xfrm>
        </p:grpSpPr>
        <p:sp>
          <p:nvSpPr>
            <p:cNvPr id="3" name="TextBox 2"/>
            <p:cNvSpPr txBox="1"/>
            <p:nvPr/>
          </p:nvSpPr>
          <p:spPr>
            <a:xfrm>
              <a:off x="827584" y="3122965"/>
              <a:ext cx="2304256" cy="954107"/>
            </a:xfrm>
            <a:prstGeom prst="rect">
              <a:avLst/>
            </a:prstGeom>
            <a:noFill/>
          </p:spPr>
          <p:txBody>
            <a:bodyPr wrap="square" rtlCol="0">
              <a:spAutoFit/>
            </a:bodyPr>
            <a:lstStyle/>
            <a:p>
              <a:r>
                <a:rPr lang="en-US" sz="2800" dirty="0" smtClean="0"/>
                <a:t>Designing measures</a:t>
              </a:r>
            </a:p>
          </p:txBody>
        </p:sp>
        <p:sp>
          <p:nvSpPr>
            <p:cNvPr id="10" name="TextBox 9"/>
            <p:cNvSpPr txBox="1"/>
            <p:nvPr/>
          </p:nvSpPr>
          <p:spPr>
            <a:xfrm>
              <a:off x="107504" y="3138353"/>
              <a:ext cx="710451" cy="923330"/>
            </a:xfrm>
            <a:prstGeom prst="rect">
              <a:avLst/>
            </a:prstGeom>
            <a:noFill/>
          </p:spPr>
          <p:txBody>
            <a:bodyPr wrap="none" rtlCol="0">
              <a:spAutoFit/>
            </a:bodyPr>
            <a:lstStyle/>
            <a:p>
              <a:r>
                <a:rPr lang="en-US" sz="5400" dirty="0" smtClean="0"/>
                <a:t>1.</a:t>
              </a:r>
            </a:p>
          </p:txBody>
        </p:sp>
      </p:grpSp>
      <p:grpSp>
        <p:nvGrpSpPr>
          <p:cNvPr id="15" name="Group 14"/>
          <p:cNvGrpSpPr/>
          <p:nvPr/>
        </p:nvGrpSpPr>
        <p:grpSpPr>
          <a:xfrm>
            <a:off x="2709422" y="4077072"/>
            <a:ext cx="2654666" cy="954107"/>
            <a:chOff x="2565405" y="4308397"/>
            <a:chExt cx="2654666" cy="954107"/>
          </a:xfrm>
        </p:grpSpPr>
        <p:sp>
          <p:nvSpPr>
            <p:cNvPr id="4" name="TextBox 3"/>
            <p:cNvSpPr txBox="1"/>
            <p:nvPr/>
          </p:nvSpPr>
          <p:spPr>
            <a:xfrm>
              <a:off x="3275856" y="4308397"/>
              <a:ext cx="1944215" cy="954107"/>
            </a:xfrm>
            <a:prstGeom prst="rect">
              <a:avLst/>
            </a:prstGeom>
            <a:noFill/>
          </p:spPr>
          <p:txBody>
            <a:bodyPr wrap="square" rtlCol="0">
              <a:spAutoFit/>
            </a:bodyPr>
            <a:lstStyle/>
            <a:p>
              <a:r>
                <a:rPr lang="en-US" sz="2800" dirty="0" smtClean="0"/>
                <a:t>Combining measures</a:t>
              </a:r>
            </a:p>
          </p:txBody>
        </p:sp>
        <p:sp>
          <p:nvSpPr>
            <p:cNvPr id="17" name="TextBox 16"/>
            <p:cNvSpPr txBox="1"/>
            <p:nvPr/>
          </p:nvSpPr>
          <p:spPr>
            <a:xfrm>
              <a:off x="2565405" y="4323785"/>
              <a:ext cx="710451" cy="923330"/>
            </a:xfrm>
            <a:prstGeom prst="rect">
              <a:avLst/>
            </a:prstGeom>
            <a:noFill/>
          </p:spPr>
          <p:txBody>
            <a:bodyPr wrap="none" rtlCol="0">
              <a:spAutoFit/>
            </a:bodyPr>
            <a:lstStyle/>
            <a:p>
              <a:r>
                <a:rPr lang="en-US" sz="5400" dirty="0" smtClean="0"/>
                <a:t>2.</a:t>
              </a:r>
            </a:p>
          </p:txBody>
        </p:sp>
      </p:grpSp>
      <p:grpSp>
        <p:nvGrpSpPr>
          <p:cNvPr id="19" name="Group 18"/>
          <p:cNvGrpSpPr/>
          <p:nvPr/>
        </p:nvGrpSpPr>
        <p:grpSpPr>
          <a:xfrm>
            <a:off x="4869661" y="5294239"/>
            <a:ext cx="3302739" cy="954107"/>
            <a:chOff x="4869661" y="5294239"/>
            <a:chExt cx="3302739" cy="954107"/>
          </a:xfrm>
        </p:grpSpPr>
        <p:sp>
          <p:nvSpPr>
            <p:cNvPr id="7" name="TextBox 6"/>
            <p:cNvSpPr txBox="1"/>
            <p:nvPr/>
          </p:nvSpPr>
          <p:spPr>
            <a:xfrm>
              <a:off x="5580112" y="5294239"/>
              <a:ext cx="2592288" cy="954107"/>
            </a:xfrm>
            <a:prstGeom prst="rect">
              <a:avLst/>
            </a:prstGeom>
            <a:noFill/>
          </p:spPr>
          <p:txBody>
            <a:bodyPr wrap="square" rtlCol="0">
              <a:spAutoFit/>
            </a:bodyPr>
            <a:lstStyle/>
            <a:p>
              <a:r>
                <a:rPr lang="en-US" sz="2800" dirty="0" smtClean="0"/>
                <a:t>Quality Ratios in graph drawing</a:t>
              </a:r>
            </a:p>
          </p:txBody>
        </p:sp>
        <p:sp>
          <p:nvSpPr>
            <p:cNvPr id="18" name="TextBox 17"/>
            <p:cNvSpPr txBox="1"/>
            <p:nvPr/>
          </p:nvSpPr>
          <p:spPr>
            <a:xfrm>
              <a:off x="4869661" y="5309627"/>
              <a:ext cx="710451" cy="923330"/>
            </a:xfrm>
            <a:prstGeom prst="rect">
              <a:avLst/>
            </a:prstGeom>
            <a:noFill/>
          </p:spPr>
          <p:txBody>
            <a:bodyPr wrap="none" rtlCol="0">
              <a:spAutoFit/>
            </a:bodyPr>
            <a:lstStyle/>
            <a:p>
              <a:r>
                <a:rPr lang="en-US" sz="5400" dirty="0" smtClean="0"/>
                <a:t>3.</a:t>
              </a:r>
            </a:p>
          </p:txBody>
        </p:sp>
      </p:grpSp>
    </p:spTree>
    <p:extLst>
      <p:ext uri="{BB962C8B-B14F-4D97-AF65-F5344CB8AC3E}">
        <p14:creationId xmlns:p14="http://schemas.microsoft.com/office/powerpoint/2010/main" val="2453428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4"/>
          <p:cNvSpPr txBox="1">
            <a:spLocks noGrp="1"/>
          </p:cNvSpPr>
          <p:nvPr>
            <p:ph type="title"/>
          </p:nvPr>
        </p:nvSpPr>
        <p:spPr>
          <a:xfrm>
            <a:off x="4115247" y="524869"/>
            <a:ext cx="4375398" cy="1325563"/>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4400"/>
              <a:buFont typeface="Calibri"/>
              <a:buNone/>
            </a:pPr>
            <a:r>
              <a:rPr lang="en-US" sz="4400" b="1" i="0" u="none" strike="noStrike" cap="none" dirty="0">
                <a:solidFill>
                  <a:schemeClr val="accent6">
                    <a:lumMod val="75000"/>
                  </a:schemeClr>
                </a:solidFill>
                <a:latin typeface="Calibri"/>
                <a:ea typeface="Calibri"/>
                <a:cs typeface="Calibri"/>
                <a:sym typeface="Calibri"/>
              </a:rPr>
              <a:t>Designing measures</a:t>
            </a:r>
            <a:endParaRPr sz="4400" b="1" i="0" u="none" strike="noStrike" cap="none" dirty="0">
              <a:solidFill>
                <a:schemeClr val="accent6">
                  <a:lumMod val="75000"/>
                </a:schemeClr>
              </a:solidFill>
              <a:latin typeface="Calibri"/>
              <a:ea typeface="Calibri"/>
              <a:cs typeface="Calibri"/>
              <a:sym typeface="Calibri"/>
            </a:endParaRPr>
          </a:p>
        </p:txBody>
      </p:sp>
      <p:sp>
        <p:nvSpPr>
          <p:cNvPr id="4" name="Oval 3"/>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96552" y="2348880"/>
            <a:ext cx="3168352"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71800" y="2348880"/>
            <a:ext cx="6840760"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9552" y="548680"/>
            <a:ext cx="2880320" cy="954107"/>
          </a:xfrm>
          <a:prstGeom prst="rect">
            <a:avLst/>
          </a:prstGeom>
          <a:noFill/>
        </p:spPr>
        <p:txBody>
          <a:bodyPr wrap="square" rtlCol="0">
            <a:spAutoFit/>
          </a:bodyPr>
          <a:lstStyle/>
          <a:p>
            <a:r>
              <a:rPr lang="en-US" sz="2800" b="1" dirty="0" smtClean="0"/>
              <a:t>simple and relevant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4"/>
          <p:cNvSpPr txBox="1">
            <a:spLocks noGrp="1"/>
          </p:cNvSpPr>
          <p:nvPr>
            <p:ph type="title"/>
          </p:nvPr>
        </p:nvSpPr>
        <p:spPr>
          <a:xfrm>
            <a:off x="4115247" y="524869"/>
            <a:ext cx="4375398" cy="1325563"/>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4400"/>
              <a:buFont typeface="Calibri"/>
              <a:buNone/>
            </a:pPr>
            <a:r>
              <a:rPr lang="en-US" sz="4400" b="1" i="0" u="none" strike="noStrike" cap="none" dirty="0">
                <a:solidFill>
                  <a:schemeClr val="accent6">
                    <a:lumMod val="75000"/>
                  </a:schemeClr>
                </a:solidFill>
                <a:latin typeface="Calibri"/>
                <a:ea typeface="Calibri"/>
                <a:cs typeface="Calibri"/>
                <a:sym typeface="Calibri"/>
              </a:rPr>
              <a:t>Designing measures</a:t>
            </a:r>
            <a:endParaRPr sz="4400" b="1" i="0" u="none" strike="noStrike" cap="none" dirty="0">
              <a:solidFill>
                <a:schemeClr val="accent6">
                  <a:lumMod val="75000"/>
                </a:schemeClr>
              </a:solidFill>
              <a:latin typeface="Calibri"/>
              <a:ea typeface="Calibri"/>
              <a:cs typeface="Calibri"/>
              <a:sym typeface="Calibri"/>
            </a:endParaRPr>
          </a:p>
        </p:txBody>
      </p:sp>
      <p:sp>
        <p:nvSpPr>
          <p:cNvPr id="609" name="Google Shape;609;p54"/>
          <p:cNvSpPr txBox="1">
            <a:spLocks noGrp="1"/>
          </p:cNvSpPr>
          <p:nvPr>
            <p:ph type="body" idx="1"/>
          </p:nvPr>
        </p:nvSpPr>
        <p:spPr>
          <a:xfrm>
            <a:off x="628650" y="3068960"/>
            <a:ext cx="7886700" cy="322052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chemeClr val="dk1"/>
              </a:buClr>
              <a:buSzPts val="2800"/>
              <a:buFont typeface="Arial"/>
              <a:buChar char="•"/>
            </a:pPr>
            <a:r>
              <a:rPr lang="en-US" b="0" i="0" u="none" strike="noStrike" cap="none" dirty="0" smtClean="0">
                <a:solidFill>
                  <a:schemeClr val="dk1"/>
                </a:solidFill>
                <a:latin typeface="Calibri"/>
                <a:ea typeface="Calibri"/>
                <a:cs typeface="Calibri"/>
                <a:sym typeface="Calibri"/>
              </a:rPr>
              <a:t>Simplicity</a:t>
            </a:r>
            <a:endParaRPr dirty="0"/>
          </a:p>
          <a:p>
            <a:pPr marR="0" lvl="1" algn="l" rtl="0">
              <a:lnSpc>
                <a:spcPct val="90000"/>
              </a:lnSpc>
              <a:spcBef>
                <a:spcPts val="500"/>
              </a:spcBef>
              <a:spcAft>
                <a:spcPts val="0"/>
              </a:spcAft>
              <a:buClr>
                <a:schemeClr val="dk1"/>
              </a:buClr>
              <a:buSzPts val="2400"/>
              <a:buFontTx/>
              <a:buChar char="›"/>
            </a:pPr>
            <a:r>
              <a:rPr lang="en-US" sz="2400" b="0" i="0" u="none" strike="noStrike" cap="none" dirty="0">
                <a:solidFill>
                  <a:schemeClr val="dk1"/>
                </a:solidFill>
                <a:latin typeface="Calibri"/>
                <a:ea typeface="Calibri"/>
                <a:cs typeface="Calibri"/>
                <a:sym typeface="Calibri"/>
              </a:rPr>
              <a:t>Intuitively easy to understand</a:t>
            </a:r>
            <a:endParaRPr dirty="0"/>
          </a:p>
          <a:p>
            <a:pPr marR="0" lvl="1" algn="l" rtl="0">
              <a:lnSpc>
                <a:spcPct val="90000"/>
              </a:lnSpc>
              <a:spcBef>
                <a:spcPts val="500"/>
              </a:spcBef>
              <a:spcAft>
                <a:spcPts val="0"/>
              </a:spcAft>
              <a:buClr>
                <a:schemeClr val="dk1"/>
              </a:buClr>
              <a:buSzPts val="2400"/>
              <a:buFontTx/>
              <a:buChar char="›"/>
            </a:pPr>
            <a:r>
              <a:rPr lang="en-US" sz="2400" b="0" i="0" u="none" strike="noStrike" cap="none" dirty="0">
                <a:solidFill>
                  <a:schemeClr val="dk1"/>
                </a:solidFill>
                <a:latin typeface="Calibri"/>
                <a:ea typeface="Calibri"/>
                <a:cs typeface="Calibri"/>
                <a:sym typeface="Calibri"/>
              </a:rPr>
              <a:t>Easy to define properly, mathematically</a:t>
            </a:r>
            <a:endParaRPr dirty="0"/>
          </a:p>
          <a:p>
            <a:pPr marR="0" lvl="1" algn="l" rtl="0">
              <a:lnSpc>
                <a:spcPct val="90000"/>
              </a:lnSpc>
              <a:spcBef>
                <a:spcPts val="500"/>
              </a:spcBef>
              <a:spcAft>
                <a:spcPts val="0"/>
              </a:spcAft>
              <a:buClr>
                <a:schemeClr val="dk1"/>
              </a:buClr>
              <a:buSzPts val="2400"/>
              <a:buFontTx/>
              <a:buChar char="›"/>
            </a:pPr>
            <a:r>
              <a:rPr lang="en-US" sz="2400" b="0" i="0" u="none" strike="noStrike" cap="none" dirty="0">
                <a:solidFill>
                  <a:schemeClr val="dk1"/>
                </a:solidFill>
                <a:latin typeface="Calibri"/>
                <a:ea typeface="Calibri"/>
                <a:cs typeface="Calibri"/>
                <a:sym typeface="Calibri"/>
              </a:rPr>
              <a:t>Easy and efficient to </a:t>
            </a:r>
            <a:r>
              <a:rPr lang="en-US" sz="2400" b="0" i="0" u="none" strike="noStrike" cap="none" dirty="0" smtClean="0">
                <a:solidFill>
                  <a:schemeClr val="dk1"/>
                </a:solidFill>
                <a:latin typeface="Calibri"/>
                <a:ea typeface="Calibri"/>
                <a:cs typeface="Calibri"/>
                <a:sym typeface="Calibri"/>
              </a:rPr>
              <a:t>compute</a:t>
            </a:r>
            <a:endParaRPr dirty="0"/>
          </a:p>
        </p:txBody>
      </p:sp>
      <p:sp>
        <p:nvSpPr>
          <p:cNvPr id="4" name="Oval 3"/>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96552" y="2348880"/>
            <a:ext cx="3168352"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71800" y="2348880"/>
            <a:ext cx="6840760"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9552" y="548680"/>
            <a:ext cx="2880320" cy="954107"/>
          </a:xfrm>
          <a:prstGeom prst="rect">
            <a:avLst/>
          </a:prstGeom>
          <a:noFill/>
        </p:spPr>
        <p:txBody>
          <a:bodyPr wrap="square" rtlCol="0">
            <a:spAutoFit/>
          </a:bodyPr>
          <a:lstStyle/>
          <a:p>
            <a:r>
              <a:rPr lang="en-US" sz="2800" b="1" dirty="0" smtClean="0"/>
              <a:t>simple and relevant</a:t>
            </a:r>
          </a:p>
        </p:txBody>
      </p:sp>
    </p:spTree>
    <p:extLst>
      <p:ext uri="{BB962C8B-B14F-4D97-AF65-F5344CB8AC3E}">
        <p14:creationId xmlns:p14="http://schemas.microsoft.com/office/powerpoint/2010/main" val="423638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4"/>
          <p:cNvSpPr txBox="1">
            <a:spLocks noGrp="1"/>
          </p:cNvSpPr>
          <p:nvPr>
            <p:ph type="title"/>
          </p:nvPr>
        </p:nvSpPr>
        <p:spPr>
          <a:xfrm>
            <a:off x="4115247" y="524869"/>
            <a:ext cx="4375398" cy="1325563"/>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4400"/>
              <a:buFont typeface="Calibri"/>
              <a:buNone/>
            </a:pPr>
            <a:r>
              <a:rPr lang="en-US" sz="4400" b="1" i="0" u="none" strike="noStrike" cap="none" dirty="0">
                <a:solidFill>
                  <a:schemeClr val="accent6">
                    <a:lumMod val="75000"/>
                  </a:schemeClr>
                </a:solidFill>
                <a:latin typeface="Calibri"/>
                <a:ea typeface="Calibri"/>
                <a:cs typeface="Calibri"/>
                <a:sym typeface="Calibri"/>
              </a:rPr>
              <a:t>Designing measures</a:t>
            </a:r>
            <a:endParaRPr sz="4400" b="1" i="0" u="none" strike="noStrike" cap="none" dirty="0">
              <a:solidFill>
                <a:schemeClr val="accent6">
                  <a:lumMod val="75000"/>
                </a:schemeClr>
              </a:solidFill>
              <a:latin typeface="Calibri"/>
              <a:ea typeface="Calibri"/>
              <a:cs typeface="Calibri"/>
              <a:sym typeface="Calibri"/>
            </a:endParaRPr>
          </a:p>
        </p:txBody>
      </p:sp>
      <p:sp>
        <p:nvSpPr>
          <p:cNvPr id="609" name="Google Shape;609;p54"/>
          <p:cNvSpPr txBox="1">
            <a:spLocks noGrp="1"/>
          </p:cNvSpPr>
          <p:nvPr>
            <p:ph type="body" idx="1"/>
          </p:nvPr>
        </p:nvSpPr>
        <p:spPr>
          <a:xfrm>
            <a:off x="628650" y="3068960"/>
            <a:ext cx="7886700" cy="322052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chemeClr val="dk1"/>
              </a:buClr>
              <a:buSzPts val="2800"/>
              <a:buFont typeface="Arial"/>
              <a:buChar char="•"/>
            </a:pPr>
            <a:r>
              <a:rPr lang="en-US" b="0" i="0" u="none" strike="noStrike" cap="none" dirty="0" smtClean="0">
                <a:solidFill>
                  <a:schemeClr val="dk1"/>
                </a:solidFill>
                <a:latin typeface="Calibri"/>
                <a:ea typeface="Calibri"/>
                <a:cs typeface="Calibri"/>
                <a:sym typeface="Calibri"/>
              </a:rPr>
              <a:t>Simplicity</a:t>
            </a:r>
            <a:endParaRPr dirty="0"/>
          </a:p>
          <a:p>
            <a:pPr marR="0" lvl="1" algn="l" rtl="0">
              <a:lnSpc>
                <a:spcPct val="90000"/>
              </a:lnSpc>
              <a:spcBef>
                <a:spcPts val="500"/>
              </a:spcBef>
              <a:spcAft>
                <a:spcPts val="0"/>
              </a:spcAft>
              <a:buClr>
                <a:schemeClr val="dk1"/>
              </a:buClr>
              <a:buSzPts val="2400"/>
              <a:buFontTx/>
              <a:buChar char="›"/>
            </a:pPr>
            <a:r>
              <a:rPr lang="en-US" sz="2400" b="0" i="0" u="none" strike="noStrike" cap="none" dirty="0">
                <a:solidFill>
                  <a:schemeClr val="dk1"/>
                </a:solidFill>
                <a:latin typeface="Calibri"/>
                <a:ea typeface="Calibri"/>
                <a:cs typeface="Calibri"/>
                <a:sym typeface="Calibri"/>
              </a:rPr>
              <a:t>Intuitively easy to understand</a:t>
            </a:r>
            <a:endParaRPr dirty="0"/>
          </a:p>
          <a:p>
            <a:pPr marR="0" lvl="1" algn="l" rtl="0">
              <a:lnSpc>
                <a:spcPct val="90000"/>
              </a:lnSpc>
              <a:spcBef>
                <a:spcPts val="500"/>
              </a:spcBef>
              <a:spcAft>
                <a:spcPts val="0"/>
              </a:spcAft>
              <a:buClr>
                <a:schemeClr val="dk1"/>
              </a:buClr>
              <a:buSzPts val="2400"/>
              <a:buFontTx/>
              <a:buChar char="›"/>
            </a:pPr>
            <a:r>
              <a:rPr lang="en-US" sz="2400" b="0" i="0" u="none" strike="noStrike" cap="none" dirty="0">
                <a:solidFill>
                  <a:schemeClr val="dk1"/>
                </a:solidFill>
                <a:latin typeface="Calibri"/>
                <a:ea typeface="Calibri"/>
                <a:cs typeface="Calibri"/>
                <a:sym typeface="Calibri"/>
              </a:rPr>
              <a:t>Easy to define properly, mathematically</a:t>
            </a:r>
            <a:endParaRPr dirty="0"/>
          </a:p>
          <a:p>
            <a:pPr marR="0" lvl="1" algn="l" rtl="0">
              <a:lnSpc>
                <a:spcPct val="90000"/>
              </a:lnSpc>
              <a:spcBef>
                <a:spcPts val="500"/>
              </a:spcBef>
              <a:spcAft>
                <a:spcPts val="0"/>
              </a:spcAft>
              <a:buClr>
                <a:schemeClr val="dk1"/>
              </a:buClr>
              <a:buSzPts val="2400"/>
              <a:buFontTx/>
              <a:buChar char="›"/>
            </a:pPr>
            <a:r>
              <a:rPr lang="en-US" sz="2400" b="0" i="0" u="none" strike="noStrike" cap="none" dirty="0">
                <a:solidFill>
                  <a:schemeClr val="dk1"/>
                </a:solidFill>
                <a:latin typeface="Calibri"/>
                <a:ea typeface="Calibri"/>
                <a:cs typeface="Calibri"/>
                <a:sym typeface="Calibri"/>
              </a:rPr>
              <a:t>Easy and efficient to compute</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b="0" i="0" u="none" strike="noStrike" cap="none" dirty="0" smtClean="0">
                <a:solidFill>
                  <a:schemeClr val="dk1"/>
                </a:solidFill>
                <a:latin typeface="Calibri"/>
                <a:ea typeface="Calibri"/>
                <a:cs typeface="Calibri"/>
                <a:sym typeface="Calibri"/>
              </a:rPr>
              <a:t>Relevance</a:t>
            </a:r>
            <a:endParaRPr dirty="0"/>
          </a:p>
          <a:p>
            <a:pPr marR="0" lvl="1" algn="l" rtl="0">
              <a:lnSpc>
                <a:spcPct val="90000"/>
              </a:lnSpc>
              <a:spcBef>
                <a:spcPts val="500"/>
              </a:spcBef>
              <a:spcAft>
                <a:spcPts val="0"/>
              </a:spcAft>
              <a:buClr>
                <a:schemeClr val="dk1"/>
              </a:buClr>
              <a:buSzPts val="2400"/>
              <a:buFontTx/>
              <a:buChar char="›"/>
            </a:pPr>
            <a:r>
              <a:rPr lang="en-US" sz="2400" b="0" i="0" u="none" strike="noStrike" cap="none" dirty="0">
                <a:solidFill>
                  <a:schemeClr val="dk1"/>
                </a:solidFill>
                <a:latin typeface="Calibri"/>
                <a:ea typeface="Calibri"/>
                <a:cs typeface="Calibri"/>
                <a:sym typeface="Calibri"/>
              </a:rPr>
              <a:t>Captures the intuitive notion well – no more and no less</a:t>
            </a:r>
            <a:endParaRPr dirty="0"/>
          </a:p>
          <a:p>
            <a:pPr marR="0" lvl="1" algn="l" rtl="0">
              <a:lnSpc>
                <a:spcPct val="90000"/>
              </a:lnSpc>
              <a:spcBef>
                <a:spcPts val="500"/>
              </a:spcBef>
              <a:spcAft>
                <a:spcPts val="0"/>
              </a:spcAft>
              <a:buClr>
                <a:schemeClr val="dk1"/>
              </a:buClr>
              <a:buSzPts val="2400"/>
              <a:buFontTx/>
              <a:buChar char="›"/>
            </a:pPr>
            <a:r>
              <a:rPr lang="en-US" sz="2400" b="0" i="0" u="none" strike="noStrike" cap="none" dirty="0">
                <a:solidFill>
                  <a:schemeClr val="dk1"/>
                </a:solidFill>
                <a:latin typeface="Calibri"/>
                <a:ea typeface="Calibri"/>
                <a:cs typeface="Calibri"/>
                <a:sym typeface="Calibri"/>
              </a:rPr>
              <a:t>Can discriminate differences well</a:t>
            </a:r>
            <a:endParaRPr sz="2400" b="0" i="0" u="none" strike="noStrike" cap="none" dirty="0">
              <a:solidFill>
                <a:schemeClr val="dk1"/>
              </a:solidFill>
              <a:latin typeface="Calibri"/>
              <a:ea typeface="Calibri"/>
              <a:cs typeface="Calibri"/>
              <a:sym typeface="Calibri"/>
            </a:endParaRPr>
          </a:p>
        </p:txBody>
      </p:sp>
      <p:sp>
        <p:nvSpPr>
          <p:cNvPr id="4" name="Oval 3"/>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96552" y="2348880"/>
            <a:ext cx="3168352"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71800" y="2348880"/>
            <a:ext cx="6840760"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9552" y="548680"/>
            <a:ext cx="2880320" cy="954107"/>
          </a:xfrm>
          <a:prstGeom prst="rect">
            <a:avLst/>
          </a:prstGeom>
          <a:noFill/>
        </p:spPr>
        <p:txBody>
          <a:bodyPr wrap="square" rtlCol="0">
            <a:spAutoFit/>
          </a:bodyPr>
          <a:lstStyle/>
          <a:p>
            <a:r>
              <a:rPr lang="en-US" sz="2800" b="1" dirty="0" smtClean="0"/>
              <a:t>simple and relevant</a:t>
            </a:r>
          </a:p>
        </p:txBody>
      </p:sp>
    </p:spTree>
    <p:extLst>
      <p:ext uri="{BB962C8B-B14F-4D97-AF65-F5344CB8AC3E}">
        <p14:creationId xmlns:p14="http://schemas.microsoft.com/office/powerpoint/2010/main" val="621878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4"/>
          <p:cNvSpPr txBox="1">
            <a:spLocks noGrp="1"/>
          </p:cNvSpPr>
          <p:nvPr>
            <p:ph type="title"/>
          </p:nvPr>
        </p:nvSpPr>
        <p:spPr>
          <a:xfrm>
            <a:off x="4115247" y="524869"/>
            <a:ext cx="4375398" cy="1325563"/>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4400"/>
              <a:buFont typeface="Calibri"/>
              <a:buNone/>
            </a:pPr>
            <a:r>
              <a:rPr lang="en-US" sz="4400" b="1" i="0" u="none" strike="noStrike" cap="none" dirty="0">
                <a:solidFill>
                  <a:schemeClr val="accent6">
                    <a:lumMod val="75000"/>
                  </a:schemeClr>
                </a:solidFill>
                <a:latin typeface="Calibri"/>
                <a:ea typeface="Calibri"/>
                <a:cs typeface="Calibri"/>
                <a:sym typeface="Calibri"/>
              </a:rPr>
              <a:t>Designing measures</a:t>
            </a:r>
            <a:endParaRPr sz="4400" b="1" i="0" u="none" strike="noStrike" cap="none" dirty="0">
              <a:solidFill>
                <a:schemeClr val="accent6">
                  <a:lumMod val="75000"/>
                </a:schemeClr>
              </a:solidFill>
              <a:latin typeface="Calibri"/>
              <a:ea typeface="Calibri"/>
              <a:cs typeface="Calibri"/>
              <a:sym typeface="Calibri"/>
            </a:endParaRPr>
          </a:p>
        </p:txBody>
      </p:sp>
      <p:sp>
        <p:nvSpPr>
          <p:cNvPr id="609" name="Google Shape;609;p54"/>
          <p:cNvSpPr txBox="1">
            <a:spLocks noGrp="1"/>
          </p:cNvSpPr>
          <p:nvPr>
            <p:ph type="body" idx="1"/>
          </p:nvPr>
        </p:nvSpPr>
        <p:spPr>
          <a:xfrm>
            <a:off x="628650" y="3068960"/>
            <a:ext cx="7886700" cy="322052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chemeClr val="dk1"/>
              </a:buClr>
              <a:buSzPts val="2800"/>
              <a:buFont typeface="Arial"/>
              <a:buChar char="•"/>
            </a:pPr>
            <a:r>
              <a:rPr lang="en-US" b="0" i="0" u="none" strike="noStrike" cap="none" dirty="0" smtClean="0">
                <a:solidFill>
                  <a:schemeClr val="dk1"/>
                </a:solidFill>
                <a:latin typeface="Calibri"/>
                <a:ea typeface="Calibri"/>
                <a:cs typeface="Calibri"/>
                <a:sym typeface="Calibri"/>
              </a:rPr>
              <a:t>Simplicity</a:t>
            </a:r>
            <a:endParaRPr dirty="0"/>
          </a:p>
          <a:p>
            <a:pPr marR="0" lvl="1" algn="l" rtl="0">
              <a:lnSpc>
                <a:spcPct val="90000"/>
              </a:lnSpc>
              <a:spcBef>
                <a:spcPts val="500"/>
              </a:spcBef>
              <a:spcAft>
                <a:spcPts val="0"/>
              </a:spcAft>
              <a:buClr>
                <a:schemeClr val="dk1"/>
              </a:buClr>
              <a:buSzPts val="2400"/>
              <a:buFontTx/>
              <a:buChar char="›"/>
            </a:pPr>
            <a:r>
              <a:rPr lang="en-US" sz="2400" b="0" i="0" u="none" strike="noStrike" cap="none" dirty="0">
                <a:solidFill>
                  <a:schemeClr val="dk1"/>
                </a:solidFill>
                <a:latin typeface="Calibri"/>
                <a:ea typeface="Calibri"/>
                <a:cs typeface="Calibri"/>
                <a:sym typeface="Calibri"/>
              </a:rPr>
              <a:t>Intuitively easy to understand</a:t>
            </a:r>
            <a:endParaRPr dirty="0"/>
          </a:p>
          <a:p>
            <a:pPr marR="0" lvl="1" algn="l" rtl="0">
              <a:lnSpc>
                <a:spcPct val="90000"/>
              </a:lnSpc>
              <a:spcBef>
                <a:spcPts val="500"/>
              </a:spcBef>
              <a:spcAft>
                <a:spcPts val="0"/>
              </a:spcAft>
              <a:buClr>
                <a:schemeClr val="dk1"/>
              </a:buClr>
              <a:buSzPts val="2400"/>
              <a:buFontTx/>
              <a:buChar char="›"/>
            </a:pPr>
            <a:r>
              <a:rPr lang="en-US" sz="2400" b="0" i="0" u="none" strike="noStrike" cap="none" dirty="0">
                <a:solidFill>
                  <a:schemeClr val="dk1"/>
                </a:solidFill>
                <a:latin typeface="Calibri"/>
                <a:ea typeface="Calibri"/>
                <a:cs typeface="Calibri"/>
                <a:sym typeface="Calibri"/>
              </a:rPr>
              <a:t>Easy to define properly, mathematically</a:t>
            </a:r>
            <a:endParaRPr dirty="0"/>
          </a:p>
          <a:p>
            <a:pPr marR="0" lvl="1" algn="l" rtl="0">
              <a:lnSpc>
                <a:spcPct val="90000"/>
              </a:lnSpc>
              <a:spcBef>
                <a:spcPts val="500"/>
              </a:spcBef>
              <a:spcAft>
                <a:spcPts val="0"/>
              </a:spcAft>
              <a:buClr>
                <a:schemeClr val="dk1"/>
              </a:buClr>
              <a:buSzPts val="2400"/>
              <a:buFontTx/>
              <a:buChar char="›"/>
            </a:pPr>
            <a:r>
              <a:rPr lang="en-US" sz="2400" b="0" i="0" u="none" strike="noStrike" cap="none" dirty="0">
                <a:solidFill>
                  <a:schemeClr val="dk1"/>
                </a:solidFill>
                <a:latin typeface="Calibri"/>
                <a:ea typeface="Calibri"/>
                <a:cs typeface="Calibri"/>
                <a:sym typeface="Calibri"/>
              </a:rPr>
              <a:t>Easy and efficient to compute</a:t>
            </a:r>
            <a:endParaRPr dirty="0"/>
          </a:p>
          <a:p>
            <a:pPr lvl="0">
              <a:buClr>
                <a:schemeClr val="dk1"/>
              </a:buClr>
              <a:buSzPts val="2800"/>
              <a:buFont typeface="Arial"/>
              <a:buChar char="•"/>
            </a:pPr>
            <a:r>
              <a:rPr lang="en-US" dirty="0">
                <a:solidFill>
                  <a:schemeClr val="dk1"/>
                </a:solidFill>
                <a:ea typeface="Calibri"/>
                <a:cs typeface="Calibri"/>
                <a:sym typeface="Calibri"/>
              </a:rPr>
              <a:t>Relevance</a:t>
            </a:r>
            <a:endParaRPr lang="en-US" dirty="0"/>
          </a:p>
          <a:p>
            <a:pPr lvl="1">
              <a:buClr>
                <a:schemeClr val="dk1"/>
              </a:buClr>
              <a:buSzPts val="2400"/>
              <a:buFontTx/>
              <a:buChar char="›"/>
            </a:pPr>
            <a:r>
              <a:rPr lang="en-US" dirty="0">
                <a:solidFill>
                  <a:schemeClr val="dk1"/>
                </a:solidFill>
                <a:ea typeface="Calibri"/>
                <a:cs typeface="Calibri"/>
                <a:sym typeface="Calibri"/>
              </a:rPr>
              <a:t>Captures the intuitive notion well – no more and no less</a:t>
            </a:r>
            <a:endParaRPr lang="en-US" dirty="0"/>
          </a:p>
          <a:p>
            <a:pPr lvl="1">
              <a:buClr>
                <a:schemeClr val="dk1"/>
              </a:buClr>
              <a:buSzPts val="2400"/>
              <a:buFontTx/>
              <a:buChar char="›"/>
            </a:pPr>
            <a:r>
              <a:rPr lang="en-US" dirty="0">
                <a:solidFill>
                  <a:schemeClr val="dk1"/>
                </a:solidFill>
                <a:ea typeface="Calibri"/>
                <a:cs typeface="Calibri"/>
                <a:sym typeface="Calibri"/>
              </a:rPr>
              <a:t>Can discriminate differences well</a:t>
            </a:r>
          </a:p>
          <a:p>
            <a:pPr marL="228600" marR="0" lvl="0" indent="-228600" algn="l" rtl="0">
              <a:lnSpc>
                <a:spcPct val="90000"/>
              </a:lnSpc>
              <a:spcBef>
                <a:spcPts val="1000"/>
              </a:spcBef>
              <a:spcAft>
                <a:spcPts val="0"/>
              </a:spcAft>
              <a:buClr>
                <a:schemeClr val="dk1"/>
              </a:buClr>
              <a:buSzPts val="2800"/>
              <a:buFont typeface="Arial"/>
              <a:buChar char="•"/>
            </a:pPr>
            <a:r>
              <a:rPr lang="en-US" b="0" i="0" u="none" strike="noStrike" cap="none" dirty="0" smtClean="0">
                <a:solidFill>
                  <a:schemeClr val="dk1"/>
                </a:solidFill>
                <a:latin typeface="Calibri"/>
                <a:ea typeface="Calibri"/>
                <a:cs typeface="Calibri"/>
                <a:sym typeface="Calibri"/>
              </a:rPr>
              <a:t>Robust</a:t>
            </a:r>
            <a:endParaRPr lang="en-US" sz="2400" b="0" i="0" u="none" strike="noStrike" cap="none" dirty="0" smtClean="0">
              <a:solidFill>
                <a:schemeClr val="dk1"/>
              </a:solidFill>
              <a:latin typeface="Calibri"/>
              <a:ea typeface="Calibri"/>
              <a:cs typeface="Calibri"/>
              <a:sym typeface="Calibri"/>
            </a:endParaRPr>
          </a:p>
        </p:txBody>
      </p:sp>
      <p:sp>
        <p:nvSpPr>
          <p:cNvPr id="4" name="Oval 3"/>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96552" y="2348880"/>
            <a:ext cx="3168352"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71800" y="2348880"/>
            <a:ext cx="6840760"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9552" y="548680"/>
            <a:ext cx="2880320" cy="954107"/>
          </a:xfrm>
          <a:prstGeom prst="rect">
            <a:avLst/>
          </a:prstGeom>
          <a:noFill/>
        </p:spPr>
        <p:txBody>
          <a:bodyPr wrap="square" rtlCol="0">
            <a:spAutoFit/>
          </a:bodyPr>
          <a:lstStyle/>
          <a:p>
            <a:r>
              <a:rPr lang="en-US" sz="2800" b="1" dirty="0" smtClean="0"/>
              <a:t>simple and relevant</a:t>
            </a:r>
          </a:p>
        </p:txBody>
      </p:sp>
    </p:spTree>
    <p:extLst>
      <p:ext uri="{BB962C8B-B14F-4D97-AF65-F5344CB8AC3E}">
        <p14:creationId xmlns:p14="http://schemas.microsoft.com/office/powerpoint/2010/main" val="784232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5" name="Google Shape;615;p55"/>
          <p:cNvSpPr txBox="1">
            <a:spLocks noGrp="1"/>
          </p:cNvSpPr>
          <p:nvPr>
            <p:ph type="body" idx="1"/>
          </p:nvPr>
        </p:nvSpPr>
        <p:spPr>
          <a:xfrm>
            <a:off x="601419" y="2696327"/>
            <a:ext cx="8149591" cy="13594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None/>
            </a:pPr>
            <a:r>
              <a:rPr lang="en-US" sz="2400" b="0" i="0" u="none" strike="noStrike" cap="none" dirty="0" smtClean="0">
                <a:solidFill>
                  <a:schemeClr val="dk1"/>
                </a:solidFill>
                <a:latin typeface="Calibri"/>
                <a:ea typeface="Calibri"/>
                <a:cs typeface="Calibri"/>
                <a:sym typeface="Calibri"/>
              </a:rPr>
              <a:t>Given </a:t>
            </a:r>
            <a:r>
              <a:rPr lang="en-US" sz="2400" b="0" i="0" u="none" strike="noStrike" cap="none" dirty="0">
                <a:solidFill>
                  <a:schemeClr val="dk1"/>
                </a:solidFill>
                <a:latin typeface="Calibri"/>
                <a:ea typeface="Calibri"/>
                <a:cs typeface="Calibri"/>
                <a:sym typeface="Calibri"/>
              </a:rPr>
              <a:t>a set of red points </a:t>
            </a:r>
            <a:r>
              <a:rPr lang="en-US" sz="2400" b="1" i="1" u="none" strike="noStrike" cap="none" dirty="0">
                <a:solidFill>
                  <a:srgbClr val="C00000"/>
                </a:solidFill>
                <a:latin typeface="Calibri"/>
                <a:ea typeface="Calibri"/>
                <a:cs typeface="Calibri"/>
                <a:sym typeface="Calibri"/>
              </a:rPr>
              <a:t>R</a:t>
            </a:r>
            <a:r>
              <a:rPr lang="en-US" sz="2400" b="0" i="0" u="none" strike="noStrike" cap="none" dirty="0">
                <a:solidFill>
                  <a:schemeClr val="dk1"/>
                </a:solidFill>
                <a:latin typeface="Calibri"/>
                <a:ea typeface="Calibri"/>
                <a:cs typeface="Calibri"/>
                <a:sym typeface="Calibri"/>
              </a:rPr>
              <a:t> and a set of blue points </a:t>
            </a:r>
            <a:r>
              <a:rPr lang="en-US" sz="2400" b="1" i="1" u="none" strike="noStrike" cap="none" dirty="0">
                <a:solidFill>
                  <a:schemeClr val="accent1"/>
                </a:solidFill>
                <a:latin typeface="Calibri"/>
                <a:ea typeface="Calibri"/>
                <a:cs typeface="Calibri"/>
                <a:sym typeface="Calibri"/>
              </a:rPr>
              <a:t>B</a:t>
            </a:r>
            <a:r>
              <a:rPr lang="en-US" sz="2400" b="0" i="0" u="none" strike="noStrike" cap="none" dirty="0">
                <a:solidFill>
                  <a:schemeClr val="dk1"/>
                </a:solidFill>
                <a:latin typeface="Calibri"/>
                <a:ea typeface="Calibri"/>
                <a:cs typeface="Calibri"/>
                <a:sym typeface="Calibri"/>
              </a:rPr>
              <a:t>, design a </a:t>
            </a:r>
            <a:r>
              <a:rPr lang="en-US" sz="2400" b="0" i="0" u="none" strike="noStrike" cap="none" dirty="0">
                <a:solidFill>
                  <a:srgbClr val="C00000"/>
                </a:solidFill>
                <a:latin typeface="Calibri"/>
                <a:ea typeface="Calibri"/>
                <a:cs typeface="Calibri"/>
                <a:sym typeface="Calibri"/>
              </a:rPr>
              <a:t>measure </a:t>
            </a:r>
            <a:r>
              <a:rPr lang="en-US" sz="2400" b="0" i="0" u="none" strike="noStrike" cap="none" dirty="0" smtClean="0">
                <a:solidFill>
                  <a:schemeClr val="dk1"/>
                </a:solidFill>
                <a:latin typeface="Calibri"/>
                <a:ea typeface="Calibri"/>
                <a:cs typeface="Calibri"/>
                <a:sym typeface="Calibri"/>
              </a:rPr>
              <a:t>that </a:t>
            </a:r>
            <a:r>
              <a:rPr lang="en-US" sz="2400" b="0" i="0" u="none" strike="noStrike" cap="none" dirty="0">
                <a:solidFill>
                  <a:schemeClr val="dk1"/>
                </a:solidFill>
                <a:latin typeface="Calibri"/>
                <a:ea typeface="Calibri"/>
                <a:cs typeface="Calibri"/>
                <a:sym typeface="Calibri"/>
              </a:rPr>
              <a:t>captures for any curve </a:t>
            </a:r>
            <a:r>
              <a:rPr lang="en-US" sz="2400" b="0" i="1" u="none" strike="noStrike" cap="none" dirty="0">
                <a:solidFill>
                  <a:schemeClr val="dk1"/>
                </a:solidFill>
                <a:latin typeface="Calibri"/>
                <a:ea typeface="Calibri"/>
                <a:cs typeface="Calibri"/>
                <a:sym typeface="Calibri"/>
              </a:rPr>
              <a:t>C</a:t>
            </a:r>
            <a:r>
              <a:rPr lang="en-US" sz="2400" b="0" i="0" u="none" strike="noStrike" cap="none" dirty="0">
                <a:solidFill>
                  <a:schemeClr val="dk1"/>
                </a:solidFill>
                <a:latin typeface="Calibri"/>
                <a:ea typeface="Calibri"/>
                <a:cs typeface="Calibri"/>
                <a:sym typeface="Calibri"/>
              </a:rPr>
              <a:t>, that </a:t>
            </a:r>
            <a:r>
              <a:rPr lang="en-US" sz="2400" b="0" i="1" u="none" strike="noStrike" cap="none" dirty="0">
                <a:solidFill>
                  <a:schemeClr val="dk1"/>
                </a:solidFill>
                <a:latin typeface="Calibri"/>
                <a:ea typeface="Calibri"/>
                <a:cs typeface="Calibri"/>
                <a:sym typeface="Calibri"/>
              </a:rPr>
              <a:t>C</a:t>
            </a:r>
            <a:r>
              <a:rPr lang="en-US" sz="2400" b="0" i="0" u="none" strike="noStrike" cap="none" dirty="0">
                <a:solidFill>
                  <a:schemeClr val="dk1"/>
                </a:solidFill>
                <a:latin typeface="Calibri"/>
                <a:ea typeface="Calibri"/>
                <a:cs typeface="Calibri"/>
                <a:sym typeface="Calibri"/>
              </a:rPr>
              <a:t> is close to </a:t>
            </a:r>
            <a:r>
              <a:rPr lang="en-US" sz="2400" b="1" i="1" u="none" strike="noStrike" cap="none" dirty="0">
                <a:solidFill>
                  <a:srgbClr val="C00000"/>
                </a:solidFill>
                <a:latin typeface="Calibri"/>
                <a:ea typeface="Calibri"/>
                <a:cs typeface="Calibri"/>
                <a:sym typeface="Calibri"/>
              </a:rPr>
              <a:t>R</a:t>
            </a:r>
            <a:r>
              <a:rPr lang="en-US" sz="2400" b="0" i="0" u="none" strike="noStrike" cap="none" dirty="0">
                <a:solidFill>
                  <a:schemeClr val="dk1"/>
                </a:solidFill>
                <a:latin typeface="Calibri"/>
                <a:ea typeface="Calibri"/>
                <a:cs typeface="Calibri"/>
                <a:sym typeface="Calibri"/>
              </a:rPr>
              <a:t> and not close to </a:t>
            </a:r>
            <a:r>
              <a:rPr lang="en-US" sz="2400" b="1" i="1" u="none" strike="noStrike" cap="none" dirty="0" smtClean="0">
                <a:solidFill>
                  <a:schemeClr val="accent1"/>
                </a:solidFill>
                <a:latin typeface="Calibri"/>
                <a:ea typeface="Calibri"/>
                <a:cs typeface="Calibri"/>
                <a:sym typeface="Calibri"/>
              </a:rPr>
              <a:t>B</a:t>
            </a:r>
            <a:r>
              <a:rPr lang="en-US" sz="2400" b="0" i="1" u="none" strike="noStrike" cap="none" dirty="0" smtClean="0">
                <a:solidFill>
                  <a:schemeClr val="dk1"/>
                </a:solidFill>
                <a:latin typeface="Calibri"/>
                <a:ea typeface="Calibri"/>
                <a:cs typeface="Calibri"/>
                <a:sym typeface="Calibri"/>
              </a:rPr>
              <a:t> </a:t>
            </a:r>
            <a:r>
              <a:rPr lang="en-US" sz="2400" b="0" u="none" strike="noStrike" cap="none" dirty="0" smtClean="0">
                <a:solidFill>
                  <a:schemeClr val="dk1"/>
                </a:solidFill>
                <a:latin typeface="Calibri"/>
                <a:ea typeface="Calibri"/>
                <a:cs typeface="Calibri"/>
                <a:sym typeface="Calibri"/>
              </a:rPr>
              <a:t>along its length</a:t>
            </a:r>
            <a:endParaRPr sz="2400" b="0" u="none" strike="noStrike" cap="none" dirty="0">
              <a:solidFill>
                <a:schemeClr val="dk1"/>
              </a:solidFill>
              <a:latin typeface="Calibri"/>
              <a:ea typeface="Calibri"/>
              <a:cs typeface="Calibri"/>
              <a:sym typeface="Calibri"/>
            </a:endParaRPr>
          </a:p>
        </p:txBody>
      </p:sp>
      <p:sp>
        <p:nvSpPr>
          <p:cNvPr id="616" name="Google Shape;616;p55"/>
          <p:cNvSpPr/>
          <p:nvPr/>
        </p:nvSpPr>
        <p:spPr>
          <a:xfrm>
            <a:off x="2803235" y="430841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7" name="Google Shape;617;p55"/>
          <p:cNvSpPr/>
          <p:nvPr/>
        </p:nvSpPr>
        <p:spPr>
          <a:xfrm>
            <a:off x="1567277" y="4461455"/>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55"/>
          <p:cNvSpPr/>
          <p:nvPr/>
        </p:nvSpPr>
        <p:spPr>
          <a:xfrm>
            <a:off x="2178957" y="393305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9" name="Google Shape;619;p55"/>
          <p:cNvSpPr/>
          <p:nvPr/>
        </p:nvSpPr>
        <p:spPr>
          <a:xfrm>
            <a:off x="5278077" y="5374511"/>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0" name="Google Shape;620;p55"/>
          <p:cNvSpPr/>
          <p:nvPr/>
        </p:nvSpPr>
        <p:spPr>
          <a:xfrm>
            <a:off x="2338432" y="4626596"/>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1" name="Google Shape;621;p55"/>
          <p:cNvSpPr/>
          <p:nvPr/>
        </p:nvSpPr>
        <p:spPr>
          <a:xfrm>
            <a:off x="3709266" y="4103524"/>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2" name="Google Shape;622;p55"/>
          <p:cNvSpPr/>
          <p:nvPr/>
        </p:nvSpPr>
        <p:spPr>
          <a:xfrm>
            <a:off x="2032861" y="5740776"/>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3" name="Google Shape;623;p55"/>
          <p:cNvSpPr/>
          <p:nvPr/>
        </p:nvSpPr>
        <p:spPr>
          <a:xfrm>
            <a:off x="3460393" y="5380127"/>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4" name="Google Shape;624;p55"/>
          <p:cNvSpPr/>
          <p:nvPr/>
        </p:nvSpPr>
        <p:spPr>
          <a:xfrm>
            <a:off x="4569138" y="460483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5" name="Google Shape;625;p55"/>
          <p:cNvSpPr/>
          <p:nvPr/>
        </p:nvSpPr>
        <p:spPr>
          <a:xfrm>
            <a:off x="5350085" y="445243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6" name="Google Shape;626;p55"/>
          <p:cNvSpPr/>
          <p:nvPr/>
        </p:nvSpPr>
        <p:spPr>
          <a:xfrm>
            <a:off x="3962314" y="6309320"/>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7" name="Google Shape;627;p55"/>
          <p:cNvSpPr/>
          <p:nvPr/>
        </p:nvSpPr>
        <p:spPr>
          <a:xfrm>
            <a:off x="5037513" y="5825473"/>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p55"/>
          <p:cNvSpPr/>
          <p:nvPr/>
        </p:nvSpPr>
        <p:spPr>
          <a:xfrm>
            <a:off x="4929844" y="3721768"/>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9" name="Google Shape;629;p55"/>
          <p:cNvGrpSpPr/>
          <p:nvPr/>
        </p:nvGrpSpPr>
        <p:grpSpPr>
          <a:xfrm>
            <a:off x="683568" y="4294973"/>
            <a:ext cx="5402510" cy="1434518"/>
            <a:chOff x="1325461" y="4160939"/>
            <a:chExt cx="5402510" cy="1434518"/>
          </a:xfrm>
        </p:grpSpPr>
        <p:sp>
          <p:nvSpPr>
            <p:cNvPr id="630" name="Google Shape;630;p55"/>
            <p:cNvSpPr/>
            <p:nvPr/>
          </p:nvSpPr>
          <p:spPr>
            <a:xfrm>
              <a:off x="1518407" y="4160939"/>
              <a:ext cx="5209564" cy="1434518"/>
            </a:xfrm>
            <a:custGeom>
              <a:avLst/>
              <a:gdLst/>
              <a:ahLst/>
              <a:cxnLst/>
              <a:rect l="l" t="t" r="r" b="b"/>
              <a:pathLst>
                <a:path w="5209564" h="1434518" extrusionOk="0">
                  <a:moveTo>
                    <a:pt x="0" y="1434518"/>
                  </a:moveTo>
                  <a:cubicBezTo>
                    <a:pt x="204132" y="1368804"/>
                    <a:pt x="408265" y="1303090"/>
                    <a:pt x="671120" y="1249960"/>
                  </a:cubicBezTo>
                  <a:cubicBezTo>
                    <a:pt x="933975" y="1196830"/>
                    <a:pt x="1279322" y="1163274"/>
                    <a:pt x="1577131" y="1115736"/>
                  </a:cubicBezTo>
                  <a:cubicBezTo>
                    <a:pt x="1874940" y="1068198"/>
                    <a:pt x="2183935" y="1093365"/>
                    <a:pt x="2457975" y="964734"/>
                  </a:cubicBezTo>
                  <a:cubicBezTo>
                    <a:pt x="2732015" y="836103"/>
                    <a:pt x="2987880" y="399875"/>
                    <a:pt x="3221373" y="343949"/>
                  </a:cubicBezTo>
                  <a:cubicBezTo>
                    <a:pt x="3454867" y="288022"/>
                    <a:pt x="3678573" y="591424"/>
                    <a:pt x="3858936" y="629175"/>
                  </a:cubicBezTo>
                  <a:cubicBezTo>
                    <a:pt x="4039299" y="666925"/>
                    <a:pt x="4176320" y="605406"/>
                    <a:pt x="4303553" y="570452"/>
                  </a:cubicBezTo>
                  <a:cubicBezTo>
                    <a:pt x="4430786" y="535498"/>
                    <a:pt x="4471332" y="514525"/>
                    <a:pt x="4622334" y="419450"/>
                  </a:cubicBezTo>
                  <a:cubicBezTo>
                    <a:pt x="4773336" y="324375"/>
                    <a:pt x="4991450" y="162187"/>
                    <a:pt x="5209564" y="0"/>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1" name="Google Shape;631;p55"/>
            <p:cNvSpPr txBox="1"/>
            <p:nvPr/>
          </p:nvSpPr>
          <p:spPr>
            <a:xfrm>
              <a:off x="1325461" y="5081652"/>
              <a:ext cx="44916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C</a:t>
              </a:r>
              <a:r>
                <a:rPr lang="en-US" sz="2400" baseline="-25000">
                  <a:solidFill>
                    <a:schemeClr val="dk1"/>
                  </a:solidFill>
                  <a:latin typeface="Calibri"/>
                  <a:ea typeface="Calibri"/>
                  <a:cs typeface="Calibri"/>
                  <a:sym typeface="Calibri"/>
                </a:rPr>
                <a:t>1</a:t>
              </a:r>
              <a:endParaRPr/>
            </a:p>
          </p:txBody>
        </p:sp>
      </p:grpSp>
      <p:grpSp>
        <p:nvGrpSpPr>
          <p:cNvPr id="632" name="Google Shape;632;p55"/>
          <p:cNvGrpSpPr/>
          <p:nvPr/>
        </p:nvGrpSpPr>
        <p:grpSpPr>
          <a:xfrm>
            <a:off x="2443374" y="4367832"/>
            <a:ext cx="3791823" cy="2229520"/>
            <a:chOff x="3085267" y="4233798"/>
            <a:chExt cx="3791823" cy="2229520"/>
          </a:xfrm>
        </p:grpSpPr>
        <p:sp>
          <p:nvSpPr>
            <p:cNvPr id="633" name="Google Shape;633;p55"/>
            <p:cNvSpPr/>
            <p:nvPr/>
          </p:nvSpPr>
          <p:spPr>
            <a:xfrm>
              <a:off x="3085267" y="4233798"/>
              <a:ext cx="3791823" cy="2013358"/>
            </a:xfrm>
            <a:custGeom>
              <a:avLst/>
              <a:gdLst/>
              <a:ahLst/>
              <a:cxnLst/>
              <a:rect l="l" t="t" r="r" b="b"/>
              <a:pathLst>
                <a:path w="3791823" h="2013358" extrusionOk="0">
                  <a:moveTo>
                    <a:pt x="0" y="2013358"/>
                  </a:moveTo>
                  <a:cubicBezTo>
                    <a:pt x="308295" y="1956033"/>
                    <a:pt x="497747" y="1895912"/>
                    <a:pt x="679508" y="1786855"/>
                  </a:cubicBezTo>
                  <a:cubicBezTo>
                    <a:pt x="861269" y="1677798"/>
                    <a:pt x="918594" y="1442907"/>
                    <a:pt x="1090568" y="1359017"/>
                  </a:cubicBezTo>
                  <a:cubicBezTo>
                    <a:pt x="1262542" y="1275127"/>
                    <a:pt x="1533787" y="1280720"/>
                    <a:pt x="1711354" y="1283516"/>
                  </a:cubicBezTo>
                  <a:cubicBezTo>
                    <a:pt x="1888921" y="1286312"/>
                    <a:pt x="2058099" y="1428925"/>
                    <a:pt x="2155970" y="1375795"/>
                  </a:cubicBezTo>
                  <a:cubicBezTo>
                    <a:pt x="2253842" y="1322665"/>
                    <a:pt x="2174146" y="1103152"/>
                    <a:pt x="2298583" y="964734"/>
                  </a:cubicBezTo>
                  <a:cubicBezTo>
                    <a:pt x="2423020" y="826316"/>
                    <a:pt x="2722227" y="652944"/>
                    <a:pt x="2902590" y="545285"/>
                  </a:cubicBezTo>
                  <a:cubicBezTo>
                    <a:pt x="3082953" y="437626"/>
                    <a:pt x="3232558" y="409663"/>
                    <a:pt x="3380763" y="318782"/>
                  </a:cubicBezTo>
                  <a:cubicBezTo>
                    <a:pt x="3528969" y="227901"/>
                    <a:pt x="3660396" y="113950"/>
                    <a:pt x="3791823" y="0"/>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4" name="Google Shape;634;p55"/>
            <p:cNvSpPr txBox="1"/>
            <p:nvPr/>
          </p:nvSpPr>
          <p:spPr>
            <a:xfrm>
              <a:off x="3674027" y="6001653"/>
              <a:ext cx="44916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C</a:t>
              </a:r>
              <a:r>
                <a:rPr lang="en-US" sz="2400" baseline="-25000">
                  <a:solidFill>
                    <a:schemeClr val="dk1"/>
                  </a:solidFill>
                  <a:latin typeface="Calibri"/>
                  <a:ea typeface="Calibri"/>
                  <a:cs typeface="Calibri"/>
                  <a:sym typeface="Calibri"/>
                </a:rPr>
                <a:t>2</a:t>
              </a:r>
              <a:endParaRPr/>
            </a:p>
          </p:txBody>
        </p:sp>
      </p:grpSp>
      <p:sp>
        <p:nvSpPr>
          <p:cNvPr id="635" name="Google Shape;635;p55"/>
          <p:cNvSpPr txBox="1"/>
          <p:nvPr/>
        </p:nvSpPr>
        <p:spPr>
          <a:xfrm>
            <a:off x="6732240" y="4869160"/>
            <a:ext cx="2063692"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dirty="0">
                <a:solidFill>
                  <a:schemeClr val="dk1"/>
                </a:solidFill>
                <a:latin typeface="Calibri"/>
                <a:ea typeface="Calibri"/>
                <a:cs typeface="Calibri"/>
                <a:sym typeface="Calibri"/>
              </a:rPr>
              <a:t>C</a:t>
            </a:r>
            <a:r>
              <a:rPr lang="en-US" sz="2400" baseline="-25000" dirty="0">
                <a:solidFill>
                  <a:schemeClr val="dk1"/>
                </a:solidFill>
                <a:latin typeface="Calibri"/>
                <a:ea typeface="Calibri"/>
                <a:cs typeface="Calibri"/>
                <a:sym typeface="Calibri"/>
              </a:rPr>
              <a:t>1</a:t>
            </a:r>
            <a:r>
              <a:rPr lang="en-US" sz="2400" dirty="0">
                <a:solidFill>
                  <a:schemeClr val="dk1"/>
                </a:solidFill>
                <a:latin typeface="Calibri"/>
                <a:ea typeface="Calibri"/>
                <a:cs typeface="Calibri"/>
                <a:sym typeface="Calibri"/>
              </a:rPr>
              <a:t> </a:t>
            </a:r>
            <a:r>
              <a:rPr lang="en-US" sz="2400" i="1" dirty="0">
                <a:solidFill>
                  <a:schemeClr val="dk1"/>
                </a:solidFill>
                <a:latin typeface="Calibri"/>
                <a:ea typeface="Calibri"/>
                <a:cs typeface="Calibri"/>
                <a:sym typeface="Calibri"/>
              </a:rPr>
              <a:t>should get a higher value in the </a:t>
            </a:r>
            <a:r>
              <a:rPr lang="en-US" sz="2400" i="1" dirty="0">
                <a:solidFill>
                  <a:srgbClr val="C00000"/>
                </a:solidFill>
                <a:latin typeface="Calibri"/>
                <a:ea typeface="Calibri"/>
                <a:cs typeface="Calibri"/>
                <a:sym typeface="Calibri"/>
              </a:rPr>
              <a:t>measure </a:t>
            </a:r>
            <a:r>
              <a:rPr lang="en-US" sz="2400" i="1" dirty="0">
                <a:solidFill>
                  <a:schemeClr val="dk1"/>
                </a:solidFill>
                <a:latin typeface="Calibri"/>
                <a:ea typeface="Calibri"/>
                <a:cs typeface="Calibri"/>
                <a:sym typeface="Calibri"/>
              </a:rPr>
              <a:t>than C</a:t>
            </a:r>
            <a:r>
              <a:rPr lang="en-US" sz="2400" baseline="-25000" dirty="0">
                <a:solidFill>
                  <a:schemeClr val="dk1"/>
                </a:solidFill>
                <a:latin typeface="Calibri"/>
                <a:ea typeface="Calibri"/>
                <a:cs typeface="Calibri"/>
                <a:sym typeface="Calibri"/>
              </a:rPr>
              <a:t>2</a:t>
            </a:r>
            <a:endParaRPr dirty="0"/>
          </a:p>
        </p:txBody>
      </p:sp>
      <p:sp>
        <p:nvSpPr>
          <p:cNvPr id="24" name="Oval 23"/>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771800" y="1988840"/>
            <a:ext cx="6696744"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08;p54"/>
          <p:cNvSpPr txBox="1">
            <a:spLocks noGrp="1"/>
          </p:cNvSpPr>
          <p:nvPr>
            <p:ph type="title"/>
          </p:nvPr>
        </p:nvSpPr>
        <p:spPr>
          <a:xfrm>
            <a:off x="4115247" y="524869"/>
            <a:ext cx="4375398" cy="1325563"/>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4400"/>
              <a:buFont typeface="Calibri"/>
              <a:buNone/>
            </a:pPr>
            <a:r>
              <a:rPr lang="en-US" sz="4400" b="1" i="0" u="none" strike="noStrike" cap="none" dirty="0">
                <a:solidFill>
                  <a:schemeClr val="accent6">
                    <a:lumMod val="75000"/>
                  </a:schemeClr>
                </a:solidFill>
                <a:latin typeface="Calibri"/>
                <a:ea typeface="Calibri"/>
                <a:cs typeface="Calibri"/>
                <a:sym typeface="Calibri"/>
              </a:rPr>
              <a:t>Designing measures</a:t>
            </a:r>
            <a:endParaRPr sz="4400" b="1" i="0" u="none" strike="noStrike" cap="none" dirty="0">
              <a:solidFill>
                <a:schemeClr val="accent6">
                  <a:lumMod val="75000"/>
                </a:schemeClr>
              </a:solidFill>
              <a:latin typeface="Calibri"/>
              <a:ea typeface="Calibri"/>
              <a:cs typeface="Calibri"/>
              <a:sym typeface="Calibri"/>
            </a:endParaRPr>
          </a:p>
        </p:txBody>
      </p:sp>
      <p:sp>
        <p:nvSpPr>
          <p:cNvPr id="32" name="TextBox 31"/>
          <p:cNvSpPr txBox="1"/>
          <p:nvPr/>
        </p:nvSpPr>
        <p:spPr>
          <a:xfrm>
            <a:off x="652081" y="565520"/>
            <a:ext cx="2880320" cy="523220"/>
          </a:xfrm>
          <a:prstGeom prst="rect">
            <a:avLst/>
          </a:prstGeom>
          <a:noFill/>
        </p:spPr>
        <p:txBody>
          <a:bodyPr wrap="square" rtlCol="0">
            <a:spAutoFit/>
          </a:bodyPr>
          <a:lstStyle/>
          <a:p>
            <a:r>
              <a:rPr lang="en-US" sz="2800" b="1" dirty="0" smtClean="0"/>
              <a:t>example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p55"/>
          <p:cNvSpPr/>
          <p:nvPr/>
        </p:nvSpPr>
        <p:spPr>
          <a:xfrm>
            <a:off x="2803235" y="430841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7" name="Google Shape;617;p55"/>
          <p:cNvSpPr/>
          <p:nvPr/>
        </p:nvSpPr>
        <p:spPr>
          <a:xfrm>
            <a:off x="1567277" y="4461455"/>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55"/>
          <p:cNvSpPr/>
          <p:nvPr/>
        </p:nvSpPr>
        <p:spPr>
          <a:xfrm>
            <a:off x="2178957" y="393305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9" name="Google Shape;619;p55"/>
          <p:cNvSpPr/>
          <p:nvPr/>
        </p:nvSpPr>
        <p:spPr>
          <a:xfrm>
            <a:off x="5278077" y="5374511"/>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0" name="Google Shape;620;p55"/>
          <p:cNvSpPr/>
          <p:nvPr/>
        </p:nvSpPr>
        <p:spPr>
          <a:xfrm>
            <a:off x="2338432" y="4626596"/>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1" name="Google Shape;621;p55"/>
          <p:cNvSpPr/>
          <p:nvPr/>
        </p:nvSpPr>
        <p:spPr>
          <a:xfrm>
            <a:off x="3709266" y="4103524"/>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2" name="Google Shape;622;p55"/>
          <p:cNvSpPr/>
          <p:nvPr/>
        </p:nvSpPr>
        <p:spPr>
          <a:xfrm>
            <a:off x="2032861" y="5740776"/>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3" name="Google Shape;623;p55"/>
          <p:cNvSpPr/>
          <p:nvPr/>
        </p:nvSpPr>
        <p:spPr>
          <a:xfrm>
            <a:off x="3460393" y="5380127"/>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4" name="Google Shape;624;p55"/>
          <p:cNvSpPr/>
          <p:nvPr/>
        </p:nvSpPr>
        <p:spPr>
          <a:xfrm>
            <a:off x="4569138" y="460483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5" name="Google Shape;625;p55"/>
          <p:cNvSpPr/>
          <p:nvPr/>
        </p:nvSpPr>
        <p:spPr>
          <a:xfrm>
            <a:off x="5350085" y="445243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6" name="Google Shape;626;p55"/>
          <p:cNvSpPr/>
          <p:nvPr/>
        </p:nvSpPr>
        <p:spPr>
          <a:xfrm>
            <a:off x="3962314" y="6309320"/>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7" name="Google Shape;627;p55"/>
          <p:cNvSpPr/>
          <p:nvPr/>
        </p:nvSpPr>
        <p:spPr>
          <a:xfrm>
            <a:off x="5037513" y="5825473"/>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p55"/>
          <p:cNvSpPr/>
          <p:nvPr/>
        </p:nvSpPr>
        <p:spPr>
          <a:xfrm>
            <a:off x="4929844" y="3721768"/>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9" name="Google Shape;629;p55"/>
          <p:cNvGrpSpPr/>
          <p:nvPr/>
        </p:nvGrpSpPr>
        <p:grpSpPr>
          <a:xfrm>
            <a:off x="683568" y="4294973"/>
            <a:ext cx="5402510" cy="1434518"/>
            <a:chOff x="1325461" y="4160939"/>
            <a:chExt cx="5402510" cy="1434518"/>
          </a:xfrm>
        </p:grpSpPr>
        <p:sp>
          <p:nvSpPr>
            <p:cNvPr id="630" name="Google Shape;630;p55"/>
            <p:cNvSpPr/>
            <p:nvPr/>
          </p:nvSpPr>
          <p:spPr>
            <a:xfrm>
              <a:off x="1518407" y="4160939"/>
              <a:ext cx="5209564" cy="1434518"/>
            </a:xfrm>
            <a:custGeom>
              <a:avLst/>
              <a:gdLst/>
              <a:ahLst/>
              <a:cxnLst/>
              <a:rect l="l" t="t" r="r" b="b"/>
              <a:pathLst>
                <a:path w="5209564" h="1434518" extrusionOk="0">
                  <a:moveTo>
                    <a:pt x="0" y="1434518"/>
                  </a:moveTo>
                  <a:cubicBezTo>
                    <a:pt x="204132" y="1368804"/>
                    <a:pt x="408265" y="1303090"/>
                    <a:pt x="671120" y="1249960"/>
                  </a:cubicBezTo>
                  <a:cubicBezTo>
                    <a:pt x="933975" y="1196830"/>
                    <a:pt x="1279322" y="1163274"/>
                    <a:pt x="1577131" y="1115736"/>
                  </a:cubicBezTo>
                  <a:cubicBezTo>
                    <a:pt x="1874940" y="1068198"/>
                    <a:pt x="2183935" y="1093365"/>
                    <a:pt x="2457975" y="964734"/>
                  </a:cubicBezTo>
                  <a:cubicBezTo>
                    <a:pt x="2732015" y="836103"/>
                    <a:pt x="2987880" y="399875"/>
                    <a:pt x="3221373" y="343949"/>
                  </a:cubicBezTo>
                  <a:cubicBezTo>
                    <a:pt x="3454867" y="288022"/>
                    <a:pt x="3678573" y="591424"/>
                    <a:pt x="3858936" y="629175"/>
                  </a:cubicBezTo>
                  <a:cubicBezTo>
                    <a:pt x="4039299" y="666925"/>
                    <a:pt x="4176320" y="605406"/>
                    <a:pt x="4303553" y="570452"/>
                  </a:cubicBezTo>
                  <a:cubicBezTo>
                    <a:pt x="4430786" y="535498"/>
                    <a:pt x="4471332" y="514525"/>
                    <a:pt x="4622334" y="419450"/>
                  </a:cubicBezTo>
                  <a:cubicBezTo>
                    <a:pt x="4773336" y="324375"/>
                    <a:pt x="4991450" y="162187"/>
                    <a:pt x="5209564" y="0"/>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1" name="Google Shape;631;p55"/>
            <p:cNvSpPr txBox="1"/>
            <p:nvPr/>
          </p:nvSpPr>
          <p:spPr>
            <a:xfrm>
              <a:off x="1325461" y="5081652"/>
              <a:ext cx="44916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C</a:t>
              </a:r>
              <a:r>
                <a:rPr lang="en-US" sz="2400" baseline="-25000">
                  <a:solidFill>
                    <a:schemeClr val="dk1"/>
                  </a:solidFill>
                  <a:latin typeface="Calibri"/>
                  <a:ea typeface="Calibri"/>
                  <a:cs typeface="Calibri"/>
                  <a:sym typeface="Calibri"/>
                </a:rPr>
                <a:t>1</a:t>
              </a:r>
              <a:endParaRPr/>
            </a:p>
          </p:txBody>
        </p:sp>
      </p:grpSp>
      <p:grpSp>
        <p:nvGrpSpPr>
          <p:cNvPr id="632" name="Google Shape;632;p55"/>
          <p:cNvGrpSpPr/>
          <p:nvPr/>
        </p:nvGrpSpPr>
        <p:grpSpPr>
          <a:xfrm>
            <a:off x="2443374" y="4367832"/>
            <a:ext cx="3791823" cy="2229520"/>
            <a:chOff x="3085267" y="4233798"/>
            <a:chExt cx="3791823" cy="2229520"/>
          </a:xfrm>
        </p:grpSpPr>
        <p:sp>
          <p:nvSpPr>
            <p:cNvPr id="633" name="Google Shape;633;p55"/>
            <p:cNvSpPr/>
            <p:nvPr/>
          </p:nvSpPr>
          <p:spPr>
            <a:xfrm>
              <a:off x="3085267" y="4233798"/>
              <a:ext cx="3791823" cy="2013358"/>
            </a:xfrm>
            <a:custGeom>
              <a:avLst/>
              <a:gdLst/>
              <a:ahLst/>
              <a:cxnLst/>
              <a:rect l="l" t="t" r="r" b="b"/>
              <a:pathLst>
                <a:path w="3791823" h="2013358" extrusionOk="0">
                  <a:moveTo>
                    <a:pt x="0" y="2013358"/>
                  </a:moveTo>
                  <a:cubicBezTo>
                    <a:pt x="308295" y="1956033"/>
                    <a:pt x="497747" y="1895912"/>
                    <a:pt x="679508" y="1786855"/>
                  </a:cubicBezTo>
                  <a:cubicBezTo>
                    <a:pt x="861269" y="1677798"/>
                    <a:pt x="918594" y="1442907"/>
                    <a:pt x="1090568" y="1359017"/>
                  </a:cubicBezTo>
                  <a:cubicBezTo>
                    <a:pt x="1262542" y="1275127"/>
                    <a:pt x="1533787" y="1280720"/>
                    <a:pt x="1711354" y="1283516"/>
                  </a:cubicBezTo>
                  <a:cubicBezTo>
                    <a:pt x="1888921" y="1286312"/>
                    <a:pt x="2058099" y="1428925"/>
                    <a:pt x="2155970" y="1375795"/>
                  </a:cubicBezTo>
                  <a:cubicBezTo>
                    <a:pt x="2253842" y="1322665"/>
                    <a:pt x="2174146" y="1103152"/>
                    <a:pt x="2298583" y="964734"/>
                  </a:cubicBezTo>
                  <a:cubicBezTo>
                    <a:pt x="2423020" y="826316"/>
                    <a:pt x="2722227" y="652944"/>
                    <a:pt x="2902590" y="545285"/>
                  </a:cubicBezTo>
                  <a:cubicBezTo>
                    <a:pt x="3082953" y="437626"/>
                    <a:pt x="3232558" y="409663"/>
                    <a:pt x="3380763" y="318782"/>
                  </a:cubicBezTo>
                  <a:cubicBezTo>
                    <a:pt x="3528969" y="227901"/>
                    <a:pt x="3660396" y="113950"/>
                    <a:pt x="3791823" y="0"/>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4" name="Google Shape;634;p55"/>
            <p:cNvSpPr txBox="1"/>
            <p:nvPr/>
          </p:nvSpPr>
          <p:spPr>
            <a:xfrm>
              <a:off x="3674027" y="6001653"/>
              <a:ext cx="44916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C</a:t>
              </a:r>
              <a:r>
                <a:rPr lang="en-US" sz="2400" baseline="-25000">
                  <a:solidFill>
                    <a:schemeClr val="dk1"/>
                  </a:solidFill>
                  <a:latin typeface="Calibri"/>
                  <a:ea typeface="Calibri"/>
                  <a:cs typeface="Calibri"/>
                  <a:sym typeface="Calibri"/>
                </a:rPr>
                <a:t>2</a:t>
              </a:r>
              <a:endParaRPr/>
            </a:p>
          </p:txBody>
        </p:sp>
      </p:grpSp>
      <p:sp>
        <p:nvSpPr>
          <p:cNvPr id="24" name="Oval 23"/>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771800" y="1988840"/>
            <a:ext cx="6696744"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08;p54"/>
          <p:cNvSpPr txBox="1">
            <a:spLocks noGrp="1"/>
          </p:cNvSpPr>
          <p:nvPr>
            <p:ph type="title"/>
          </p:nvPr>
        </p:nvSpPr>
        <p:spPr>
          <a:xfrm>
            <a:off x="4115247" y="524869"/>
            <a:ext cx="4375398" cy="1325563"/>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4400"/>
              <a:buFont typeface="Calibri"/>
              <a:buNone/>
            </a:pPr>
            <a:r>
              <a:rPr lang="en-US" sz="4400" b="1" i="0" u="none" strike="noStrike" cap="none" dirty="0">
                <a:solidFill>
                  <a:schemeClr val="accent6">
                    <a:lumMod val="75000"/>
                  </a:schemeClr>
                </a:solidFill>
                <a:latin typeface="Calibri"/>
                <a:ea typeface="Calibri"/>
                <a:cs typeface="Calibri"/>
                <a:sym typeface="Calibri"/>
              </a:rPr>
              <a:t>Designing measures</a:t>
            </a:r>
            <a:endParaRPr sz="4400" b="1" i="0" u="none" strike="noStrike" cap="none" dirty="0">
              <a:solidFill>
                <a:schemeClr val="accent6">
                  <a:lumMod val="75000"/>
                </a:schemeClr>
              </a:solidFill>
              <a:latin typeface="Calibri"/>
              <a:ea typeface="Calibri"/>
              <a:cs typeface="Calibri"/>
              <a:sym typeface="Calibri"/>
            </a:endParaRPr>
          </a:p>
        </p:txBody>
      </p:sp>
      <p:sp>
        <p:nvSpPr>
          <p:cNvPr id="29" name="Google Shape;642;p56"/>
          <p:cNvSpPr txBox="1">
            <a:spLocks/>
          </p:cNvSpPr>
          <p:nvPr/>
        </p:nvSpPr>
        <p:spPr>
          <a:xfrm>
            <a:off x="628650" y="2708920"/>
            <a:ext cx="7886700" cy="74845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None/>
            </a:pPr>
            <a:r>
              <a:rPr lang="en-US" sz="2400" i="1" dirty="0" smtClean="0">
                <a:solidFill>
                  <a:schemeClr val="dk1"/>
                </a:solidFill>
                <a:latin typeface="Calibri"/>
                <a:ea typeface="Calibri"/>
                <a:cs typeface="Calibri"/>
                <a:sym typeface="Calibri"/>
              </a:rPr>
              <a:t>Option 1:  </a:t>
            </a:r>
            <a:r>
              <a:rPr lang="en-US" sz="2400" dirty="0" smtClean="0">
                <a:solidFill>
                  <a:schemeClr val="dk1"/>
                </a:solidFill>
                <a:latin typeface="Calibri"/>
                <a:ea typeface="Calibri"/>
                <a:cs typeface="Calibri"/>
                <a:sym typeface="Calibri"/>
              </a:rPr>
              <a:t>Percentage of the length of </a:t>
            </a:r>
            <a:r>
              <a:rPr lang="en-US" sz="2400" i="1" dirty="0" smtClean="0">
                <a:solidFill>
                  <a:schemeClr val="dk1"/>
                </a:solidFill>
                <a:latin typeface="Calibri"/>
                <a:ea typeface="Calibri"/>
                <a:cs typeface="Calibri"/>
                <a:sym typeface="Calibri"/>
              </a:rPr>
              <a:t>C</a:t>
            </a:r>
            <a:r>
              <a:rPr lang="en-US" sz="2400" dirty="0" smtClean="0">
                <a:solidFill>
                  <a:schemeClr val="dk1"/>
                </a:solidFill>
                <a:latin typeface="Calibri"/>
                <a:ea typeface="Calibri"/>
                <a:cs typeface="Calibri"/>
                <a:sym typeface="Calibri"/>
              </a:rPr>
              <a:t> that is closer to </a:t>
            </a:r>
            <a:r>
              <a:rPr lang="en-US" sz="2400" b="1" i="1" dirty="0" smtClean="0">
                <a:solidFill>
                  <a:srgbClr val="C00000"/>
                </a:solidFill>
                <a:latin typeface="Calibri"/>
                <a:ea typeface="Calibri"/>
                <a:cs typeface="Calibri"/>
                <a:sym typeface="Calibri"/>
              </a:rPr>
              <a:t>R</a:t>
            </a:r>
            <a:r>
              <a:rPr lang="en-US" sz="2400" dirty="0" smtClean="0">
                <a:solidFill>
                  <a:schemeClr val="dk1"/>
                </a:solidFill>
                <a:latin typeface="Calibri"/>
                <a:ea typeface="Calibri"/>
                <a:cs typeface="Calibri"/>
                <a:sym typeface="Calibri"/>
              </a:rPr>
              <a:t>  than to </a:t>
            </a:r>
            <a:r>
              <a:rPr lang="en-US" sz="2400" b="1" i="1" dirty="0" smtClean="0">
                <a:solidFill>
                  <a:schemeClr val="accent1"/>
                </a:solidFill>
                <a:latin typeface="Calibri"/>
                <a:ea typeface="Calibri"/>
                <a:cs typeface="Calibri"/>
                <a:sym typeface="Calibri"/>
              </a:rPr>
              <a:t>B</a:t>
            </a:r>
            <a:r>
              <a:rPr lang="en-US" sz="2400" dirty="0" smtClean="0">
                <a:solidFill>
                  <a:schemeClr val="dk1"/>
                </a:solidFill>
                <a:latin typeface="Calibri"/>
                <a:ea typeface="Calibri"/>
                <a:cs typeface="Calibri"/>
                <a:sym typeface="Calibri"/>
              </a:rPr>
              <a:t>, based on closest point</a:t>
            </a:r>
            <a:endParaRPr lang="en-US" sz="2400" dirty="0">
              <a:solidFill>
                <a:schemeClr val="dk1"/>
              </a:solidFill>
              <a:latin typeface="Calibri"/>
              <a:ea typeface="Calibri"/>
              <a:cs typeface="Calibri"/>
              <a:sym typeface="Calibri"/>
            </a:endParaRPr>
          </a:p>
        </p:txBody>
      </p:sp>
      <p:sp>
        <p:nvSpPr>
          <p:cNvPr id="30" name="Google Shape;660;p56"/>
          <p:cNvSpPr txBox="1"/>
          <p:nvPr/>
        </p:nvSpPr>
        <p:spPr>
          <a:xfrm>
            <a:off x="5796136" y="3821037"/>
            <a:ext cx="65114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100</a:t>
            </a:r>
            <a:endParaRPr dirty="0"/>
          </a:p>
        </p:txBody>
      </p:sp>
      <p:sp>
        <p:nvSpPr>
          <p:cNvPr id="32" name="Google Shape;661;p56"/>
          <p:cNvSpPr txBox="1"/>
          <p:nvPr/>
        </p:nvSpPr>
        <p:spPr>
          <a:xfrm>
            <a:off x="6199451" y="4407495"/>
            <a:ext cx="49564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72</a:t>
            </a:r>
            <a:endParaRPr sz="2400" dirty="0">
              <a:solidFill>
                <a:schemeClr val="dk1"/>
              </a:solidFill>
              <a:latin typeface="Calibri"/>
              <a:ea typeface="Calibri"/>
              <a:cs typeface="Calibri"/>
              <a:sym typeface="Calibri"/>
            </a:endParaRPr>
          </a:p>
        </p:txBody>
      </p:sp>
      <p:sp>
        <p:nvSpPr>
          <p:cNvPr id="33" name="TextBox 32"/>
          <p:cNvSpPr txBox="1"/>
          <p:nvPr/>
        </p:nvSpPr>
        <p:spPr>
          <a:xfrm>
            <a:off x="652081" y="565520"/>
            <a:ext cx="2880320" cy="523220"/>
          </a:xfrm>
          <a:prstGeom prst="rect">
            <a:avLst/>
          </a:prstGeom>
          <a:noFill/>
        </p:spPr>
        <p:txBody>
          <a:bodyPr wrap="square" rtlCol="0">
            <a:spAutoFit/>
          </a:bodyPr>
          <a:lstStyle/>
          <a:p>
            <a:r>
              <a:rPr lang="en-US" sz="2800" b="1" dirty="0" smtClean="0"/>
              <a:t>example</a:t>
            </a:r>
          </a:p>
        </p:txBody>
      </p:sp>
    </p:spTree>
    <p:extLst>
      <p:ext uri="{BB962C8B-B14F-4D97-AF65-F5344CB8AC3E}">
        <p14:creationId xmlns:p14="http://schemas.microsoft.com/office/powerpoint/2010/main" val="1719775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p55"/>
          <p:cNvSpPr/>
          <p:nvPr/>
        </p:nvSpPr>
        <p:spPr>
          <a:xfrm>
            <a:off x="2803235" y="430841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7" name="Google Shape;617;p55"/>
          <p:cNvSpPr/>
          <p:nvPr/>
        </p:nvSpPr>
        <p:spPr>
          <a:xfrm>
            <a:off x="1567277" y="4461455"/>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55"/>
          <p:cNvSpPr/>
          <p:nvPr/>
        </p:nvSpPr>
        <p:spPr>
          <a:xfrm>
            <a:off x="2178957" y="393305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9" name="Google Shape;619;p55"/>
          <p:cNvSpPr/>
          <p:nvPr/>
        </p:nvSpPr>
        <p:spPr>
          <a:xfrm>
            <a:off x="5278077" y="5374511"/>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0" name="Google Shape;620;p55"/>
          <p:cNvSpPr/>
          <p:nvPr/>
        </p:nvSpPr>
        <p:spPr>
          <a:xfrm>
            <a:off x="2338432" y="4626596"/>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1" name="Google Shape;621;p55"/>
          <p:cNvSpPr/>
          <p:nvPr/>
        </p:nvSpPr>
        <p:spPr>
          <a:xfrm>
            <a:off x="3709266" y="4103524"/>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2" name="Google Shape;622;p55"/>
          <p:cNvSpPr/>
          <p:nvPr/>
        </p:nvSpPr>
        <p:spPr>
          <a:xfrm>
            <a:off x="2032861" y="5740776"/>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3" name="Google Shape;623;p55"/>
          <p:cNvSpPr/>
          <p:nvPr/>
        </p:nvSpPr>
        <p:spPr>
          <a:xfrm>
            <a:off x="3460393" y="5380127"/>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4" name="Google Shape;624;p55"/>
          <p:cNvSpPr/>
          <p:nvPr/>
        </p:nvSpPr>
        <p:spPr>
          <a:xfrm>
            <a:off x="4569138" y="460483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5" name="Google Shape;625;p55"/>
          <p:cNvSpPr/>
          <p:nvPr/>
        </p:nvSpPr>
        <p:spPr>
          <a:xfrm>
            <a:off x="5350085" y="445243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6" name="Google Shape;626;p55"/>
          <p:cNvSpPr/>
          <p:nvPr/>
        </p:nvSpPr>
        <p:spPr>
          <a:xfrm>
            <a:off x="3962314" y="6309320"/>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7" name="Google Shape;627;p55"/>
          <p:cNvSpPr/>
          <p:nvPr/>
        </p:nvSpPr>
        <p:spPr>
          <a:xfrm>
            <a:off x="5037513" y="5825473"/>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p55"/>
          <p:cNvSpPr/>
          <p:nvPr/>
        </p:nvSpPr>
        <p:spPr>
          <a:xfrm>
            <a:off x="4929844" y="3721768"/>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9" name="Google Shape;629;p55"/>
          <p:cNvGrpSpPr/>
          <p:nvPr/>
        </p:nvGrpSpPr>
        <p:grpSpPr>
          <a:xfrm>
            <a:off x="683568" y="4294973"/>
            <a:ext cx="5402510" cy="1434518"/>
            <a:chOff x="1325461" y="4160939"/>
            <a:chExt cx="5402510" cy="1434518"/>
          </a:xfrm>
        </p:grpSpPr>
        <p:sp>
          <p:nvSpPr>
            <p:cNvPr id="630" name="Google Shape;630;p55"/>
            <p:cNvSpPr/>
            <p:nvPr/>
          </p:nvSpPr>
          <p:spPr>
            <a:xfrm>
              <a:off x="1518407" y="4160939"/>
              <a:ext cx="5209564" cy="1434518"/>
            </a:xfrm>
            <a:custGeom>
              <a:avLst/>
              <a:gdLst/>
              <a:ahLst/>
              <a:cxnLst/>
              <a:rect l="l" t="t" r="r" b="b"/>
              <a:pathLst>
                <a:path w="5209564" h="1434518" extrusionOk="0">
                  <a:moveTo>
                    <a:pt x="0" y="1434518"/>
                  </a:moveTo>
                  <a:cubicBezTo>
                    <a:pt x="204132" y="1368804"/>
                    <a:pt x="408265" y="1303090"/>
                    <a:pt x="671120" y="1249960"/>
                  </a:cubicBezTo>
                  <a:cubicBezTo>
                    <a:pt x="933975" y="1196830"/>
                    <a:pt x="1279322" y="1163274"/>
                    <a:pt x="1577131" y="1115736"/>
                  </a:cubicBezTo>
                  <a:cubicBezTo>
                    <a:pt x="1874940" y="1068198"/>
                    <a:pt x="2183935" y="1093365"/>
                    <a:pt x="2457975" y="964734"/>
                  </a:cubicBezTo>
                  <a:cubicBezTo>
                    <a:pt x="2732015" y="836103"/>
                    <a:pt x="2987880" y="399875"/>
                    <a:pt x="3221373" y="343949"/>
                  </a:cubicBezTo>
                  <a:cubicBezTo>
                    <a:pt x="3454867" y="288022"/>
                    <a:pt x="3678573" y="591424"/>
                    <a:pt x="3858936" y="629175"/>
                  </a:cubicBezTo>
                  <a:cubicBezTo>
                    <a:pt x="4039299" y="666925"/>
                    <a:pt x="4176320" y="605406"/>
                    <a:pt x="4303553" y="570452"/>
                  </a:cubicBezTo>
                  <a:cubicBezTo>
                    <a:pt x="4430786" y="535498"/>
                    <a:pt x="4471332" y="514525"/>
                    <a:pt x="4622334" y="419450"/>
                  </a:cubicBezTo>
                  <a:cubicBezTo>
                    <a:pt x="4773336" y="324375"/>
                    <a:pt x="4991450" y="162187"/>
                    <a:pt x="5209564" y="0"/>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1" name="Google Shape;631;p55"/>
            <p:cNvSpPr txBox="1"/>
            <p:nvPr/>
          </p:nvSpPr>
          <p:spPr>
            <a:xfrm>
              <a:off x="1325461" y="5081652"/>
              <a:ext cx="44916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C</a:t>
              </a:r>
              <a:r>
                <a:rPr lang="en-US" sz="2400" baseline="-25000">
                  <a:solidFill>
                    <a:schemeClr val="dk1"/>
                  </a:solidFill>
                  <a:latin typeface="Calibri"/>
                  <a:ea typeface="Calibri"/>
                  <a:cs typeface="Calibri"/>
                  <a:sym typeface="Calibri"/>
                </a:rPr>
                <a:t>1</a:t>
              </a:r>
              <a:endParaRPr/>
            </a:p>
          </p:txBody>
        </p:sp>
      </p:grpSp>
      <p:grpSp>
        <p:nvGrpSpPr>
          <p:cNvPr id="632" name="Google Shape;632;p55"/>
          <p:cNvGrpSpPr/>
          <p:nvPr/>
        </p:nvGrpSpPr>
        <p:grpSpPr>
          <a:xfrm>
            <a:off x="2443374" y="4367832"/>
            <a:ext cx="3791823" cy="2229520"/>
            <a:chOff x="3085267" y="4233798"/>
            <a:chExt cx="3791823" cy="2229520"/>
          </a:xfrm>
        </p:grpSpPr>
        <p:sp>
          <p:nvSpPr>
            <p:cNvPr id="633" name="Google Shape;633;p55"/>
            <p:cNvSpPr/>
            <p:nvPr/>
          </p:nvSpPr>
          <p:spPr>
            <a:xfrm>
              <a:off x="3085267" y="4233798"/>
              <a:ext cx="3791823" cy="2013358"/>
            </a:xfrm>
            <a:custGeom>
              <a:avLst/>
              <a:gdLst/>
              <a:ahLst/>
              <a:cxnLst/>
              <a:rect l="l" t="t" r="r" b="b"/>
              <a:pathLst>
                <a:path w="3791823" h="2013358" extrusionOk="0">
                  <a:moveTo>
                    <a:pt x="0" y="2013358"/>
                  </a:moveTo>
                  <a:cubicBezTo>
                    <a:pt x="308295" y="1956033"/>
                    <a:pt x="497747" y="1895912"/>
                    <a:pt x="679508" y="1786855"/>
                  </a:cubicBezTo>
                  <a:cubicBezTo>
                    <a:pt x="861269" y="1677798"/>
                    <a:pt x="918594" y="1442907"/>
                    <a:pt x="1090568" y="1359017"/>
                  </a:cubicBezTo>
                  <a:cubicBezTo>
                    <a:pt x="1262542" y="1275127"/>
                    <a:pt x="1533787" y="1280720"/>
                    <a:pt x="1711354" y="1283516"/>
                  </a:cubicBezTo>
                  <a:cubicBezTo>
                    <a:pt x="1888921" y="1286312"/>
                    <a:pt x="2058099" y="1428925"/>
                    <a:pt x="2155970" y="1375795"/>
                  </a:cubicBezTo>
                  <a:cubicBezTo>
                    <a:pt x="2253842" y="1322665"/>
                    <a:pt x="2174146" y="1103152"/>
                    <a:pt x="2298583" y="964734"/>
                  </a:cubicBezTo>
                  <a:cubicBezTo>
                    <a:pt x="2423020" y="826316"/>
                    <a:pt x="2722227" y="652944"/>
                    <a:pt x="2902590" y="545285"/>
                  </a:cubicBezTo>
                  <a:cubicBezTo>
                    <a:pt x="3082953" y="437626"/>
                    <a:pt x="3232558" y="409663"/>
                    <a:pt x="3380763" y="318782"/>
                  </a:cubicBezTo>
                  <a:cubicBezTo>
                    <a:pt x="3528969" y="227901"/>
                    <a:pt x="3660396" y="113950"/>
                    <a:pt x="3791823" y="0"/>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4" name="Google Shape;634;p55"/>
            <p:cNvSpPr txBox="1"/>
            <p:nvPr/>
          </p:nvSpPr>
          <p:spPr>
            <a:xfrm>
              <a:off x="3674027" y="6001653"/>
              <a:ext cx="44916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C</a:t>
              </a:r>
              <a:r>
                <a:rPr lang="en-US" sz="2400" baseline="-25000">
                  <a:solidFill>
                    <a:schemeClr val="dk1"/>
                  </a:solidFill>
                  <a:latin typeface="Calibri"/>
                  <a:ea typeface="Calibri"/>
                  <a:cs typeface="Calibri"/>
                  <a:sym typeface="Calibri"/>
                </a:rPr>
                <a:t>2</a:t>
              </a:r>
              <a:endParaRPr/>
            </a:p>
          </p:txBody>
        </p:sp>
      </p:grpSp>
      <p:sp>
        <p:nvSpPr>
          <p:cNvPr id="24" name="Oval 23"/>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771800" y="1988840"/>
            <a:ext cx="6696744"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08;p54"/>
          <p:cNvSpPr txBox="1">
            <a:spLocks noGrp="1"/>
          </p:cNvSpPr>
          <p:nvPr>
            <p:ph type="title"/>
          </p:nvPr>
        </p:nvSpPr>
        <p:spPr>
          <a:xfrm>
            <a:off x="4115247" y="524869"/>
            <a:ext cx="4375398" cy="1325563"/>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4400"/>
              <a:buFont typeface="Calibri"/>
              <a:buNone/>
            </a:pPr>
            <a:r>
              <a:rPr lang="en-US" sz="4400" b="1" i="0" u="none" strike="noStrike" cap="none" dirty="0">
                <a:solidFill>
                  <a:schemeClr val="accent6">
                    <a:lumMod val="75000"/>
                  </a:schemeClr>
                </a:solidFill>
                <a:latin typeface="Calibri"/>
                <a:ea typeface="Calibri"/>
                <a:cs typeface="Calibri"/>
                <a:sym typeface="Calibri"/>
              </a:rPr>
              <a:t>Designing measures</a:t>
            </a:r>
            <a:endParaRPr sz="4400" b="1" i="0" u="none" strike="noStrike" cap="none" dirty="0">
              <a:solidFill>
                <a:schemeClr val="accent6">
                  <a:lumMod val="75000"/>
                </a:schemeClr>
              </a:solidFill>
              <a:latin typeface="Calibri"/>
              <a:ea typeface="Calibri"/>
              <a:cs typeface="Calibri"/>
              <a:sym typeface="Calibri"/>
            </a:endParaRPr>
          </a:p>
        </p:txBody>
      </p:sp>
      <p:sp>
        <p:nvSpPr>
          <p:cNvPr id="29" name="Google Shape;642;p56"/>
          <p:cNvSpPr txBox="1">
            <a:spLocks/>
          </p:cNvSpPr>
          <p:nvPr/>
        </p:nvSpPr>
        <p:spPr>
          <a:xfrm>
            <a:off x="628650" y="2708920"/>
            <a:ext cx="7886700" cy="74845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None/>
            </a:pPr>
            <a:r>
              <a:rPr lang="en-US" sz="2400" i="1" dirty="0" smtClean="0">
                <a:solidFill>
                  <a:schemeClr val="dk1"/>
                </a:solidFill>
                <a:latin typeface="Calibri"/>
                <a:ea typeface="Calibri"/>
                <a:cs typeface="Calibri"/>
                <a:sym typeface="Calibri"/>
              </a:rPr>
              <a:t>Option 1:  </a:t>
            </a:r>
            <a:r>
              <a:rPr lang="en-US" sz="2400" dirty="0" smtClean="0">
                <a:solidFill>
                  <a:schemeClr val="dk1"/>
                </a:solidFill>
                <a:latin typeface="Calibri"/>
                <a:ea typeface="Calibri"/>
                <a:cs typeface="Calibri"/>
                <a:sym typeface="Calibri"/>
              </a:rPr>
              <a:t>Percentage of the length of </a:t>
            </a:r>
            <a:r>
              <a:rPr lang="en-US" sz="2400" i="1" dirty="0" smtClean="0">
                <a:solidFill>
                  <a:schemeClr val="dk1"/>
                </a:solidFill>
                <a:latin typeface="Calibri"/>
                <a:ea typeface="Calibri"/>
                <a:cs typeface="Calibri"/>
                <a:sym typeface="Calibri"/>
              </a:rPr>
              <a:t>C</a:t>
            </a:r>
            <a:r>
              <a:rPr lang="en-US" sz="2400" dirty="0" smtClean="0">
                <a:solidFill>
                  <a:schemeClr val="dk1"/>
                </a:solidFill>
                <a:latin typeface="Calibri"/>
                <a:ea typeface="Calibri"/>
                <a:cs typeface="Calibri"/>
                <a:sym typeface="Calibri"/>
              </a:rPr>
              <a:t> that is closer to </a:t>
            </a:r>
            <a:r>
              <a:rPr lang="en-US" sz="2400" b="1" i="1" dirty="0" smtClean="0">
                <a:solidFill>
                  <a:srgbClr val="C00000"/>
                </a:solidFill>
                <a:latin typeface="Calibri"/>
                <a:ea typeface="Calibri"/>
                <a:cs typeface="Calibri"/>
                <a:sym typeface="Calibri"/>
              </a:rPr>
              <a:t>R</a:t>
            </a:r>
            <a:r>
              <a:rPr lang="en-US" sz="2400" dirty="0" smtClean="0">
                <a:solidFill>
                  <a:schemeClr val="dk1"/>
                </a:solidFill>
                <a:latin typeface="Calibri"/>
                <a:ea typeface="Calibri"/>
                <a:cs typeface="Calibri"/>
                <a:sym typeface="Calibri"/>
              </a:rPr>
              <a:t>  than to </a:t>
            </a:r>
            <a:r>
              <a:rPr lang="en-US" sz="2400" b="1" i="1" dirty="0" smtClean="0">
                <a:solidFill>
                  <a:schemeClr val="accent1"/>
                </a:solidFill>
                <a:latin typeface="Calibri"/>
                <a:ea typeface="Calibri"/>
                <a:cs typeface="Calibri"/>
                <a:sym typeface="Calibri"/>
              </a:rPr>
              <a:t>B</a:t>
            </a:r>
            <a:r>
              <a:rPr lang="en-US" sz="2400" dirty="0" smtClean="0">
                <a:solidFill>
                  <a:schemeClr val="dk1"/>
                </a:solidFill>
                <a:latin typeface="Calibri"/>
                <a:ea typeface="Calibri"/>
                <a:cs typeface="Calibri"/>
                <a:sym typeface="Calibri"/>
              </a:rPr>
              <a:t>, based on closest point</a:t>
            </a:r>
            <a:endParaRPr lang="en-US" sz="2400" dirty="0">
              <a:solidFill>
                <a:schemeClr val="dk1"/>
              </a:solidFill>
              <a:latin typeface="Calibri"/>
              <a:ea typeface="Calibri"/>
              <a:cs typeface="Calibri"/>
              <a:sym typeface="Calibri"/>
            </a:endParaRPr>
          </a:p>
        </p:txBody>
      </p:sp>
      <p:sp>
        <p:nvSpPr>
          <p:cNvPr id="33" name="TextBox 32"/>
          <p:cNvSpPr txBox="1"/>
          <p:nvPr/>
        </p:nvSpPr>
        <p:spPr>
          <a:xfrm>
            <a:off x="652081" y="565520"/>
            <a:ext cx="2880320" cy="523220"/>
          </a:xfrm>
          <a:prstGeom prst="rect">
            <a:avLst/>
          </a:prstGeom>
          <a:noFill/>
        </p:spPr>
        <p:txBody>
          <a:bodyPr wrap="square" rtlCol="0">
            <a:spAutoFit/>
          </a:bodyPr>
          <a:lstStyle/>
          <a:p>
            <a:r>
              <a:rPr lang="en-US" sz="2800" b="1" dirty="0" smtClean="0"/>
              <a:t>example</a:t>
            </a:r>
          </a:p>
        </p:txBody>
      </p:sp>
      <p:sp>
        <p:nvSpPr>
          <p:cNvPr id="34" name="Google Shape;688;p57"/>
          <p:cNvSpPr/>
          <p:nvPr/>
        </p:nvSpPr>
        <p:spPr>
          <a:xfrm>
            <a:off x="341181" y="4213947"/>
            <a:ext cx="218380" cy="2116183"/>
          </a:xfrm>
          <a:custGeom>
            <a:avLst/>
            <a:gdLst/>
            <a:ahLst/>
            <a:cxnLst/>
            <a:rect l="l" t="t" r="r" b="b"/>
            <a:pathLst>
              <a:path w="218380" h="2116183" extrusionOk="0">
                <a:moveTo>
                  <a:pt x="105078" y="0"/>
                </a:moveTo>
                <a:cubicBezTo>
                  <a:pt x="55729" y="158205"/>
                  <a:pt x="6381" y="316411"/>
                  <a:pt x="575" y="487680"/>
                </a:cubicBezTo>
                <a:cubicBezTo>
                  <a:pt x="-5231" y="658949"/>
                  <a:pt x="33957" y="849086"/>
                  <a:pt x="70243" y="1027612"/>
                </a:cubicBezTo>
                <a:cubicBezTo>
                  <a:pt x="106529" y="1206138"/>
                  <a:pt x="215386" y="1377407"/>
                  <a:pt x="218289" y="1558835"/>
                </a:cubicBezTo>
                <a:cubicBezTo>
                  <a:pt x="221192" y="1740263"/>
                  <a:pt x="154426" y="1928223"/>
                  <a:pt x="87660" y="2116183"/>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689;p57"/>
          <p:cNvSpPr txBox="1"/>
          <p:nvPr/>
        </p:nvSpPr>
        <p:spPr>
          <a:xfrm>
            <a:off x="450371" y="6107876"/>
            <a:ext cx="44916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C</a:t>
            </a:r>
            <a:r>
              <a:rPr lang="en-US" sz="2400" baseline="-25000">
                <a:solidFill>
                  <a:schemeClr val="dk1"/>
                </a:solidFill>
                <a:latin typeface="Calibri"/>
                <a:ea typeface="Calibri"/>
                <a:cs typeface="Calibri"/>
                <a:sym typeface="Calibri"/>
              </a:rPr>
              <a:t>3</a:t>
            </a:r>
            <a:endParaRPr/>
          </a:p>
        </p:txBody>
      </p:sp>
      <p:sp>
        <p:nvSpPr>
          <p:cNvPr id="36" name="Google Shape;690;p57"/>
          <p:cNvSpPr txBox="1"/>
          <p:nvPr/>
        </p:nvSpPr>
        <p:spPr>
          <a:xfrm>
            <a:off x="349382" y="4332625"/>
            <a:ext cx="65114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100</a:t>
            </a:r>
            <a:endParaRPr/>
          </a:p>
        </p:txBody>
      </p:sp>
      <p:sp>
        <p:nvSpPr>
          <p:cNvPr id="37" name="Google Shape;660;p56"/>
          <p:cNvSpPr txBox="1"/>
          <p:nvPr/>
        </p:nvSpPr>
        <p:spPr>
          <a:xfrm>
            <a:off x="5796136" y="3821037"/>
            <a:ext cx="65114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100</a:t>
            </a:r>
            <a:endParaRPr dirty="0"/>
          </a:p>
        </p:txBody>
      </p:sp>
      <p:sp>
        <p:nvSpPr>
          <p:cNvPr id="38" name="Google Shape;661;p56"/>
          <p:cNvSpPr txBox="1"/>
          <p:nvPr/>
        </p:nvSpPr>
        <p:spPr>
          <a:xfrm>
            <a:off x="6199451" y="4407495"/>
            <a:ext cx="49564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72</a:t>
            </a: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3413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7" name="Google Shape;697;p58"/>
          <p:cNvSpPr txBox="1">
            <a:spLocks noGrp="1"/>
          </p:cNvSpPr>
          <p:nvPr>
            <p:ph type="body" idx="1"/>
          </p:nvPr>
        </p:nvSpPr>
        <p:spPr>
          <a:xfrm>
            <a:off x="467544" y="2636912"/>
            <a:ext cx="7704856" cy="2376264"/>
          </a:xfrm>
          <a:prstGeom prst="rect">
            <a:avLst/>
          </a:prstGeom>
          <a:noFill/>
          <a:ln>
            <a:noFill/>
          </a:ln>
        </p:spPr>
        <p:txBody>
          <a:bodyPr spcFirstLastPara="1" wrap="square" lIns="91425" tIns="45700" rIns="91425" bIns="45700" anchor="t" anchorCtr="0">
            <a:noAutofit/>
          </a:bodyPr>
          <a:lstStyle/>
          <a:p>
            <a:pPr>
              <a:spcBef>
                <a:spcPts val="500"/>
              </a:spcBef>
              <a:buClr>
                <a:schemeClr val="dk1"/>
              </a:buClr>
              <a:buSzPts val="2400"/>
            </a:pPr>
            <a:r>
              <a:rPr lang="en-US" sz="2400" b="0" i="0" u="none" strike="noStrike" cap="none" dirty="0" smtClean="0">
                <a:solidFill>
                  <a:schemeClr val="dk1"/>
                </a:solidFill>
                <a:ea typeface="Calibri"/>
                <a:cs typeface="Calibri"/>
                <a:sym typeface="Calibri"/>
              </a:rPr>
              <a:t>Does </a:t>
            </a:r>
            <a:r>
              <a:rPr lang="en-US" sz="2400" b="0" i="0" u="none" strike="noStrike" cap="none" dirty="0">
                <a:solidFill>
                  <a:schemeClr val="dk1"/>
                </a:solidFill>
                <a:ea typeface="Calibri"/>
                <a:cs typeface="Calibri"/>
                <a:sym typeface="Calibri"/>
              </a:rPr>
              <a:t>not capture closeness itself; a curve twice as far may still get a score of </a:t>
            </a:r>
            <a:r>
              <a:rPr lang="en-US" sz="2400" b="0" i="0" u="none" strike="noStrike" cap="none" dirty="0" smtClean="0">
                <a:solidFill>
                  <a:schemeClr val="dk1"/>
                </a:solidFill>
                <a:ea typeface="Calibri"/>
                <a:cs typeface="Calibri"/>
                <a:sym typeface="Calibri"/>
              </a:rPr>
              <a:t>100; does not discriminate well</a:t>
            </a:r>
            <a:endParaRPr sz="2400" dirty="0"/>
          </a:p>
        </p:txBody>
      </p:sp>
      <p:sp>
        <p:nvSpPr>
          <p:cNvPr id="13" name="Oval 12"/>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71800" y="1988840"/>
            <a:ext cx="6696744"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smtClean="0">
                <a:solidFill>
                  <a:schemeClr val="accent6">
                    <a:lumMod val="75000"/>
                  </a:schemeClr>
                </a:solidFill>
                <a:latin typeface="Calibri"/>
                <a:ea typeface="Calibri"/>
                <a:cs typeface="Calibri"/>
                <a:sym typeface="Calibri"/>
              </a:rPr>
              <a:t>Designing measures</a:t>
            </a:r>
            <a:endParaRPr lang="en-US" b="1" dirty="0">
              <a:solidFill>
                <a:schemeClr val="accent6">
                  <a:lumMod val="75000"/>
                </a:schemeClr>
              </a:solidFill>
              <a:latin typeface="Calibri"/>
              <a:ea typeface="Calibri"/>
              <a:cs typeface="Calibri"/>
              <a:sym typeface="Calibri"/>
            </a:endParaRPr>
          </a:p>
        </p:txBody>
      </p:sp>
      <p:sp>
        <p:nvSpPr>
          <p:cNvPr id="18" name="TextBox 17"/>
          <p:cNvSpPr txBox="1"/>
          <p:nvPr/>
        </p:nvSpPr>
        <p:spPr>
          <a:xfrm>
            <a:off x="652081" y="565520"/>
            <a:ext cx="2880320" cy="523220"/>
          </a:xfrm>
          <a:prstGeom prst="rect">
            <a:avLst/>
          </a:prstGeom>
          <a:noFill/>
        </p:spPr>
        <p:txBody>
          <a:bodyPr wrap="square" rtlCol="0">
            <a:spAutoFit/>
          </a:bodyPr>
          <a:lstStyle/>
          <a:p>
            <a:r>
              <a:rPr lang="en-US" sz="2800" b="1" dirty="0" smtClean="0"/>
              <a:t>example</a:t>
            </a:r>
          </a:p>
        </p:txBody>
      </p:sp>
      <p:sp>
        <p:nvSpPr>
          <p:cNvPr id="19" name="Google Shape;699;p58"/>
          <p:cNvSpPr/>
          <p:nvPr/>
        </p:nvSpPr>
        <p:spPr>
          <a:xfrm>
            <a:off x="1007604" y="5570745"/>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700;p58"/>
          <p:cNvSpPr/>
          <p:nvPr/>
        </p:nvSpPr>
        <p:spPr>
          <a:xfrm>
            <a:off x="2443411" y="5962934"/>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688;p57"/>
          <p:cNvSpPr/>
          <p:nvPr/>
        </p:nvSpPr>
        <p:spPr>
          <a:xfrm>
            <a:off x="881241" y="5509430"/>
            <a:ext cx="126363" cy="459121"/>
          </a:xfrm>
          <a:custGeom>
            <a:avLst/>
            <a:gdLst/>
            <a:ahLst/>
            <a:cxnLst/>
            <a:rect l="l" t="t" r="r" b="b"/>
            <a:pathLst>
              <a:path w="218380" h="2116183" extrusionOk="0">
                <a:moveTo>
                  <a:pt x="105078" y="0"/>
                </a:moveTo>
                <a:cubicBezTo>
                  <a:pt x="55729" y="158205"/>
                  <a:pt x="6381" y="316411"/>
                  <a:pt x="575" y="487680"/>
                </a:cubicBezTo>
                <a:cubicBezTo>
                  <a:pt x="-5231" y="658949"/>
                  <a:pt x="33957" y="849086"/>
                  <a:pt x="70243" y="1027612"/>
                </a:cubicBezTo>
                <a:cubicBezTo>
                  <a:pt x="106529" y="1206138"/>
                  <a:pt x="215386" y="1377407"/>
                  <a:pt x="218289" y="1558835"/>
                </a:cubicBezTo>
                <a:cubicBezTo>
                  <a:pt x="221192" y="1740263"/>
                  <a:pt x="154426" y="1928223"/>
                  <a:pt x="87660" y="2116183"/>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688;p57"/>
          <p:cNvSpPr/>
          <p:nvPr/>
        </p:nvSpPr>
        <p:spPr>
          <a:xfrm>
            <a:off x="1594004" y="5379181"/>
            <a:ext cx="126363" cy="459121"/>
          </a:xfrm>
          <a:custGeom>
            <a:avLst/>
            <a:gdLst/>
            <a:ahLst/>
            <a:cxnLst/>
            <a:rect l="l" t="t" r="r" b="b"/>
            <a:pathLst>
              <a:path w="218380" h="2116183" extrusionOk="0">
                <a:moveTo>
                  <a:pt x="105078" y="0"/>
                </a:moveTo>
                <a:cubicBezTo>
                  <a:pt x="55729" y="158205"/>
                  <a:pt x="6381" y="316411"/>
                  <a:pt x="575" y="487680"/>
                </a:cubicBezTo>
                <a:cubicBezTo>
                  <a:pt x="-5231" y="658949"/>
                  <a:pt x="33957" y="849086"/>
                  <a:pt x="70243" y="1027612"/>
                </a:cubicBezTo>
                <a:cubicBezTo>
                  <a:pt x="106529" y="1206138"/>
                  <a:pt x="215386" y="1377407"/>
                  <a:pt x="218289" y="1558835"/>
                </a:cubicBezTo>
                <a:cubicBezTo>
                  <a:pt x="221192" y="1740263"/>
                  <a:pt x="154426" y="1928223"/>
                  <a:pt x="87660" y="2116183"/>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705;p58"/>
          <p:cNvSpPr txBox="1"/>
          <p:nvPr/>
        </p:nvSpPr>
        <p:spPr>
          <a:xfrm>
            <a:off x="545654" y="6019919"/>
            <a:ext cx="65114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100</a:t>
            </a:r>
            <a:endParaRPr dirty="0"/>
          </a:p>
        </p:txBody>
      </p:sp>
      <p:sp>
        <p:nvSpPr>
          <p:cNvPr id="24" name="Google Shape;705;p58"/>
          <p:cNvSpPr txBox="1"/>
          <p:nvPr/>
        </p:nvSpPr>
        <p:spPr>
          <a:xfrm>
            <a:off x="1263557" y="5962934"/>
            <a:ext cx="65114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100</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Tree>
    <p:extLst>
      <p:ext uri="{BB962C8B-B14F-4D97-AF65-F5344CB8AC3E}">
        <p14:creationId xmlns:p14="http://schemas.microsoft.com/office/powerpoint/2010/main" val="381991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7" name="Google Shape;697;p58"/>
          <p:cNvSpPr txBox="1">
            <a:spLocks noGrp="1"/>
          </p:cNvSpPr>
          <p:nvPr>
            <p:ph type="body" idx="1"/>
          </p:nvPr>
        </p:nvSpPr>
        <p:spPr>
          <a:xfrm>
            <a:off x="467544" y="2636912"/>
            <a:ext cx="7704856" cy="2376264"/>
          </a:xfrm>
          <a:prstGeom prst="rect">
            <a:avLst/>
          </a:prstGeom>
          <a:noFill/>
          <a:ln>
            <a:noFill/>
          </a:ln>
        </p:spPr>
        <p:txBody>
          <a:bodyPr spcFirstLastPara="1" wrap="square" lIns="91425" tIns="45700" rIns="91425" bIns="45700" anchor="t" anchorCtr="0">
            <a:noAutofit/>
          </a:bodyPr>
          <a:lstStyle/>
          <a:p>
            <a:pPr>
              <a:spcBef>
                <a:spcPts val="500"/>
              </a:spcBef>
              <a:buClr>
                <a:schemeClr val="dk1"/>
              </a:buClr>
              <a:buSzPts val="2400"/>
            </a:pPr>
            <a:r>
              <a:rPr lang="en-US" sz="2400" b="0" i="0" u="none" strike="noStrike" cap="none" dirty="0" smtClean="0">
                <a:solidFill>
                  <a:schemeClr val="dk1"/>
                </a:solidFill>
                <a:ea typeface="Calibri"/>
                <a:cs typeface="Calibri"/>
                <a:sym typeface="Calibri"/>
              </a:rPr>
              <a:t>Does </a:t>
            </a:r>
            <a:r>
              <a:rPr lang="en-US" sz="2400" b="0" i="0" u="none" strike="noStrike" cap="none" dirty="0">
                <a:solidFill>
                  <a:schemeClr val="dk1"/>
                </a:solidFill>
                <a:ea typeface="Calibri"/>
                <a:cs typeface="Calibri"/>
                <a:sym typeface="Calibri"/>
              </a:rPr>
              <a:t>not capture closeness itself; a curve twice as far may still get a score of </a:t>
            </a:r>
            <a:r>
              <a:rPr lang="en-US" sz="2400" b="0" i="0" u="none" strike="noStrike" cap="none" dirty="0" smtClean="0">
                <a:solidFill>
                  <a:schemeClr val="dk1"/>
                </a:solidFill>
                <a:ea typeface="Calibri"/>
                <a:cs typeface="Calibri"/>
                <a:sym typeface="Calibri"/>
              </a:rPr>
              <a:t>100; does not discriminate well</a:t>
            </a:r>
            <a:endParaRPr sz="2400" dirty="0"/>
          </a:p>
          <a:p>
            <a:pPr>
              <a:spcBef>
                <a:spcPts val="500"/>
              </a:spcBef>
              <a:buClr>
                <a:schemeClr val="dk1"/>
              </a:buClr>
              <a:buSzPts val="2400"/>
            </a:pPr>
            <a:r>
              <a:rPr lang="en-US" sz="2400" dirty="0">
                <a:solidFill>
                  <a:schemeClr val="dk1"/>
                </a:solidFill>
                <a:ea typeface="Calibri"/>
                <a:cs typeface="Calibri"/>
                <a:sym typeface="Calibri"/>
              </a:rPr>
              <a:t>When there are no blue points, any curve gets score 100 (so it does not capture that </a:t>
            </a:r>
            <a:r>
              <a:rPr lang="en-US" sz="2400" i="1" dirty="0">
                <a:solidFill>
                  <a:schemeClr val="dk1"/>
                </a:solidFill>
                <a:ea typeface="Calibri"/>
                <a:cs typeface="Calibri"/>
                <a:sym typeface="Calibri"/>
              </a:rPr>
              <a:t>C</a:t>
            </a:r>
            <a:r>
              <a:rPr lang="en-US" sz="2400" dirty="0">
                <a:solidFill>
                  <a:schemeClr val="dk1"/>
                </a:solidFill>
                <a:ea typeface="Calibri"/>
                <a:cs typeface="Calibri"/>
                <a:sym typeface="Calibri"/>
              </a:rPr>
              <a:t> is close to </a:t>
            </a:r>
            <a:r>
              <a:rPr lang="en-US" sz="2400" b="1" i="1" dirty="0" smtClean="0">
                <a:solidFill>
                  <a:srgbClr val="C00000"/>
                </a:solidFill>
                <a:ea typeface="Calibri"/>
                <a:cs typeface="Calibri"/>
                <a:sym typeface="Calibri"/>
              </a:rPr>
              <a:t>R</a:t>
            </a:r>
            <a:r>
              <a:rPr lang="en-US" sz="2400" dirty="0" smtClean="0">
                <a:solidFill>
                  <a:schemeClr val="dk1"/>
                </a:solidFill>
                <a:ea typeface="Calibri"/>
                <a:cs typeface="Calibri"/>
                <a:sym typeface="Calibri"/>
              </a:rPr>
              <a:t>)</a:t>
            </a: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ea typeface="Calibri"/>
              <a:cs typeface="Calibri"/>
              <a:sym typeface="Calibri"/>
            </a:endParaRPr>
          </a:p>
        </p:txBody>
      </p:sp>
      <p:sp>
        <p:nvSpPr>
          <p:cNvPr id="13" name="Oval 12"/>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71800" y="1988840"/>
            <a:ext cx="6696744"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smtClean="0">
                <a:solidFill>
                  <a:schemeClr val="accent6">
                    <a:lumMod val="75000"/>
                  </a:schemeClr>
                </a:solidFill>
                <a:latin typeface="Calibri"/>
                <a:ea typeface="Calibri"/>
                <a:cs typeface="Calibri"/>
                <a:sym typeface="Calibri"/>
              </a:rPr>
              <a:t>Designing measures</a:t>
            </a:r>
            <a:endParaRPr lang="en-US" b="1" dirty="0">
              <a:solidFill>
                <a:schemeClr val="accent6">
                  <a:lumMod val="75000"/>
                </a:schemeClr>
              </a:solidFill>
              <a:latin typeface="Calibri"/>
              <a:ea typeface="Calibri"/>
              <a:cs typeface="Calibri"/>
              <a:sym typeface="Calibri"/>
            </a:endParaRPr>
          </a:p>
        </p:txBody>
      </p:sp>
      <p:sp>
        <p:nvSpPr>
          <p:cNvPr id="18" name="TextBox 17"/>
          <p:cNvSpPr txBox="1"/>
          <p:nvPr/>
        </p:nvSpPr>
        <p:spPr>
          <a:xfrm>
            <a:off x="652081" y="565520"/>
            <a:ext cx="2880320" cy="523220"/>
          </a:xfrm>
          <a:prstGeom prst="rect">
            <a:avLst/>
          </a:prstGeom>
          <a:noFill/>
        </p:spPr>
        <p:txBody>
          <a:bodyPr wrap="square" rtlCol="0">
            <a:spAutoFit/>
          </a:bodyPr>
          <a:lstStyle/>
          <a:p>
            <a:r>
              <a:rPr lang="en-US" sz="2800" b="1" dirty="0" smtClean="0"/>
              <a:t>example</a:t>
            </a:r>
          </a:p>
        </p:txBody>
      </p:sp>
      <p:sp>
        <p:nvSpPr>
          <p:cNvPr id="19" name="Google Shape;699;p58"/>
          <p:cNvSpPr/>
          <p:nvPr/>
        </p:nvSpPr>
        <p:spPr>
          <a:xfrm>
            <a:off x="1007604" y="5570745"/>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700;p58"/>
          <p:cNvSpPr/>
          <p:nvPr/>
        </p:nvSpPr>
        <p:spPr>
          <a:xfrm>
            <a:off x="2443411" y="5962934"/>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688;p57"/>
          <p:cNvSpPr/>
          <p:nvPr/>
        </p:nvSpPr>
        <p:spPr>
          <a:xfrm>
            <a:off x="881241" y="5509430"/>
            <a:ext cx="126363" cy="459121"/>
          </a:xfrm>
          <a:custGeom>
            <a:avLst/>
            <a:gdLst/>
            <a:ahLst/>
            <a:cxnLst/>
            <a:rect l="l" t="t" r="r" b="b"/>
            <a:pathLst>
              <a:path w="218380" h="2116183" extrusionOk="0">
                <a:moveTo>
                  <a:pt x="105078" y="0"/>
                </a:moveTo>
                <a:cubicBezTo>
                  <a:pt x="55729" y="158205"/>
                  <a:pt x="6381" y="316411"/>
                  <a:pt x="575" y="487680"/>
                </a:cubicBezTo>
                <a:cubicBezTo>
                  <a:pt x="-5231" y="658949"/>
                  <a:pt x="33957" y="849086"/>
                  <a:pt x="70243" y="1027612"/>
                </a:cubicBezTo>
                <a:cubicBezTo>
                  <a:pt x="106529" y="1206138"/>
                  <a:pt x="215386" y="1377407"/>
                  <a:pt x="218289" y="1558835"/>
                </a:cubicBezTo>
                <a:cubicBezTo>
                  <a:pt x="221192" y="1740263"/>
                  <a:pt x="154426" y="1928223"/>
                  <a:pt x="87660" y="2116183"/>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688;p57"/>
          <p:cNvSpPr/>
          <p:nvPr/>
        </p:nvSpPr>
        <p:spPr>
          <a:xfrm>
            <a:off x="1594004" y="5379181"/>
            <a:ext cx="126363" cy="459121"/>
          </a:xfrm>
          <a:custGeom>
            <a:avLst/>
            <a:gdLst/>
            <a:ahLst/>
            <a:cxnLst/>
            <a:rect l="l" t="t" r="r" b="b"/>
            <a:pathLst>
              <a:path w="218380" h="2116183" extrusionOk="0">
                <a:moveTo>
                  <a:pt x="105078" y="0"/>
                </a:moveTo>
                <a:cubicBezTo>
                  <a:pt x="55729" y="158205"/>
                  <a:pt x="6381" y="316411"/>
                  <a:pt x="575" y="487680"/>
                </a:cubicBezTo>
                <a:cubicBezTo>
                  <a:pt x="-5231" y="658949"/>
                  <a:pt x="33957" y="849086"/>
                  <a:pt x="70243" y="1027612"/>
                </a:cubicBezTo>
                <a:cubicBezTo>
                  <a:pt x="106529" y="1206138"/>
                  <a:pt x="215386" y="1377407"/>
                  <a:pt x="218289" y="1558835"/>
                </a:cubicBezTo>
                <a:cubicBezTo>
                  <a:pt x="221192" y="1740263"/>
                  <a:pt x="154426" y="1928223"/>
                  <a:pt x="87660" y="2116183"/>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705;p58"/>
          <p:cNvSpPr txBox="1"/>
          <p:nvPr/>
        </p:nvSpPr>
        <p:spPr>
          <a:xfrm>
            <a:off x="545654" y="6019919"/>
            <a:ext cx="65114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100</a:t>
            </a:r>
            <a:endParaRPr dirty="0"/>
          </a:p>
        </p:txBody>
      </p:sp>
      <p:sp>
        <p:nvSpPr>
          <p:cNvPr id="25" name="Google Shape;705;p58"/>
          <p:cNvSpPr txBox="1"/>
          <p:nvPr/>
        </p:nvSpPr>
        <p:spPr>
          <a:xfrm>
            <a:off x="1263557" y="5962934"/>
            <a:ext cx="65114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100</a:t>
            </a:r>
            <a:endParaRPr dirty="0"/>
          </a:p>
        </p:txBody>
      </p:sp>
    </p:spTree>
    <p:extLst>
      <p:ext uri="{BB962C8B-B14F-4D97-AF65-F5344CB8AC3E}">
        <p14:creationId xmlns:p14="http://schemas.microsoft.com/office/powerpoint/2010/main" val="1101654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7" name="Google Shape;697;p58"/>
          <p:cNvSpPr txBox="1">
            <a:spLocks noGrp="1"/>
          </p:cNvSpPr>
          <p:nvPr>
            <p:ph type="body" idx="1"/>
          </p:nvPr>
        </p:nvSpPr>
        <p:spPr>
          <a:xfrm>
            <a:off x="467544" y="2636912"/>
            <a:ext cx="7704856" cy="2376264"/>
          </a:xfrm>
          <a:prstGeom prst="rect">
            <a:avLst/>
          </a:prstGeom>
          <a:noFill/>
          <a:ln>
            <a:noFill/>
          </a:ln>
        </p:spPr>
        <p:txBody>
          <a:bodyPr spcFirstLastPara="1" wrap="square" lIns="91425" tIns="45700" rIns="91425" bIns="45700" anchor="t" anchorCtr="0">
            <a:noAutofit/>
          </a:bodyPr>
          <a:lstStyle/>
          <a:p>
            <a:pPr>
              <a:spcBef>
                <a:spcPts val="500"/>
              </a:spcBef>
              <a:buClr>
                <a:schemeClr val="dk1"/>
              </a:buClr>
              <a:buSzPts val="2400"/>
            </a:pPr>
            <a:r>
              <a:rPr lang="en-US" sz="2400" b="0" i="0" u="none" strike="noStrike" cap="none" dirty="0" smtClean="0">
                <a:solidFill>
                  <a:schemeClr val="dk1"/>
                </a:solidFill>
                <a:ea typeface="Calibri"/>
                <a:cs typeface="Calibri"/>
                <a:sym typeface="Calibri"/>
              </a:rPr>
              <a:t>Does </a:t>
            </a:r>
            <a:r>
              <a:rPr lang="en-US" sz="2400" b="0" i="0" u="none" strike="noStrike" cap="none" dirty="0">
                <a:solidFill>
                  <a:schemeClr val="dk1"/>
                </a:solidFill>
                <a:ea typeface="Calibri"/>
                <a:cs typeface="Calibri"/>
                <a:sym typeface="Calibri"/>
              </a:rPr>
              <a:t>not capture closeness itself; a curve twice as far may still get a score of </a:t>
            </a:r>
            <a:r>
              <a:rPr lang="en-US" sz="2400" b="0" i="0" u="none" strike="noStrike" cap="none" dirty="0" smtClean="0">
                <a:solidFill>
                  <a:schemeClr val="dk1"/>
                </a:solidFill>
                <a:ea typeface="Calibri"/>
                <a:cs typeface="Calibri"/>
                <a:sym typeface="Calibri"/>
              </a:rPr>
              <a:t>100; does not discriminate well</a:t>
            </a:r>
            <a:endParaRPr sz="2400" dirty="0"/>
          </a:p>
          <a:p>
            <a:pPr>
              <a:spcBef>
                <a:spcPts val="500"/>
              </a:spcBef>
              <a:buClr>
                <a:schemeClr val="dk1"/>
              </a:buClr>
              <a:buSzPts val="2400"/>
            </a:pPr>
            <a:r>
              <a:rPr lang="en-US" sz="2400" dirty="0">
                <a:solidFill>
                  <a:schemeClr val="dk1"/>
                </a:solidFill>
                <a:ea typeface="Calibri"/>
                <a:cs typeface="Calibri"/>
                <a:sym typeface="Calibri"/>
              </a:rPr>
              <a:t>When there are no blue points, any curve gets score 100 (so it does not capture that </a:t>
            </a:r>
            <a:r>
              <a:rPr lang="en-US" sz="2400" i="1" dirty="0">
                <a:solidFill>
                  <a:schemeClr val="dk1"/>
                </a:solidFill>
                <a:ea typeface="Calibri"/>
                <a:cs typeface="Calibri"/>
                <a:sym typeface="Calibri"/>
              </a:rPr>
              <a:t>C</a:t>
            </a:r>
            <a:r>
              <a:rPr lang="en-US" sz="2400" dirty="0">
                <a:solidFill>
                  <a:schemeClr val="dk1"/>
                </a:solidFill>
                <a:ea typeface="Calibri"/>
                <a:cs typeface="Calibri"/>
                <a:sym typeface="Calibri"/>
              </a:rPr>
              <a:t> is close to </a:t>
            </a:r>
            <a:r>
              <a:rPr lang="en-US" sz="2400" b="1" i="1" dirty="0">
                <a:solidFill>
                  <a:srgbClr val="C00000"/>
                </a:solidFill>
                <a:ea typeface="Calibri"/>
                <a:cs typeface="Calibri"/>
                <a:sym typeface="Calibri"/>
              </a:rPr>
              <a:t>R</a:t>
            </a:r>
            <a:r>
              <a:rPr lang="en-US" sz="2400" dirty="0">
                <a:solidFill>
                  <a:schemeClr val="dk1"/>
                </a:solidFill>
                <a:ea typeface="Calibri"/>
                <a:cs typeface="Calibri"/>
                <a:sym typeface="Calibri"/>
              </a:rPr>
              <a:t>)</a:t>
            </a:r>
            <a:endParaRPr lang="en-US" sz="2400" dirty="0"/>
          </a:p>
          <a:p>
            <a:pPr>
              <a:spcBef>
                <a:spcPts val="500"/>
              </a:spcBef>
              <a:buClr>
                <a:schemeClr val="dk1"/>
              </a:buClr>
              <a:buSzPts val="2400"/>
            </a:pPr>
            <a:r>
              <a:rPr lang="en-US" sz="2400" b="0" i="0" u="none" strike="noStrike" cap="none" dirty="0" smtClean="0">
                <a:solidFill>
                  <a:schemeClr val="dk1"/>
                </a:solidFill>
                <a:ea typeface="Calibri"/>
                <a:cs typeface="Calibri"/>
                <a:sym typeface="Calibri"/>
              </a:rPr>
              <a:t>Not robust: </a:t>
            </a:r>
            <a:r>
              <a:rPr lang="en-US" sz="2400" b="0" i="0" u="none" strike="noStrike" cap="none" dirty="0">
                <a:solidFill>
                  <a:schemeClr val="dk1"/>
                </a:solidFill>
                <a:ea typeface="Calibri"/>
                <a:cs typeface="Calibri"/>
                <a:sym typeface="Calibri"/>
              </a:rPr>
              <a:t>a </a:t>
            </a:r>
            <a:r>
              <a:rPr lang="en-US" sz="2400" b="0" i="0" u="none" strike="noStrike" cap="none" dirty="0" smtClean="0">
                <a:solidFill>
                  <a:schemeClr val="dk1"/>
                </a:solidFill>
                <a:ea typeface="Calibri"/>
                <a:cs typeface="Calibri"/>
                <a:sym typeface="Calibri"/>
              </a:rPr>
              <a:t>tiny movement </a:t>
            </a:r>
            <a:r>
              <a:rPr lang="en-US" sz="2400" b="0" i="0" u="none" strike="noStrike" cap="none" dirty="0">
                <a:solidFill>
                  <a:schemeClr val="dk1"/>
                </a:solidFill>
                <a:ea typeface="Calibri"/>
                <a:cs typeface="Calibri"/>
                <a:sym typeface="Calibri"/>
              </a:rPr>
              <a:t>of the curve can change its score from 0 to 100</a:t>
            </a:r>
            <a:endParaRPr sz="2400"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ea typeface="Calibri"/>
              <a:cs typeface="Calibri"/>
              <a:sym typeface="Calibri"/>
            </a:endParaRPr>
          </a:p>
        </p:txBody>
      </p:sp>
      <p:sp>
        <p:nvSpPr>
          <p:cNvPr id="698" name="Google Shape;698;p58"/>
          <p:cNvSpPr/>
          <p:nvPr/>
        </p:nvSpPr>
        <p:spPr>
          <a:xfrm>
            <a:off x="6952072" y="526790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9" name="Google Shape;699;p58"/>
          <p:cNvSpPr/>
          <p:nvPr/>
        </p:nvSpPr>
        <p:spPr>
          <a:xfrm>
            <a:off x="5561439" y="623731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0" name="Google Shape;700;p58"/>
          <p:cNvSpPr/>
          <p:nvPr/>
        </p:nvSpPr>
        <p:spPr>
          <a:xfrm>
            <a:off x="5561439" y="526790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1" name="Google Shape;701;p58"/>
          <p:cNvSpPr/>
          <p:nvPr/>
        </p:nvSpPr>
        <p:spPr>
          <a:xfrm>
            <a:off x="6952072" y="623731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02" name="Google Shape;702;p58"/>
          <p:cNvCxnSpPr/>
          <p:nvPr/>
        </p:nvCxnSpPr>
        <p:spPr>
          <a:xfrm>
            <a:off x="4700016" y="5805699"/>
            <a:ext cx="3126378" cy="0"/>
          </a:xfrm>
          <a:prstGeom prst="straightConnector1">
            <a:avLst/>
          </a:prstGeom>
          <a:noFill/>
          <a:ln w="28575" cap="flat" cmpd="sng">
            <a:solidFill>
              <a:srgbClr val="00B050"/>
            </a:solidFill>
            <a:prstDash val="solid"/>
            <a:miter lim="800000"/>
            <a:headEnd type="none" w="sm" len="sm"/>
            <a:tailEnd type="none" w="sm" len="sm"/>
          </a:ln>
        </p:spPr>
      </p:cxnSp>
      <p:cxnSp>
        <p:nvCxnSpPr>
          <p:cNvPr id="703" name="Google Shape;703;p58"/>
          <p:cNvCxnSpPr/>
          <p:nvPr/>
        </p:nvCxnSpPr>
        <p:spPr>
          <a:xfrm>
            <a:off x="4704363" y="5871009"/>
            <a:ext cx="3126378" cy="0"/>
          </a:xfrm>
          <a:prstGeom prst="straightConnector1">
            <a:avLst/>
          </a:prstGeom>
          <a:noFill/>
          <a:ln w="28575" cap="flat" cmpd="sng">
            <a:solidFill>
              <a:srgbClr val="00B050"/>
            </a:solidFill>
            <a:prstDash val="solid"/>
            <a:miter lim="800000"/>
            <a:headEnd type="none" w="sm" len="sm"/>
            <a:tailEnd type="none" w="sm" len="sm"/>
          </a:ln>
        </p:spPr>
      </p:cxnSp>
      <p:sp>
        <p:nvSpPr>
          <p:cNvPr id="704" name="Google Shape;704;p58"/>
          <p:cNvSpPr txBox="1"/>
          <p:nvPr/>
        </p:nvSpPr>
        <p:spPr>
          <a:xfrm>
            <a:off x="7771145" y="5411921"/>
            <a:ext cx="34015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0</a:t>
            </a:r>
            <a:endParaRPr/>
          </a:p>
        </p:txBody>
      </p:sp>
      <p:sp>
        <p:nvSpPr>
          <p:cNvPr id="705" name="Google Shape;705;p58"/>
          <p:cNvSpPr txBox="1"/>
          <p:nvPr/>
        </p:nvSpPr>
        <p:spPr>
          <a:xfrm>
            <a:off x="7737284" y="5804110"/>
            <a:ext cx="65114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100</a:t>
            </a:r>
            <a:endParaRPr dirty="0"/>
          </a:p>
        </p:txBody>
      </p:sp>
      <p:sp>
        <p:nvSpPr>
          <p:cNvPr id="13" name="Oval 12"/>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71800" y="1988840"/>
            <a:ext cx="6696744"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smtClean="0">
                <a:solidFill>
                  <a:schemeClr val="accent6">
                    <a:lumMod val="75000"/>
                  </a:schemeClr>
                </a:solidFill>
                <a:latin typeface="Calibri"/>
                <a:ea typeface="Calibri"/>
                <a:cs typeface="Calibri"/>
                <a:sym typeface="Calibri"/>
              </a:rPr>
              <a:t>Designing measures</a:t>
            </a:r>
            <a:endParaRPr lang="en-US" b="1" dirty="0">
              <a:solidFill>
                <a:schemeClr val="accent6">
                  <a:lumMod val="75000"/>
                </a:schemeClr>
              </a:solidFill>
              <a:latin typeface="Calibri"/>
              <a:ea typeface="Calibri"/>
              <a:cs typeface="Calibri"/>
              <a:sym typeface="Calibri"/>
            </a:endParaRPr>
          </a:p>
        </p:txBody>
      </p:sp>
      <p:sp>
        <p:nvSpPr>
          <p:cNvPr id="18" name="TextBox 17"/>
          <p:cNvSpPr txBox="1"/>
          <p:nvPr/>
        </p:nvSpPr>
        <p:spPr>
          <a:xfrm>
            <a:off x="652081" y="565520"/>
            <a:ext cx="2880320" cy="523220"/>
          </a:xfrm>
          <a:prstGeom prst="rect">
            <a:avLst/>
          </a:prstGeom>
          <a:noFill/>
        </p:spPr>
        <p:txBody>
          <a:bodyPr wrap="square" rtlCol="0">
            <a:spAutoFit/>
          </a:bodyPr>
          <a:lstStyle/>
          <a:p>
            <a:r>
              <a:rPr lang="en-US" sz="2800" b="1" dirty="0" smtClean="0"/>
              <a:t>example</a:t>
            </a:r>
          </a:p>
        </p:txBody>
      </p:sp>
      <p:sp>
        <p:nvSpPr>
          <p:cNvPr id="19" name="Google Shape;699;p58"/>
          <p:cNvSpPr/>
          <p:nvPr/>
        </p:nvSpPr>
        <p:spPr>
          <a:xfrm>
            <a:off x="1007604" y="5570745"/>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700;p58"/>
          <p:cNvSpPr/>
          <p:nvPr/>
        </p:nvSpPr>
        <p:spPr>
          <a:xfrm>
            <a:off x="2443411" y="5962934"/>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688;p57"/>
          <p:cNvSpPr/>
          <p:nvPr/>
        </p:nvSpPr>
        <p:spPr>
          <a:xfrm>
            <a:off x="881241" y="5509430"/>
            <a:ext cx="126363" cy="459121"/>
          </a:xfrm>
          <a:custGeom>
            <a:avLst/>
            <a:gdLst/>
            <a:ahLst/>
            <a:cxnLst/>
            <a:rect l="l" t="t" r="r" b="b"/>
            <a:pathLst>
              <a:path w="218380" h="2116183" extrusionOk="0">
                <a:moveTo>
                  <a:pt x="105078" y="0"/>
                </a:moveTo>
                <a:cubicBezTo>
                  <a:pt x="55729" y="158205"/>
                  <a:pt x="6381" y="316411"/>
                  <a:pt x="575" y="487680"/>
                </a:cubicBezTo>
                <a:cubicBezTo>
                  <a:pt x="-5231" y="658949"/>
                  <a:pt x="33957" y="849086"/>
                  <a:pt x="70243" y="1027612"/>
                </a:cubicBezTo>
                <a:cubicBezTo>
                  <a:pt x="106529" y="1206138"/>
                  <a:pt x="215386" y="1377407"/>
                  <a:pt x="218289" y="1558835"/>
                </a:cubicBezTo>
                <a:cubicBezTo>
                  <a:pt x="221192" y="1740263"/>
                  <a:pt x="154426" y="1928223"/>
                  <a:pt x="87660" y="2116183"/>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688;p57"/>
          <p:cNvSpPr/>
          <p:nvPr/>
        </p:nvSpPr>
        <p:spPr>
          <a:xfrm>
            <a:off x="1594004" y="5379181"/>
            <a:ext cx="126363" cy="459121"/>
          </a:xfrm>
          <a:custGeom>
            <a:avLst/>
            <a:gdLst/>
            <a:ahLst/>
            <a:cxnLst/>
            <a:rect l="l" t="t" r="r" b="b"/>
            <a:pathLst>
              <a:path w="218380" h="2116183" extrusionOk="0">
                <a:moveTo>
                  <a:pt x="105078" y="0"/>
                </a:moveTo>
                <a:cubicBezTo>
                  <a:pt x="55729" y="158205"/>
                  <a:pt x="6381" y="316411"/>
                  <a:pt x="575" y="487680"/>
                </a:cubicBezTo>
                <a:cubicBezTo>
                  <a:pt x="-5231" y="658949"/>
                  <a:pt x="33957" y="849086"/>
                  <a:pt x="70243" y="1027612"/>
                </a:cubicBezTo>
                <a:cubicBezTo>
                  <a:pt x="106529" y="1206138"/>
                  <a:pt x="215386" y="1377407"/>
                  <a:pt x="218289" y="1558835"/>
                </a:cubicBezTo>
                <a:cubicBezTo>
                  <a:pt x="221192" y="1740263"/>
                  <a:pt x="154426" y="1928223"/>
                  <a:pt x="87660" y="2116183"/>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705;p58"/>
          <p:cNvSpPr txBox="1"/>
          <p:nvPr/>
        </p:nvSpPr>
        <p:spPr>
          <a:xfrm>
            <a:off x="545654" y="6019919"/>
            <a:ext cx="65114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100</a:t>
            </a:r>
            <a:endParaRPr dirty="0"/>
          </a:p>
        </p:txBody>
      </p:sp>
      <p:sp>
        <p:nvSpPr>
          <p:cNvPr id="25" name="Google Shape;705;p58"/>
          <p:cNvSpPr txBox="1"/>
          <p:nvPr/>
        </p:nvSpPr>
        <p:spPr>
          <a:xfrm>
            <a:off x="1263557" y="5962934"/>
            <a:ext cx="65114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100</a:t>
            </a:r>
            <a:endParaRPr dirty="0"/>
          </a:p>
        </p:txBody>
      </p:sp>
    </p:spTree>
    <p:extLst>
      <p:ext uri="{BB962C8B-B14F-4D97-AF65-F5344CB8AC3E}">
        <p14:creationId xmlns:p14="http://schemas.microsoft.com/office/powerpoint/2010/main" val="350806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5" name="Google Shape;615;p55"/>
          <p:cNvSpPr txBox="1">
            <a:spLocks noGrp="1"/>
          </p:cNvSpPr>
          <p:nvPr>
            <p:ph type="body" idx="1"/>
          </p:nvPr>
        </p:nvSpPr>
        <p:spPr>
          <a:xfrm>
            <a:off x="601419" y="2696327"/>
            <a:ext cx="8149591" cy="1359489"/>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dk1"/>
              </a:buClr>
              <a:buSzPts val="2800"/>
              <a:buNone/>
            </a:pPr>
            <a:r>
              <a:rPr lang="en-US" sz="2400" b="0" i="1" u="none" strike="noStrike" cap="none" dirty="0" smtClean="0">
                <a:solidFill>
                  <a:schemeClr val="dk1"/>
                </a:solidFill>
                <a:ea typeface="Calibri"/>
                <a:cs typeface="Calibri"/>
                <a:sym typeface="Calibri"/>
              </a:rPr>
              <a:t>(Repeat:)  </a:t>
            </a:r>
            <a:r>
              <a:rPr lang="en-US" sz="2400" b="0" i="0" u="none" strike="noStrike" cap="none" dirty="0" smtClean="0">
                <a:solidFill>
                  <a:schemeClr val="dk1"/>
                </a:solidFill>
                <a:ea typeface="Calibri"/>
                <a:cs typeface="Calibri"/>
                <a:sym typeface="Calibri"/>
              </a:rPr>
              <a:t>Given </a:t>
            </a:r>
            <a:r>
              <a:rPr lang="en-US" sz="2400" b="0" i="0" u="none" strike="noStrike" cap="none" dirty="0">
                <a:solidFill>
                  <a:schemeClr val="dk1"/>
                </a:solidFill>
                <a:ea typeface="Calibri"/>
                <a:cs typeface="Calibri"/>
                <a:sym typeface="Calibri"/>
              </a:rPr>
              <a:t>a set of red points </a:t>
            </a:r>
            <a:r>
              <a:rPr lang="en-US" sz="2400" b="1" i="1" u="none" strike="noStrike" cap="none" dirty="0">
                <a:solidFill>
                  <a:srgbClr val="C00000"/>
                </a:solidFill>
                <a:ea typeface="Calibri"/>
                <a:cs typeface="Calibri"/>
                <a:sym typeface="Calibri"/>
              </a:rPr>
              <a:t>R</a:t>
            </a:r>
            <a:r>
              <a:rPr lang="en-US" sz="2400" b="0" i="0" u="none" strike="noStrike" cap="none" dirty="0">
                <a:solidFill>
                  <a:schemeClr val="dk1"/>
                </a:solidFill>
                <a:ea typeface="Calibri"/>
                <a:cs typeface="Calibri"/>
                <a:sym typeface="Calibri"/>
              </a:rPr>
              <a:t> and a set of blue points </a:t>
            </a:r>
            <a:r>
              <a:rPr lang="en-US" sz="2400" b="1" i="1" u="none" strike="noStrike" cap="none" dirty="0">
                <a:solidFill>
                  <a:schemeClr val="accent1"/>
                </a:solidFill>
                <a:ea typeface="Calibri"/>
                <a:cs typeface="Calibri"/>
                <a:sym typeface="Calibri"/>
              </a:rPr>
              <a:t>B</a:t>
            </a:r>
            <a:r>
              <a:rPr lang="en-US" sz="2400" b="0" i="0" u="none" strike="noStrike" cap="none" dirty="0">
                <a:solidFill>
                  <a:schemeClr val="dk1"/>
                </a:solidFill>
                <a:ea typeface="Calibri"/>
                <a:cs typeface="Calibri"/>
                <a:sym typeface="Calibri"/>
              </a:rPr>
              <a:t>, design a </a:t>
            </a:r>
            <a:r>
              <a:rPr lang="en-US" sz="2400" b="0" i="0" u="none" strike="noStrike" cap="none" dirty="0">
                <a:solidFill>
                  <a:srgbClr val="C00000"/>
                </a:solidFill>
                <a:ea typeface="Calibri"/>
                <a:cs typeface="Calibri"/>
                <a:sym typeface="Calibri"/>
              </a:rPr>
              <a:t>measure </a:t>
            </a:r>
            <a:r>
              <a:rPr lang="en-US" sz="2400" b="0" i="0" u="none" strike="noStrike" cap="none" dirty="0" smtClean="0">
                <a:solidFill>
                  <a:schemeClr val="dk1"/>
                </a:solidFill>
                <a:ea typeface="Calibri"/>
                <a:cs typeface="Calibri"/>
                <a:sym typeface="Calibri"/>
              </a:rPr>
              <a:t>that </a:t>
            </a:r>
            <a:r>
              <a:rPr lang="en-US" sz="2400" b="0" i="0" u="none" strike="noStrike" cap="none" dirty="0">
                <a:solidFill>
                  <a:schemeClr val="dk1"/>
                </a:solidFill>
                <a:ea typeface="Calibri"/>
                <a:cs typeface="Calibri"/>
                <a:sym typeface="Calibri"/>
              </a:rPr>
              <a:t>captures for any curve </a:t>
            </a:r>
            <a:r>
              <a:rPr lang="en-US" sz="2400" b="0" i="1" u="none" strike="noStrike" cap="none" dirty="0">
                <a:solidFill>
                  <a:schemeClr val="dk1"/>
                </a:solidFill>
                <a:ea typeface="Calibri"/>
                <a:cs typeface="Calibri"/>
                <a:sym typeface="Calibri"/>
              </a:rPr>
              <a:t>C</a:t>
            </a:r>
            <a:r>
              <a:rPr lang="en-US" sz="2400" b="0" i="0" u="none" strike="noStrike" cap="none" dirty="0">
                <a:solidFill>
                  <a:schemeClr val="dk1"/>
                </a:solidFill>
                <a:ea typeface="Calibri"/>
                <a:cs typeface="Calibri"/>
                <a:sym typeface="Calibri"/>
              </a:rPr>
              <a:t>, that </a:t>
            </a:r>
            <a:r>
              <a:rPr lang="en-US" sz="2400" b="0" i="1" u="none" strike="noStrike" cap="none" dirty="0">
                <a:solidFill>
                  <a:schemeClr val="dk1"/>
                </a:solidFill>
                <a:ea typeface="Calibri"/>
                <a:cs typeface="Calibri"/>
                <a:sym typeface="Calibri"/>
              </a:rPr>
              <a:t>C</a:t>
            </a:r>
            <a:r>
              <a:rPr lang="en-US" sz="2400" b="0" i="0" u="none" strike="noStrike" cap="none" dirty="0">
                <a:solidFill>
                  <a:schemeClr val="dk1"/>
                </a:solidFill>
                <a:ea typeface="Calibri"/>
                <a:cs typeface="Calibri"/>
                <a:sym typeface="Calibri"/>
              </a:rPr>
              <a:t> is close to </a:t>
            </a:r>
            <a:r>
              <a:rPr lang="en-US" sz="2400" b="1" i="1" u="none" strike="noStrike" cap="none" dirty="0">
                <a:solidFill>
                  <a:srgbClr val="C00000"/>
                </a:solidFill>
                <a:ea typeface="Calibri"/>
                <a:cs typeface="Calibri"/>
                <a:sym typeface="Calibri"/>
              </a:rPr>
              <a:t>R</a:t>
            </a:r>
            <a:r>
              <a:rPr lang="en-US" sz="2400" b="0" i="0" u="none" strike="noStrike" cap="none" dirty="0">
                <a:solidFill>
                  <a:schemeClr val="dk1"/>
                </a:solidFill>
                <a:ea typeface="Calibri"/>
                <a:cs typeface="Calibri"/>
                <a:sym typeface="Calibri"/>
              </a:rPr>
              <a:t> and not close to </a:t>
            </a:r>
            <a:r>
              <a:rPr lang="en-US" sz="2400" b="1" i="1" u="none" strike="noStrike" cap="none" dirty="0" smtClean="0">
                <a:solidFill>
                  <a:schemeClr val="accent1"/>
                </a:solidFill>
                <a:ea typeface="Calibri"/>
                <a:cs typeface="Calibri"/>
                <a:sym typeface="Calibri"/>
              </a:rPr>
              <a:t>B</a:t>
            </a:r>
            <a:r>
              <a:rPr lang="en-US" sz="2400" b="0" i="1" u="none" strike="noStrike" cap="none" dirty="0" smtClean="0">
                <a:solidFill>
                  <a:schemeClr val="dk1"/>
                </a:solidFill>
                <a:ea typeface="Calibri"/>
                <a:cs typeface="Calibri"/>
                <a:sym typeface="Calibri"/>
              </a:rPr>
              <a:t> </a:t>
            </a:r>
            <a:r>
              <a:rPr lang="en-US" sz="2400" dirty="0">
                <a:solidFill>
                  <a:schemeClr val="dk1"/>
                </a:solidFill>
                <a:ea typeface="Calibri"/>
                <a:cs typeface="Calibri"/>
                <a:sym typeface="Calibri"/>
              </a:rPr>
              <a:t>along its length</a:t>
            </a:r>
            <a:endParaRPr sz="2400" b="0" i="1" u="none" strike="noStrike" cap="none" dirty="0">
              <a:solidFill>
                <a:schemeClr val="dk1"/>
              </a:solidFill>
              <a:ea typeface="Calibri"/>
              <a:cs typeface="Calibri"/>
              <a:sym typeface="Calibri"/>
            </a:endParaRPr>
          </a:p>
        </p:txBody>
      </p:sp>
      <p:sp>
        <p:nvSpPr>
          <p:cNvPr id="616" name="Google Shape;616;p55"/>
          <p:cNvSpPr/>
          <p:nvPr/>
        </p:nvSpPr>
        <p:spPr>
          <a:xfrm>
            <a:off x="2803235" y="430841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7" name="Google Shape;617;p55"/>
          <p:cNvSpPr/>
          <p:nvPr/>
        </p:nvSpPr>
        <p:spPr>
          <a:xfrm>
            <a:off x="1567277" y="4461455"/>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55"/>
          <p:cNvSpPr/>
          <p:nvPr/>
        </p:nvSpPr>
        <p:spPr>
          <a:xfrm>
            <a:off x="2178957" y="393305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9" name="Google Shape;619;p55"/>
          <p:cNvSpPr/>
          <p:nvPr/>
        </p:nvSpPr>
        <p:spPr>
          <a:xfrm>
            <a:off x="5278077" y="5374511"/>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0" name="Google Shape;620;p55"/>
          <p:cNvSpPr/>
          <p:nvPr/>
        </p:nvSpPr>
        <p:spPr>
          <a:xfrm>
            <a:off x="2338432" y="4626596"/>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1" name="Google Shape;621;p55"/>
          <p:cNvSpPr/>
          <p:nvPr/>
        </p:nvSpPr>
        <p:spPr>
          <a:xfrm>
            <a:off x="3709266" y="4103524"/>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2" name="Google Shape;622;p55"/>
          <p:cNvSpPr/>
          <p:nvPr/>
        </p:nvSpPr>
        <p:spPr>
          <a:xfrm>
            <a:off x="2032861" y="5740776"/>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3" name="Google Shape;623;p55"/>
          <p:cNvSpPr/>
          <p:nvPr/>
        </p:nvSpPr>
        <p:spPr>
          <a:xfrm>
            <a:off x="3460393" y="5380127"/>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4" name="Google Shape;624;p55"/>
          <p:cNvSpPr/>
          <p:nvPr/>
        </p:nvSpPr>
        <p:spPr>
          <a:xfrm>
            <a:off x="4569138" y="460483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5" name="Google Shape;625;p55"/>
          <p:cNvSpPr/>
          <p:nvPr/>
        </p:nvSpPr>
        <p:spPr>
          <a:xfrm>
            <a:off x="5350085" y="445243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6" name="Google Shape;626;p55"/>
          <p:cNvSpPr/>
          <p:nvPr/>
        </p:nvSpPr>
        <p:spPr>
          <a:xfrm>
            <a:off x="3962314" y="6309320"/>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7" name="Google Shape;627;p55"/>
          <p:cNvSpPr/>
          <p:nvPr/>
        </p:nvSpPr>
        <p:spPr>
          <a:xfrm>
            <a:off x="5037513" y="5825473"/>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p55"/>
          <p:cNvSpPr/>
          <p:nvPr/>
        </p:nvSpPr>
        <p:spPr>
          <a:xfrm>
            <a:off x="4929844" y="3721768"/>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9" name="Google Shape;629;p55"/>
          <p:cNvGrpSpPr/>
          <p:nvPr/>
        </p:nvGrpSpPr>
        <p:grpSpPr>
          <a:xfrm>
            <a:off x="683568" y="4294973"/>
            <a:ext cx="5402510" cy="1434518"/>
            <a:chOff x="1325461" y="4160939"/>
            <a:chExt cx="5402510" cy="1434518"/>
          </a:xfrm>
        </p:grpSpPr>
        <p:sp>
          <p:nvSpPr>
            <p:cNvPr id="630" name="Google Shape;630;p55"/>
            <p:cNvSpPr/>
            <p:nvPr/>
          </p:nvSpPr>
          <p:spPr>
            <a:xfrm>
              <a:off x="1518407" y="4160939"/>
              <a:ext cx="5209564" cy="1434518"/>
            </a:xfrm>
            <a:custGeom>
              <a:avLst/>
              <a:gdLst/>
              <a:ahLst/>
              <a:cxnLst/>
              <a:rect l="l" t="t" r="r" b="b"/>
              <a:pathLst>
                <a:path w="5209564" h="1434518" extrusionOk="0">
                  <a:moveTo>
                    <a:pt x="0" y="1434518"/>
                  </a:moveTo>
                  <a:cubicBezTo>
                    <a:pt x="204132" y="1368804"/>
                    <a:pt x="408265" y="1303090"/>
                    <a:pt x="671120" y="1249960"/>
                  </a:cubicBezTo>
                  <a:cubicBezTo>
                    <a:pt x="933975" y="1196830"/>
                    <a:pt x="1279322" y="1163274"/>
                    <a:pt x="1577131" y="1115736"/>
                  </a:cubicBezTo>
                  <a:cubicBezTo>
                    <a:pt x="1874940" y="1068198"/>
                    <a:pt x="2183935" y="1093365"/>
                    <a:pt x="2457975" y="964734"/>
                  </a:cubicBezTo>
                  <a:cubicBezTo>
                    <a:pt x="2732015" y="836103"/>
                    <a:pt x="2987880" y="399875"/>
                    <a:pt x="3221373" y="343949"/>
                  </a:cubicBezTo>
                  <a:cubicBezTo>
                    <a:pt x="3454867" y="288022"/>
                    <a:pt x="3678573" y="591424"/>
                    <a:pt x="3858936" y="629175"/>
                  </a:cubicBezTo>
                  <a:cubicBezTo>
                    <a:pt x="4039299" y="666925"/>
                    <a:pt x="4176320" y="605406"/>
                    <a:pt x="4303553" y="570452"/>
                  </a:cubicBezTo>
                  <a:cubicBezTo>
                    <a:pt x="4430786" y="535498"/>
                    <a:pt x="4471332" y="514525"/>
                    <a:pt x="4622334" y="419450"/>
                  </a:cubicBezTo>
                  <a:cubicBezTo>
                    <a:pt x="4773336" y="324375"/>
                    <a:pt x="4991450" y="162187"/>
                    <a:pt x="5209564" y="0"/>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1" name="Google Shape;631;p55"/>
            <p:cNvSpPr txBox="1"/>
            <p:nvPr/>
          </p:nvSpPr>
          <p:spPr>
            <a:xfrm>
              <a:off x="1325461" y="5081652"/>
              <a:ext cx="44916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C</a:t>
              </a:r>
              <a:r>
                <a:rPr lang="en-US" sz="2400" baseline="-25000">
                  <a:solidFill>
                    <a:schemeClr val="dk1"/>
                  </a:solidFill>
                  <a:latin typeface="Calibri"/>
                  <a:ea typeface="Calibri"/>
                  <a:cs typeface="Calibri"/>
                  <a:sym typeface="Calibri"/>
                </a:rPr>
                <a:t>1</a:t>
              </a:r>
              <a:endParaRPr/>
            </a:p>
          </p:txBody>
        </p:sp>
      </p:grpSp>
      <p:grpSp>
        <p:nvGrpSpPr>
          <p:cNvPr id="632" name="Google Shape;632;p55"/>
          <p:cNvGrpSpPr/>
          <p:nvPr/>
        </p:nvGrpSpPr>
        <p:grpSpPr>
          <a:xfrm>
            <a:off x="2443374" y="4367832"/>
            <a:ext cx="3791823" cy="2229520"/>
            <a:chOff x="3085267" y="4233798"/>
            <a:chExt cx="3791823" cy="2229520"/>
          </a:xfrm>
        </p:grpSpPr>
        <p:sp>
          <p:nvSpPr>
            <p:cNvPr id="633" name="Google Shape;633;p55"/>
            <p:cNvSpPr/>
            <p:nvPr/>
          </p:nvSpPr>
          <p:spPr>
            <a:xfrm>
              <a:off x="3085267" y="4233798"/>
              <a:ext cx="3791823" cy="2013358"/>
            </a:xfrm>
            <a:custGeom>
              <a:avLst/>
              <a:gdLst/>
              <a:ahLst/>
              <a:cxnLst/>
              <a:rect l="l" t="t" r="r" b="b"/>
              <a:pathLst>
                <a:path w="3791823" h="2013358" extrusionOk="0">
                  <a:moveTo>
                    <a:pt x="0" y="2013358"/>
                  </a:moveTo>
                  <a:cubicBezTo>
                    <a:pt x="308295" y="1956033"/>
                    <a:pt x="497747" y="1895912"/>
                    <a:pt x="679508" y="1786855"/>
                  </a:cubicBezTo>
                  <a:cubicBezTo>
                    <a:pt x="861269" y="1677798"/>
                    <a:pt x="918594" y="1442907"/>
                    <a:pt x="1090568" y="1359017"/>
                  </a:cubicBezTo>
                  <a:cubicBezTo>
                    <a:pt x="1262542" y="1275127"/>
                    <a:pt x="1533787" y="1280720"/>
                    <a:pt x="1711354" y="1283516"/>
                  </a:cubicBezTo>
                  <a:cubicBezTo>
                    <a:pt x="1888921" y="1286312"/>
                    <a:pt x="2058099" y="1428925"/>
                    <a:pt x="2155970" y="1375795"/>
                  </a:cubicBezTo>
                  <a:cubicBezTo>
                    <a:pt x="2253842" y="1322665"/>
                    <a:pt x="2174146" y="1103152"/>
                    <a:pt x="2298583" y="964734"/>
                  </a:cubicBezTo>
                  <a:cubicBezTo>
                    <a:pt x="2423020" y="826316"/>
                    <a:pt x="2722227" y="652944"/>
                    <a:pt x="2902590" y="545285"/>
                  </a:cubicBezTo>
                  <a:cubicBezTo>
                    <a:pt x="3082953" y="437626"/>
                    <a:pt x="3232558" y="409663"/>
                    <a:pt x="3380763" y="318782"/>
                  </a:cubicBezTo>
                  <a:cubicBezTo>
                    <a:pt x="3528969" y="227901"/>
                    <a:pt x="3660396" y="113950"/>
                    <a:pt x="3791823" y="0"/>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4" name="Google Shape;634;p55"/>
            <p:cNvSpPr txBox="1"/>
            <p:nvPr/>
          </p:nvSpPr>
          <p:spPr>
            <a:xfrm>
              <a:off x="3674027" y="6001653"/>
              <a:ext cx="44916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C</a:t>
              </a:r>
              <a:r>
                <a:rPr lang="en-US" sz="2400" baseline="-25000">
                  <a:solidFill>
                    <a:schemeClr val="dk1"/>
                  </a:solidFill>
                  <a:latin typeface="Calibri"/>
                  <a:ea typeface="Calibri"/>
                  <a:cs typeface="Calibri"/>
                  <a:sym typeface="Calibri"/>
                </a:rPr>
                <a:t>2</a:t>
              </a:r>
              <a:endParaRPr/>
            </a:p>
          </p:txBody>
        </p:sp>
      </p:grpSp>
      <p:sp>
        <p:nvSpPr>
          <p:cNvPr id="24" name="Oval 23"/>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771800" y="1988840"/>
            <a:ext cx="6696744"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08;p54"/>
          <p:cNvSpPr txBox="1">
            <a:spLocks noGrp="1"/>
          </p:cNvSpPr>
          <p:nvPr>
            <p:ph type="title"/>
          </p:nvPr>
        </p:nvSpPr>
        <p:spPr>
          <a:xfrm>
            <a:off x="4115247" y="524869"/>
            <a:ext cx="4375398" cy="1325563"/>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4400"/>
              <a:buFont typeface="Calibri"/>
              <a:buNone/>
            </a:pPr>
            <a:r>
              <a:rPr lang="en-US" sz="4400" b="1" i="0" u="none" strike="noStrike" cap="none" dirty="0">
                <a:solidFill>
                  <a:schemeClr val="accent6">
                    <a:lumMod val="75000"/>
                  </a:schemeClr>
                </a:solidFill>
                <a:latin typeface="Calibri"/>
                <a:ea typeface="Calibri"/>
                <a:cs typeface="Calibri"/>
                <a:sym typeface="Calibri"/>
              </a:rPr>
              <a:t>Designing measures</a:t>
            </a:r>
            <a:endParaRPr sz="4400" b="1" i="0" u="none" strike="noStrike" cap="none" dirty="0">
              <a:solidFill>
                <a:schemeClr val="accent6">
                  <a:lumMod val="75000"/>
                </a:schemeClr>
              </a:solidFill>
              <a:latin typeface="Calibri"/>
              <a:ea typeface="Calibri"/>
              <a:cs typeface="Calibri"/>
              <a:sym typeface="Calibri"/>
            </a:endParaRPr>
          </a:p>
        </p:txBody>
      </p:sp>
      <p:sp>
        <p:nvSpPr>
          <p:cNvPr id="32" name="TextBox 31"/>
          <p:cNvSpPr txBox="1"/>
          <p:nvPr/>
        </p:nvSpPr>
        <p:spPr>
          <a:xfrm>
            <a:off x="652081" y="565520"/>
            <a:ext cx="2880320" cy="523220"/>
          </a:xfrm>
          <a:prstGeom prst="rect">
            <a:avLst/>
          </a:prstGeom>
          <a:noFill/>
        </p:spPr>
        <p:txBody>
          <a:bodyPr wrap="square" rtlCol="0">
            <a:spAutoFit/>
          </a:bodyPr>
          <a:lstStyle/>
          <a:p>
            <a:r>
              <a:rPr lang="en-US" sz="2800" b="1" dirty="0" smtClean="0"/>
              <a:t>example</a:t>
            </a:r>
          </a:p>
        </p:txBody>
      </p:sp>
    </p:spTree>
    <p:extLst>
      <p:ext uri="{BB962C8B-B14F-4D97-AF65-F5344CB8AC3E}">
        <p14:creationId xmlns:p14="http://schemas.microsoft.com/office/powerpoint/2010/main" val="327208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5" name="Google Shape;615;p55"/>
          <p:cNvSpPr txBox="1">
            <a:spLocks noGrp="1"/>
          </p:cNvSpPr>
          <p:nvPr>
            <p:ph type="body" idx="1"/>
          </p:nvPr>
        </p:nvSpPr>
        <p:spPr>
          <a:xfrm>
            <a:off x="601419" y="2804339"/>
            <a:ext cx="8149591" cy="912693"/>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dk1"/>
              </a:buClr>
              <a:buSzPts val="2800"/>
              <a:buNone/>
            </a:pPr>
            <a:r>
              <a:rPr lang="en-US" sz="2400" i="1" dirty="0" smtClean="0">
                <a:solidFill>
                  <a:schemeClr val="dk1"/>
                </a:solidFill>
                <a:ea typeface="Calibri"/>
                <a:cs typeface="Calibri"/>
                <a:sym typeface="Calibri"/>
              </a:rPr>
              <a:t>Option 2</a:t>
            </a:r>
            <a:r>
              <a:rPr lang="en-US" sz="2400" i="1" dirty="0">
                <a:solidFill>
                  <a:schemeClr val="dk1"/>
                </a:solidFill>
                <a:ea typeface="Calibri"/>
                <a:cs typeface="Calibri"/>
                <a:sym typeface="Calibri"/>
              </a:rPr>
              <a:t>:  </a:t>
            </a:r>
            <a:r>
              <a:rPr lang="en-US" sz="2400" dirty="0">
                <a:solidFill>
                  <a:schemeClr val="dk1"/>
                </a:solidFill>
                <a:ea typeface="Calibri"/>
                <a:cs typeface="Calibri"/>
                <a:sym typeface="Calibri"/>
              </a:rPr>
              <a:t>Average (over the curve length) of the distance to the nearest </a:t>
            </a:r>
            <a:r>
              <a:rPr lang="en-US" sz="2400" b="1" dirty="0">
                <a:solidFill>
                  <a:schemeClr val="accent1"/>
                </a:solidFill>
                <a:ea typeface="Calibri"/>
                <a:cs typeface="Calibri"/>
                <a:sym typeface="Calibri"/>
              </a:rPr>
              <a:t>blue</a:t>
            </a:r>
            <a:r>
              <a:rPr lang="en-US" sz="2400" dirty="0">
                <a:solidFill>
                  <a:schemeClr val="dk1"/>
                </a:solidFill>
                <a:ea typeface="Calibri"/>
                <a:cs typeface="Calibri"/>
                <a:sym typeface="Calibri"/>
              </a:rPr>
              <a:t> point – distance to the nearest </a:t>
            </a:r>
            <a:r>
              <a:rPr lang="en-US" sz="2400" b="1" dirty="0">
                <a:solidFill>
                  <a:srgbClr val="C00000"/>
                </a:solidFill>
                <a:ea typeface="Calibri"/>
                <a:cs typeface="Calibri"/>
                <a:sym typeface="Calibri"/>
              </a:rPr>
              <a:t>red</a:t>
            </a:r>
            <a:r>
              <a:rPr lang="en-US" sz="2400" dirty="0">
                <a:solidFill>
                  <a:schemeClr val="dk1"/>
                </a:solidFill>
                <a:ea typeface="Calibri"/>
                <a:cs typeface="Calibri"/>
                <a:sym typeface="Calibri"/>
              </a:rPr>
              <a:t> point</a:t>
            </a:r>
          </a:p>
        </p:txBody>
      </p:sp>
      <p:sp>
        <p:nvSpPr>
          <p:cNvPr id="24" name="Oval 23"/>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771800" y="1988840"/>
            <a:ext cx="6696744"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08;p54"/>
          <p:cNvSpPr txBox="1">
            <a:spLocks noGrp="1"/>
          </p:cNvSpPr>
          <p:nvPr>
            <p:ph type="title"/>
          </p:nvPr>
        </p:nvSpPr>
        <p:spPr>
          <a:xfrm>
            <a:off x="4115247" y="524869"/>
            <a:ext cx="4375398" cy="1325563"/>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4400"/>
              <a:buFont typeface="Calibri"/>
              <a:buNone/>
            </a:pPr>
            <a:r>
              <a:rPr lang="en-US" sz="4400" b="1" i="0" u="none" strike="noStrike" cap="none" dirty="0">
                <a:solidFill>
                  <a:schemeClr val="accent6">
                    <a:lumMod val="75000"/>
                  </a:schemeClr>
                </a:solidFill>
                <a:latin typeface="Calibri"/>
                <a:ea typeface="Calibri"/>
                <a:cs typeface="Calibri"/>
                <a:sym typeface="Calibri"/>
              </a:rPr>
              <a:t>Designing measures</a:t>
            </a:r>
            <a:endParaRPr sz="4400" b="1" i="0" u="none" strike="noStrike" cap="none" dirty="0">
              <a:solidFill>
                <a:schemeClr val="accent6">
                  <a:lumMod val="75000"/>
                </a:schemeClr>
              </a:solidFill>
              <a:latin typeface="Calibri"/>
              <a:ea typeface="Calibri"/>
              <a:cs typeface="Calibri"/>
              <a:sym typeface="Calibri"/>
            </a:endParaRPr>
          </a:p>
        </p:txBody>
      </p:sp>
      <p:sp>
        <p:nvSpPr>
          <p:cNvPr id="32" name="TextBox 31"/>
          <p:cNvSpPr txBox="1"/>
          <p:nvPr/>
        </p:nvSpPr>
        <p:spPr>
          <a:xfrm>
            <a:off x="652081" y="565520"/>
            <a:ext cx="2880320" cy="523220"/>
          </a:xfrm>
          <a:prstGeom prst="rect">
            <a:avLst/>
          </a:prstGeom>
          <a:noFill/>
        </p:spPr>
        <p:txBody>
          <a:bodyPr wrap="square" rtlCol="0">
            <a:spAutoFit/>
          </a:bodyPr>
          <a:lstStyle/>
          <a:p>
            <a:r>
              <a:rPr lang="en-US" sz="2800" b="1" dirty="0" smtClean="0"/>
              <a:t>example</a:t>
            </a:r>
          </a:p>
        </p:txBody>
      </p:sp>
      <p:sp>
        <p:nvSpPr>
          <p:cNvPr id="52" name="Google Shape;713;p59"/>
          <p:cNvSpPr/>
          <p:nvPr/>
        </p:nvSpPr>
        <p:spPr>
          <a:xfrm>
            <a:off x="2206696" y="4630174"/>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714;p59"/>
          <p:cNvSpPr/>
          <p:nvPr/>
        </p:nvSpPr>
        <p:spPr>
          <a:xfrm>
            <a:off x="903921" y="4796389"/>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715;p59"/>
          <p:cNvSpPr/>
          <p:nvPr/>
        </p:nvSpPr>
        <p:spPr>
          <a:xfrm>
            <a:off x="1581314" y="4171837"/>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716;p59"/>
          <p:cNvSpPr/>
          <p:nvPr/>
        </p:nvSpPr>
        <p:spPr>
          <a:xfrm>
            <a:off x="4681538" y="5696269"/>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717;p59"/>
          <p:cNvSpPr/>
          <p:nvPr/>
        </p:nvSpPr>
        <p:spPr>
          <a:xfrm>
            <a:off x="1741893" y="4948354"/>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718;p59"/>
          <p:cNvSpPr/>
          <p:nvPr/>
        </p:nvSpPr>
        <p:spPr>
          <a:xfrm>
            <a:off x="3112727" y="442528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719;p59"/>
          <p:cNvSpPr/>
          <p:nvPr/>
        </p:nvSpPr>
        <p:spPr>
          <a:xfrm>
            <a:off x="1436322" y="6062534"/>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720;p59"/>
          <p:cNvSpPr/>
          <p:nvPr/>
        </p:nvSpPr>
        <p:spPr>
          <a:xfrm>
            <a:off x="2863854" y="5701885"/>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721;p59"/>
          <p:cNvSpPr/>
          <p:nvPr/>
        </p:nvSpPr>
        <p:spPr>
          <a:xfrm>
            <a:off x="3972599" y="4926590"/>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722;p59"/>
          <p:cNvSpPr/>
          <p:nvPr/>
        </p:nvSpPr>
        <p:spPr>
          <a:xfrm>
            <a:off x="4753546" y="4774190"/>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723;p59"/>
          <p:cNvSpPr/>
          <p:nvPr/>
        </p:nvSpPr>
        <p:spPr>
          <a:xfrm>
            <a:off x="3019379" y="625692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724;p59"/>
          <p:cNvSpPr/>
          <p:nvPr/>
        </p:nvSpPr>
        <p:spPr>
          <a:xfrm>
            <a:off x="4382734" y="6025120"/>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725;p59"/>
          <p:cNvSpPr/>
          <p:nvPr/>
        </p:nvSpPr>
        <p:spPr>
          <a:xfrm>
            <a:off x="3640053" y="3866808"/>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726;p59"/>
          <p:cNvSpPr txBox="1"/>
          <p:nvPr/>
        </p:nvSpPr>
        <p:spPr>
          <a:xfrm>
            <a:off x="3800116" y="5401765"/>
            <a:ext cx="34496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C</a:t>
            </a:r>
            <a:endParaRPr sz="2400" baseline="-25000">
              <a:solidFill>
                <a:schemeClr val="dk1"/>
              </a:solidFill>
              <a:latin typeface="Calibri"/>
              <a:ea typeface="Calibri"/>
              <a:cs typeface="Calibri"/>
              <a:sym typeface="Calibri"/>
            </a:endParaRPr>
          </a:p>
        </p:txBody>
      </p:sp>
      <p:sp>
        <p:nvSpPr>
          <p:cNvPr id="66" name="Google Shape;727;p59"/>
          <p:cNvSpPr/>
          <p:nvPr/>
        </p:nvSpPr>
        <p:spPr>
          <a:xfrm>
            <a:off x="1102271" y="5101271"/>
            <a:ext cx="2779940" cy="980258"/>
          </a:xfrm>
          <a:custGeom>
            <a:avLst/>
            <a:gdLst>
              <a:gd name="connsiteX0" fmla="*/ 0 w 2360840"/>
              <a:gd name="connsiteY0" fmla="*/ 318814 h 899022"/>
              <a:gd name="connsiteX1" fmla="*/ 1368062 w 2360840"/>
              <a:gd name="connsiteY1" fmla="*/ 2039 h 899022"/>
              <a:gd name="connsiteX2" fmla="*/ 2134417 w 2360840"/>
              <a:gd name="connsiteY2" fmla="*/ 219754 h 899022"/>
              <a:gd name="connsiteX3" fmla="*/ 2360840 w 2360840"/>
              <a:gd name="connsiteY3" fmla="*/ 899022 h 899022"/>
              <a:gd name="connsiteX0" fmla="*/ 0 w 2360840"/>
              <a:gd name="connsiteY0" fmla="*/ 317923 h 898131"/>
              <a:gd name="connsiteX1" fmla="*/ 526504 w 2360840"/>
              <a:gd name="connsiteY1" fmla="*/ 141078 h 898131"/>
              <a:gd name="connsiteX2" fmla="*/ 1368062 w 2360840"/>
              <a:gd name="connsiteY2" fmla="*/ 1148 h 898131"/>
              <a:gd name="connsiteX3" fmla="*/ 2134417 w 2360840"/>
              <a:gd name="connsiteY3" fmla="*/ 218863 h 898131"/>
              <a:gd name="connsiteX4" fmla="*/ 2360840 w 2360840"/>
              <a:gd name="connsiteY4" fmla="*/ 898131 h 898131"/>
              <a:gd name="connsiteX0" fmla="*/ 0 w 2360840"/>
              <a:gd name="connsiteY0" fmla="*/ 317016 h 897224"/>
              <a:gd name="connsiteX1" fmla="*/ 526504 w 2360840"/>
              <a:gd name="connsiteY1" fmla="*/ 178271 h 897224"/>
              <a:gd name="connsiteX2" fmla="*/ 1368062 w 2360840"/>
              <a:gd name="connsiteY2" fmla="*/ 241 h 897224"/>
              <a:gd name="connsiteX3" fmla="*/ 2134417 w 2360840"/>
              <a:gd name="connsiteY3" fmla="*/ 217956 h 897224"/>
              <a:gd name="connsiteX4" fmla="*/ 2360840 w 2360840"/>
              <a:gd name="connsiteY4" fmla="*/ 897224 h 897224"/>
              <a:gd name="connsiteX0" fmla="*/ 0 w 2932340"/>
              <a:gd name="connsiteY0" fmla="*/ 31266 h 897224"/>
              <a:gd name="connsiteX1" fmla="*/ 1098004 w 2932340"/>
              <a:gd name="connsiteY1" fmla="*/ 178271 h 897224"/>
              <a:gd name="connsiteX2" fmla="*/ 1939562 w 2932340"/>
              <a:gd name="connsiteY2" fmla="*/ 241 h 897224"/>
              <a:gd name="connsiteX3" fmla="*/ 2705917 w 2932340"/>
              <a:gd name="connsiteY3" fmla="*/ 217956 h 897224"/>
              <a:gd name="connsiteX4" fmla="*/ 2932340 w 2932340"/>
              <a:gd name="connsiteY4" fmla="*/ 897224 h 897224"/>
              <a:gd name="connsiteX0" fmla="*/ 0 w 2932340"/>
              <a:gd name="connsiteY0" fmla="*/ 31266 h 897224"/>
              <a:gd name="connsiteX1" fmla="*/ 983704 w 2932340"/>
              <a:gd name="connsiteY1" fmla="*/ 178271 h 897224"/>
              <a:gd name="connsiteX2" fmla="*/ 1939562 w 2932340"/>
              <a:gd name="connsiteY2" fmla="*/ 241 h 897224"/>
              <a:gd name="connsiteX3" fmla="*/ 2705917 w 2932340"/>
              <a:gd name="connsiteY3" fmla="*/ 217956 h 897224"/>
              <a:gd name="connsiteX4" fmla="*/ 2932340 w 2932340"/>
              <a:gd name="connsiteY4" fmla="*/ 897224 h 897224"/>
              <a:gd name="connsiteX0" fmla="*/ 0 w 2932340"/>
              <a:gd name="connsiteY0" fmla="*/ 31187 h 897145"/>
              <a:gd name="connsiteX1" fmla="*/ 983704 w 2932340"/>
              <a:gd name="connsiteY1" fmla="*/ 178192 h 897145"/>
              <a:gd name="connsiteX2" fmla="*/ 1939562 w 2932340"/>
              <a:gd name="connsiteY2" fmla="*/ 162 h 897145"/>
              <a:gd name="connsiteX3" fmla="*/ 2705917 w 2932340"/>
              <a:gd name="connsiteY3" fmla="*/ 217877 h 897145"/>
              <a:gd name="connsiteX4" fmla="*/ 2932340 w 2932340"/>
              <a:gd name="connsiteY4" fmla="*/ 897145 h 897145"/>
              <a:gd name="connsiteX0" fmla="*/ 0 w 2932340"/>
              <a:gd name="connsiteY0" fmla="*/ 31187 h 897145"/>
              <a:gd name="connsiteX1" fmla="*/ 983704 w 2932340"/>
              <a:gd name="connsiteY1" fmla="*/ 178192 h 897145"/>
              <a:gd name="connsiteX2" fmla="*/ 1939562 w 2932340"/>
              <a:gd name="connsiteY2" fmla="*/ 162 h 897145"/>
              <a:gd name="connsiteX3" fmla="*/ 2705917 w 2932340"/>
              <a:gd name="connsiteY3" fmla="*/ 217877 h 897145"/>
              <a:gd name="connsiteX4" fmla="*/ 2932340 w 2932340"/>
              <a:gd name="connsiteY4" fmla="*/ 897145 h 897145"/>
              <a:gd name="connsiteX0" fmla="*/ 0 w 2932340"/>
              <a:gd name="connsiteY0" fmla="*/ 31187 h 897145"/>
              <a:gd name="connsiteX1" fmla="*/ 983704 w 2932340"/>
              <a:gd name="connsiteY1" fmla="*/ 178192 h 897145"/>
              <a:gd name="connsiteX2" fmla="*/ 1939562 w 2932340"/>
              <a:gd name="connsiteY2" fmla="*/ 162 h 897145"/>
              <a:gd name="connsiteX3" fmla="*/ 2705917 w 2932340"/>
              <a:gd name="connsiteY3" fmla="*/ 217877 h 897145"/>
              <a:gd name="connsiteX4" fmla="*/ 2932340 w 2932340"/>
              <a:gd name="connsiteY4" fmla="*/ 897145 h 897145"/>
              <a:gd name="connsiteX0" fmla="*/ 0 w 2779940"/>
              <a:gd name="connsiteY0" fmla="*/ 0 h 980258"/>
              <a:gd name="connsiteX1" fmla="*/ 831304 w 2779940"/>
              <a:gd name="connsiteY1" fmla="*/ 261305 h 980258"/>
              <a:gd name="connsiteX2" fmla="*/ 1787162 w 2779940"/>
              <a:gd name="connsiteY2" fmla="*/ 83275 h 980258"/>
              <a:gd name="connsiteX3" fmla="*/ 2553517 w 2779940"/>
              <a:gd name="connsiteY3" fmla="*/ 300990 h 980258"/>
              <a:gd name="connsiteX4" fmla="*/ 2779940 w 2779940"/>
              <a:gd name="connsiteY4" fmla="*/ 980258 h 980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940" h="980258" extrusionOk="0">
                <a:moveTo>
                  <a:pt x="0" y="0"/>
                </a:moveTo>
                <a:cubicBezTo>
                  <a:pt x="411601" y="18151"/>
                  <a:pt x="508044" y="276001"/>
                  <a:pt x="831304" y="261305"/>
                </a:cubicBezTo>
                <a:cubicBezTo>
                  <a:pt x="1049789" y="275184"/>
                  <a:pt x="1500127" y="76661"/>
                  <a:pt x="1787162" y="83275"/>
                </a:cubicBezTo>
                <a:cubicBezTo>
                  <a:pt x="2074197" y="89889"/>
                  <a:pt x="2388054" y="151493"/>
                  <a:pt x="2553517" y="300990"/>
                </a:cubicBezTo>
                <a:cubicBezTo>
                  <a:pt x="2718980" y="450487"/>
                  <a:pt x="2749460" y="715372"/>
                  <a:pt x="2779940" y="980258"/>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8" name="Google Shape;729;p59"/>
          <p:cNvCxnSpPr/>
          <p:nvPr/>
        </p:nvCxnSpPr>
        <p:spPr>
          <a:xfrm flipH="1" flipV="1">
            <a:off x="1023212" y="4941168"/>
            <a:ext cx="81169" cy="162177"/>
          </a:xfrm>
          <a:prstGeom prst="straightConnector1">
            <a:avLst/>
          </a:prstGeom>
          <a:noFill/>
          <a:ln w="19050" cap="flat" cmpd="sng">
            <a:solidFill>
              <a:schemeClr val="dk1"/>
            </a:solidFill>
            <a:prstDash val="solid"/>
            <a:miter lim="800000"/>
            <a:headEnd type="none" w="sm" len="sm"/>
            <a:tailEnd type="stealth" w="med" len="med"/>
          </a:ln>
        </p:spPr>
      </p:cxnSp>
      <p:cxnSp>
        <p:nvCxnSpPr>
          <p:cNvPr id="69" name="Google Shape;730;p59"/>
          <p:cNvCxnSpPr/>
          <p:nvPr/>
        </p:nvCxnSpPr>
        <p:spPr>
          <a:xfrm flipV="1">
            <a:off x="1106492" y="4320303"/>
            <a:ext cx="496796" cy="776517"/>
          </a:xfrm>
          <a:prstGeom prst="straightConnector1">
            <a:avLst/>
          </a:prstGeom>
          <a:noFill/>
          <a:ln w="19050" cap="flat" cmpd="sng">
            <a:solidFill>
              <a:schemeClr val="dk1"/>
            </a:solidFill>
            <a:prstDash val="solid"/>
            <a:miter lim="800000"/>
            <a:headEnd type="none" w="sm" len="sm"/>
            <a:tailEnd type="stealth" w="med" len="med"/>
          </a:ln>
        </p:spPr>
      </p:cxnSp>
      <p:cxnSp>
        <p:nvCxnSpPr>
          <p:cNvPr id="70" name="Google Shape;731;p59"/>
          <p:cNvCxnSpPr>
            <a:endCxn id="59" idx="7"/>
          </p:cNvCxnSpPr>
          <p:nvPr/>
        </p:nvCxnSpPr>
        <p:spPr>
          <a:xfrm flipH="1">
            <a:off x="2986779" y="5200976"/>
            <a:ext cx="198000" cy="522000"/>
          </a:xfrm>
          <a:prstGeom prst="straightConnector1">
            <a:avLst/>
          </a:prstGeom>
          <a:noFill/>
          <a:ln w="19050" cap="flat" cmpd="sng">
            <a:solidFill>
              <a:schemeClr val="dk1"/>
            </a:solidFill>
            <a:prstDash val="solid"/>
            <a:miter lim="800000"/>
            <a:headEnd type="none" w="sm" len="sm"/>
            <a:tailEnd type="stealth" w="med" len="med"/>
          </a:ln>
        </p:spPr>
      </p:cxnSp>
      <p:cxnSp>
        <p:nvCxnSpPr>
          <p:cNvPr id="71" name="Google Shape;732;p59"/>
          <p:cNvCxnSpPr>
            <a:endCxn id="52" idx="6"/>
          </p:cNvCxnSpPr>
          <p:nvPr/>
        </p:nvCxnSpPr>
        <p:spPr>
          <a:xfrm rot="10800000">
            <a:off x="2350712" y="4702182"/>
            <a:ext cx="834000" cy="498900"/>
          </a:xfrm>
          <a:prstGeom prst="straightConnector1">
            <a:avLst/>
          </a:prstGeom>
          <a:noFill/>
          <a:ln w="19050" cap="flat" cmpd="sng">
            <a:solidFill>
              <a:schemeClr val="dk1"/>
            </a:solidFill>
            <a:prstDash val="solid"/>
            <a:miter lim="800000"/>
            <a:headEnd type="none" w="sm" len="sm"/>
            <a:tailEnd type="stealth" w="med" len="med"/>
          </a:ln>
        </p:spPr>
      </p:cxnSp>
      <p:cxnSp>
        <p:nvCxnSpPr>
          <p:cNvPr id="72" name="Google Shape;733;p59"/>
          <p:cNvCxnSpPr/>
          <p:nvPr/>
        </p:nvCxnSpPr>
        <p:spPr>
          <a:xfrm>
            <a:off x="3894750" y="6093394"/>
            <a:ext cx="500664" cy="15601"/>
          </a:xfrm>
          <a:prstGeom prst="straightConnector1">
            <a:avLst/>
          </a:prstGeom>
          <a:noFill/>
          <a:ln w="19050" cap="flat" cmpd="sng">
            <a:solidFill>
              <a:schemeClr val="dk1"/>
            </a:solidFill>
            <a:prstDash val="solid"/>
            <a:miter lim="800000"/>
            <a:headEnd type="none" w="sm" len="sm"/>
            <a:tailEnd type="stealth" w="med" len="med"/>
          </a:ln>
        </p:spPr>
      </p:cxnSp>
      <p:cxnSp>
        <p:nvCxnSpPr>
          <p:cNvPr id="73" name="Google Shape;734;p59"/>
          <p:cNvCxnSpPr>
            <a:endCxn id="59" idx="6"/>
          </p:cNvCxnSpPr>
          <p:nvPr/>
        </p:nvCxnSpPr>
        <p:spPr>
          <a:xfrm rot="10800000">
            <a:off x="3007870" y="5773893"/>
            <a:ext cx="874200" cy="319500"/>
          </a:xfrm>
          <a:prstGeom prst="straightConnector1">
            <a:avLst/>
          </a:prstGeom>
          <a:noFill/>
          <a:ln w="19050" cap="flat" cmpd="sng">
            <a:solidFill>
              <a:schemeClr val="dk1"/>
            </a:solidFill>
            <a:prstDash val="solid"/>
            <a:miter lim="800000"/>
            <a:headEnd type="none" w="sm" len="sm"/>
            <a:tailEnd type="stealth" w="med" len="med"/>
          </a:ln>
        </p:spPr>
      </p:cxnSp>
    </p:spTree>
    <p:extLst>
      <p:ext uri="{BB962C8B-B14F-4D97-AF65-F5344CB8AC3E}">
        <p14:creationId xmlns:p14="http://schemas.microsoft.com/office/powerpoint/2010/main" val="1830835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24" name="Oval 23"/>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771800" y="1988840"/>
            <a:ext cx="6696744"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08;p54"/>
          <p:cNvSpPr txBox="1">
            <a:spLocks noGrp="1"/>
          </p:cNvSpPr>
          <p:nvPr>
            <p:ph type="title"/>
          </p:nvPr>
        </p:nvSpPr>
        <p:spPr>
          <a:xfrm>
            <a:off x="4115247" y="524869"/>
            <a:ext cx="4375398" cy="1325563"/>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4400"/>
              <a:buFont typeface="Calibri"/>
              <a:buNone/>
            </a:pPr>
            <a:r>
              <a:rPr lang="en-US" sz="4400" b="1" i="0" u="none" strike="noStrike" cap="none" dirty="0">
                <a:solidFill>
                  <a:schemeClr val="accent6">
                    <a:lumMod val="75000"/>
                  </a:schemeClr>
                </a:solidFill>
                <a:latin typeface="Calibri"/>
                <a:ea typeface="Calibri"/>
                <a:cs typeface="Calibri"/>
                <a:sym typeface="Calibri"/>
              </a:rPr>
              <a:t>Designing measures</a:t>
            </a:r>
            <a:endParaRPr sz="4400" b="1" i="0" u="none" strike="noStrike" cap="none" dirty="0">
              <a:solidFill>
                <a:schemeClr val="accent6">
                  <a:lumMod val="75000"/>
                </a:schemeClr>
              </a:solidFill>
              <a:latin typeface="Calibri"/>
              <a:ea typeface="Calibri"/>
              <a:cs typeface="Calibri"/>
              <a:sym typeface="Calibri"/>
            </a:endParaRPr>
          </a:p>
        </p:txBody>
      </p:sp>
      <p:sp>
        <p:nvSpPr>
          <p:cNvPr id="32" name="TextBox 31"/>
          <p:cNvSpPr txBox="1"/>
          <p:nvPr/>
        </p:nvSpPr>
        <p:spPr>
          <a:xfrm>
            <a:off x="652081" y="565520"/>
            <a:ext cx="2880320" cy="523220"/>
          </a:xfrm>
          <a:prstGeom prst="rect">
            <a:avLst/>
          </a:prstGeom>
          <a:noFill/>
        </p:spPr>
        <p:txBody>
          <a:bodyPr wrap="square" rtlCol="0">
            <a:spAutoFit/>
          </a:bodyPr>
          <a:lstStyle/>
          <a:p>
            <a:r>
              <a:rPr lang="en-US" sz="2800" b="1" dirty="0" smtClean="0"/>
              <a:t>example</a:t>
            </a:r>
          </a:p>
        </p:txBody>
      </p:sp>
      <mc:AlternateContent xmlns:mc="http://schemas.openxmlformats.org/markup-compatibility/2006" xmlns:a14="http://schemas.microsoft.com/office/drawing/2010/main">
        <mc:Choice Requires="a14">
          <p:sp>
            <p:nvSpPr>
              <p:cNvPr id="3" name="TextBox 2"/>
              <p:cNvSpPr txBox="1"/>
              <p:nvPr/>
            </p:nvSpPr>
            <p:spPr>
              <a:xfrm>
                <a:off x="4860032" y="3650489"/>
                <a:ext cx="4059252" cy="9306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𝑝</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𝐶</m:t>
                          </m:r>
                        </m:sub>
                        <m:sup>
                          <m:r>
                            <a:rPr lang="en-US" sz="2800" b="0" i="1" smtClean="0">
                              <a:latin typeface="Cambria Math" panose="02040503050406030204" pitchFamily="18" charset="0"/>
                            </a:rPr>
                            <m:t> </m:t>
                          </m:r>
                        </m:sup>
                        <m:e>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d</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1" i="1" smtClean="0">
                                      <a:solidFill>
                                        <a:schemeClr val="accent1"/>
                                      </a:solidFill>
                                      <a:latin typeface="Cambria Math" panose="02040503050406030204" pitchFamily="18" charset="0"/>
                                    </a:rPr>
                                    <m:t>𝑩</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d</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1" i="1" smtClean="0">
                                      <a:solidFill>
                                        <a:srgbClr val="C00000"/>
                                      </a:solidFill>
                                      <a:latin typeface="Cambria Math" panose="02040503050406030204" pitchFamily="18" charset="0"/>
                                    </a:rPr>
                                    <m:t>𝑹</m:t>
                                  </m:r>
                                </m:e>
                              </m:d>
                            </m:e>
                          </m:d>
                          <m:r>
                            <a:rPr lang="en-US" sz="2800" b="0" i="1" smtClean="0">
                              <a:latin typeface="Cambria Math" panose="02040503050406030204" pitchFamily="18" charset="0"/>
                            </a:rPr>
                            <m:t>𝑑𝑝</m:t>
                          </m:r>
                        </m:e>
                      </m:nary>
                    </m:oMath>
                  </m:oMathPara>
                </a14:m>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4860032" y="3650489"/>
                <a:ext cx="4059252" cy="930639"/>
              </a:xfrm>
              <a:prstGeom prst="rect">
                <a:avLst/>
              </a:prstGeom>
              <a:blipFill rotWithShape="0">
                <a:blip r:embed="rId3"/>
                <a:stretch>
                  <a:fillRect/>
                </a:stretch>
              </a:blipFill>
            </p:spPr>
            <p:txBody>
              <a:bodyPr/>
              <a:lstStyle/>
              <a:p>
                <a:r>
                  <a:rPr lang="en-US">
                    <a:noFill/>
                  </a:rPr>
                  <a:t> </a:t>
                </a:r>
              </a:p>
            </p:txBody>
          </p:sp>
        </mc:Fallback>
      </mc:AlternateContent>
      <p:sp>
        <p:nvSpPr>
          <p:cNvPr id="33" name="Google Shape;713;p59"/>
          <p:cNvSpPr/>
          <p:nvPr/>
        </p:nvSpPr>
        <p:spPr>
          <a:xfrm>
            <a:off x="2206696" y="4630174"/>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714;p59"/>
          <p:cNvSpPr/>
          <p:nvPr/>
        </p:nvSpPr>
        <p:spPr>
          <a:xfrm>
            <a:off x="903921" y="4796389"/>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715;p59"/>
          <p:cNvSpPr/>
          <p:nvPr/>
        </p:nvSpPr>
        <p:spPr>
          <a:xfrm>
            <a:off x="1581314" y="4171837"/>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716;p59"/>
          <p:cNvSpPr/>
          <p:nvPr/>
        </p:nvSpPr>
        <p:spPr>
          <a:xfrm>
            <a:off x="4681538" y="5696269"/>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717;p59"/>
          <p:cNvSpPr/>
          <p:nvPr/>
        </p:nvSpPr>
        <p:spPr>
          <a:xfrm>
            <a:off x="1741893" y="4948354"/>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718;p59"/>
          <p:cNvSpPr/>
          <p:nvPr/>
        </p:nvSpPr>
        <p:spPr>
          <a:xfrm>
            <a:off x="3112727" y="442528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719;p59"/>
          <p:cNvSpPr/>
          <p:nvPr/>
        </p:nvSpPr>
        <p:spPr>
          <a:xfrm>
            <a:off x="1436322" y="6062534"/>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720;p59"/>
          <p:cNvSpPr/>
          <p:nvPr/>
        </p:nvSpPr>
        <p:spPr>
          <a:xfrm>
            <a:off x="2863854" y="5701885"/>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721;p59"/>
          <p:cNvSpPr/>
          <p:nvPr/>
        </p:nvSpPr>
        <p:spPr>
          <a:xfrm>
            <a:off x="3972599" y="4926590"/>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722;p59"/>
          <p:cNvSpPr/>
          <p:nvPr/>
        </p:nvSpPr>
        <p:spPr>
          <a:xfrm>
            <a:off x="4753546" y="4774190"/>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723;p59"/>
          <p:cNvSpPr/>
          <p:nvPr/>
        </p:nvSpPr>
        <p:spPr>
          <a:xfrm>
            <a:off x="3019379" y="625692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724;p59"/>
          <p:cNvSpPr/>
          <p:nvPr/>
        </p:nvSpPr>
        <p:spPr>
          <a:xfrm>
            <a:off x="4382734" y="6025120"/>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725;p59"/>
          <p:cNvSpPr/>
          <p:nvPr/>
        </p:nvSpPr>
        <p:spPr>
          <a:xfrm>
            <a:off x="3640053" y="3866808"/>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726;p59"/>
          <p:cNvSpPr txBox="1"/>
          <p:nvPr/>
        </p:nvSpPr>
        <p:spPr>
          <a:xfrm>
            <a:off x="3800116" y="5401765"/>
            <a:ext cx="34496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C</a:t>
            </a:r>
            <a:endParaRPr sz="2400" baseline="-25000">
              <a:solidFill>
                <a:schemeClr val="dk1"/>
              </a:solidFill>
              <a:latin typeface="Calibri"/>
              <a:ea typeface="Calibri"/>
              <a:cs typeface="Calibri"/>
              <a:sym typeface="Calibri"/>
            </a:endParaRPr>
          </a:p>
        </p:txBody>
      </p:sp>
      <p:sp>
        <p:nvSpPr>
          <p:cNvPr id="47" name="Google Shape;727;p59"/>
          <p:cNvSpPr/>
          <p:nvPr/>
        </p:nvSpPr>
        <p:spPr>
          <a:xfrm>
            <a:off x="1102271" y="5101271"/>
            <a:ext cx="2779940" cy="980258"/>
          </a:xfrm>
          <a:custGeom>
            <a:avLst/>
            <a:gdLst>
              <a:gd name="connsiteX0" fmla="*/ 0 w 2360840"/>
              <a:gd name="connsiteY0" fmla="*/ 318814 h 899022"/>
              <a:gd name="connsiteX1" fmla="*/ 1368062 w 2360840"/>
              <a:gd name="connsiteY1" fmla="*/ 2039 h 899022"/>
              <a:gd name="connsiteX2" fmla="*/ 2134417 w 2360840"/>
              <a:gd name="connsiteY2" fmla="*/ 219754 h 899022"/>
              <a:gd name="connsiteX3" fmla="*/ 2360840 w 2360840"/>
              <a:gd name="connsiteY3" fmla="*/ 899022 h 899022"/>
              <a:gd name="connsiteX0" fmla="*/ 0 w 2360840"/>
              <a:gd name="connsiteY0" fmla="*/ 317923 h 898131"/>
              <a:gd name="connsiteX1" fmla="*/ 526504 w 2360840"/>
              <a:gd name="connsiteY1" fmla="*/ 141078 h 898131"/>
              <a:gd name="connsiteX2" fmla="*/ 1368062 w 2360840"/>
              <a:gd name="connsiteY2" fmla="*/ 1148 h 898131"/>
              <a:gd name="connsiteX3" fmla="*/ 2134417 w 2360840"/>
              <a:gd name="connsiteY3" fmla="*/ 218863 h 898131"/>
              <a:gd name="connsiteX4" fmla="*/ 2360840 w 2360840"/>
              <a:gd name="connsiteY4" fmla="*/ 898131 h 898131"/>
              <a:gd name="connsiteX0" fmla="*/ 0 w 2360840"/>
              <a:gd name="connsiteY0" fmla="*/ 317016 h 897224"/>
              <a:gd name="connsiteX1" fmla="*/ 526504 w 2360840"/>
              <a:gd name="connsiteY1" fmla="*/ 178271 h 897224"/>
              <a:gd name="connsiteX2" fmla="*/ 1368062 w 2360840"/>
              <a:gd name="connsiteY2" fmla="*/ 241 h 897224"/>
              <a:gd name="connsiteX3" fmla="*/ 2134417 w 2360840"/>
              <a:gd name="connsiteY3" fmla="*/ 217956 h 897224"/>
              <a:gd name="connsiteX4" fmla="*/ 2360840 w 2360840"/>
              <a:gd name="connsiteY4" fmla="*/ 897224 h 897224"/>
              <a:gd name="connsiteX0" fmla="*/ 0 w 2932340"/>
              <a:gd name="connsiteY0" fmla="*/ 31266 h 897224"/>
              <a:gd name="connsiteX1" fmla="*/ 1098004 w 2932340"/>
              <a:gd name="connsiteY1" fmla="*/ 178271 h 897224"/>
              <a:gd name="connsiteX2" fmla="*/ 1939562 w 2932340"/>
              <a:gd name="connsiteY2" fmla="*/ 241 h 897224"/>
              <a:gd name="connsiteX3" fmla="*/ 2705917 w 2932340"/>
              <a:gd name="connsiteY3" fmla="*/ 217956 h 897224"/>
              <a:gd name="connsiteX4" fmla="*/ 2932340 w 2932340"/>
              <a:gd name="connsiteY4" fmla="*/ 897224 h 897224"/>
              <a:gd name="connsiteX0" fmla="*/ 0 w 2932340"/>
              <a:gd name="connsiteY0" fmla="*/ 31266 h 897224"/>
              <a:gd name="connsiteX1" fmla="*/ 983704 w 2932340"/>
              <a:gd name="connsiteY1" fmla="*/ 178271 h 897224"/>
              <a:gd name="connsiteX2" fmla="*/ 1939562 w 2932340"/>
              <a:gd name="connsiteY2" fmla="*/ 241 h 897224"/>
              <a:gd name="connsiteX3" fmla="*/ 2705917 w 2932340"/>
              <a:gd name="connsiteY3" fmla="*/ 217956 h 897224"/>
              <a:gd name="connsiteX4" fmla="*/ 2932340 w 2932340"/>
              <a:gd name="connsiteY4" fmla="*/ 897224 h 897224"/>
              <a:gd name="connsiteX0" fmla="*/ 0 w 2932340"/>
              <a:gd name="connsiteY0" fmla="*/ 31187 h 897145"/>
              <a:gd name="connsiteX1" fmla="*/ 983704 w 2932340"/>
              <a:gd name="connsiteY1" fmla="*/ 178192 h 897145"/>
              <a:gd name="connsiteX2" fmla="*/ 1939562 w 2932340"/>
              <a:gd name="connsiteY2" fmla="*/ 162 h 897145"/>
              <a:gd name="connsiteX3" fmla="*/ 2705917 w 2932340"/>
              <a:gd name="connsiteY3" fmla="*/ 217877 h 897145"/>
              <a:gd name="connsiteX4" fmla="*/ 2932340 w 2932340"/>
              <a:gd name="connsiteY4" fmla="*/ 897145 h 897145"/>
              <a:gd name="connsiteX0" fmla="*/ 0 w 2932340"/>
              <a:gd name="connsiteY0" fmla="*/ 31187 h 897145"/>
              <a:gd name="connsiteX1" fmla="*/ 983704 w 2932340"/>
              <a:gd name="connsiteY1" fmla="*/ 178192 h 897145"/>
              <a:gd name="connsiteX2" fmla="*/ 1939562 w 2932340"/>
              <a:gd name="connsiteY2" fmla="*/ 162 h 897145"/>
              <a:gd name="connsiteX3" fmla="*/ 2705917 w 2932340"/>
              <a:gd name="connsiteY3" fmla="*/ 217877 h 897145"/>
              <a:gd name="connsiteX4" fmla="*/ 2932340 w 2932340"/>
              <a:gd name="connsiteY4" fmla="*/ 897145 h 897145"/>
              <a:gd name="connsiteX0" fmla="*/ 0 w 2932340"/>
              <a:gd name="connsiteY0" fmla="*/ 31187 h 897145"/>
              <a:gd name="connsiteX1" fmla="*/ 983704 w 2932340"/>
              <a:gd name="connsiteY1" fmla="*/ 178192 h 897145"/>
              <a:gd name="connsiteX2" fmla="*/ 1939562 w 2932340"/>
              <a:gd name="connsiteY2" fmla="*/ 162 h 897145"/>
              <a:gd name="connsiteX3" fmla="*/ 2705917 w 2932340"/>
              <a:gd name="connsiteY3" fmla="*/ 217877 h 897145"/>
              <a:gd name="connsiteX4" fmla="*/ 2932340 w 2932340"/>
              <a:gd name="connsiteY4" fmla="*/ 897145 h 897145"/>
              <a:gd name="connsiteX0" fmla="*/ 0 w 2779940"/>
              <a:gd name="connsiteY0" fmla="*/ 0 h 980258"/>
              <a:gd name="connsiteX1" fmla="*/ 831304 w 2779940"/>
              <a:gd name="connsiteY1" fmla="*/ 261305 h 980258"/>
              <a:gd name="connsiteX2" fmla="*/ 1787162 w 2779940"/>
              <a:gd name="connsiteY2" fmla="*/ 83275 h 980258"/>
              <a:gd name="connsiteX3" fmla="*/ 2553517 w 2779940"/>
              <a:gd name="connsiteY3" fmla="*/ 300990 h 980258"/>
              <a:gd name="connsiteX4" fmla="*/ 2779940 w 2779940"/>
              <a:gd name="connsiteY4" fmla="*/ 980258 h 980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940" h="980258" extrusionOk="0">
                <a:moveTo>
                  <a:pt x="0" y="0"/>
                </a:moveTo>
                <a:cubicBezTo>
                  <a:pt x="411601" y="18151"/>
                  <a:pt x="508044" y="276001"/>
                  <a:pt x="831304" y="261305"/>
                </a:cubicBezTo>
                <a:cubicBezTo>
                  <a:pt x="1049789" y="275184"/>
                  <a:pt x="1500127" y="76661"/>
                  <a:pt x="1787162" y="83275"/>
                </a:cubicBezTo>
                <a:cubicBezTo>
                  <a:pt x="2074197" y="89889"/>
                  <a:pt x="2388054" y="151493"/>
                  <a:pt x="2553517" y="300990"/>
                </a:cubicBezTo>
                <a:cubicBezTo>
                  <a:pt x="2718980" y="450487"/>
                  <a:pt x="2749460" y="715372"/>
                  <a:pt x="2779940" y="980258"/>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8" name="Google Shape;729;p59"/>
          <p:cNvCxnSpPr/>
          <p:nvPr/>
        </p:nvCxnSpPr>
        <p:spPr>
          <a:xfrm flipH="1" flipV="1">
            <a:off x="1023212" y="4941168"/>
            <a:ext cx="81169" cy="162177"/>
          </a:xfrm>
          <a:prstGeom prst="straightConnector1">
            <a:avLst/>
          </a:prstGeom>
          <a:noFill/>
          <a:ln w="19050" cap="flat" cmpd="sng">
            <a:solidFill>
              <a:schemeClr val="dk1"/>
            </a:solidFill>
            <a:prstDash val="solid"/>
            <a:miter lim="800000"/>
            <a:headEnd type="none" w="sm" len="sm"/>
            <a:tailEnd type="stealth" w="med" len="med"/>
          </a:ln>
        </p:spPr>
      </p:cxnSp>
      <p:cxnSp>
        <p:nvCxnSpPr>
          <p:cNvPr id="49" name="Google Shape;730;p59"/>
          <p:cNvCxnSpPr/>
          <p:nvPr/>
        </p:nvCxnSpPr>
        <p:spPr>
          <a:xfrm flipV="1">
            <a:off x="1106492" y="4320303"/>
            <a:ext cx="496796" cy="776517"/>
          </a:xfrm>
          <a:prstGeom prst="straightConnector1">
            <a:avLst/>
          </a:prstGeom>
          <a:noFill/>
          <a:ln w="19050" cap="flat" cmpd="sng">
            <a:solidFill>
              <a:schemeClr val="dk1"/>
            </a:solidFill>
            <a:prstDash val="solid"/>
            <a:miter lim="800000"/>
            <a:headEnd type="none" w="sm" len="sm"/>
            <a:tailEnd type="stealth" w="med" len="med"/>
          </a:ln>
        </p:spPr>
      </p:cxnSp>
      <p:cxnSp>
        <p:nvCxnSpPr>
          <p:cNvPr id="50" name="Google Shape;731;p59"/>
          <p:cNvCxnSpPr>
            <a:endCxn id="40" idx="7"/>
          </p:cNvCxnSpPr>
          <p:nvPr/>
        </p:nvCxnSpPr>
        <p:spPr>
          <a:xfrm flipH="1">
            <a:off x="2986779" y="5200976"/>
            <a:ext cx="198000" cy="522000"/>
          </a:xfrm>
          <a:prstGeom prst="straightConnector1">
            <a:avLst/>
          </a:prstGeom>
          <a:noFill/>
          <a:ln w="19050" cap="flat" cmpd="sng">
            <a:solidFill>
              <a:schemeClr val="dk1"/>
            </a:solidFill>
            <a:prstDash val="solid"/>
            <a:miter lim="800000"/>
            <a:headEnd type="none" w="sm" len="sm"/>
            <a:tailEnd type="stealth" w="med" len="med"/>
          </a:ln>
        </p:spPr>
      </p:cxnSp>
      <p:cxnSp>
        <p:nvCxnSpPr>
          <p:cNvPr id="51" name="Google Shape;732;p59"/>
          <p:cNvCxnSpPr>
            <a:endCxn id="33" idx="6"/>
          </p:cNvCxnSpPr>
          <p:nvPr/>
        </p:nvCxnSpPr>
        <p:spPr>
          <a:xfrm rot="10800000">
            <a:off x="2350712" y="4702182"/>
            <a:ext cx="834000" cy="498900"/>
          </a:xfrm>
          <a:prstGeom prst="straightConnector1">
            <a:avLst/>
          </a:prstGeom>
          <a:noFill/>
          <a:ln w="19050" cap="flat" cmpd="sng">
            <a:solidFill>
              <a:schemeClr val="dk1"/>
            </a:solidFill>
            <a:prstDash val="solid"/>
            <a:miter lim="800000"/>
            <a:headEnd type="none" w="sm" len="sm"/>
            <a:tailEnd type="stealth" w="med" len="med"/>
          </a:ln>
        </p:spPr>
      </p:cxnSp>
      <p:cxnSp>
        <p:nvCxnSpPr>
          <p:cNvPr id="74" name="Google Shape;733;p59"/>
          <p:cNvCxnSpPr/>
          <p:nvPr/>
        </p:nvCxnSpPr>
        <p:spPr>
          <a:xfrm>
            <a:off x="3894750" y="6093394"/>
            <a:ext cx="500664" cy="15601"/>
          </a:xfrm>
          <a:prstGeom prst="straightConnector1">
            <a:avLst/>
          </a:prstGeom>
          <a:noFill/>
          <a:ln w="19050" cap="flat" cmpd="sng">
            <a:solidFill>
              <a:schemeClr val="dk1"/>
            </a:solidFill>
            <a:prstDash val="solid"/>
            <a:miter lim="800000"/>
            <a:headEnd type="none" w="sm" len="sm"/>
            <a:tailEnd type="stealth" w="med" len="med"/>
          </a:ln>
        </p:spPr>
      </p:cxnSp>
      <p:cxnSp>
        <p:nvCxnSpPr>
          <p:cNvPr id="75" name="Google Shape;734;p59"/>
          <p:cNvCxnSpPr>
            <a:endCxn id="40" idx="6"/>
          </p:cNvCxnSpPr>
          <p:nvPr/>
        </p:nvCxnSpPr>
        <p:spPr>
          <a:xfrm rot="10800000">
            <a:off x="3007870" y="5773893"/>
            <a:ext cx="874200" cy="319500"/>
          </a:xfrm>
          <a:prstGeom prst="straightConnector1">
            <a:avLst/>
          </a:prstGeom>
          <a:noFill/>
          <a:ln w="19050" cap="flat" cmpd="sng">
            <a:solidFill>
              <a:schemeClr val="dk1"/>
            </a:solidFill>
            <a:prstDash val="solid"/>
            <a:miter lim="800000"/>
            <a:headEnd type="none" w="sm" len="sm"/>
            <a:tailEnd type="stealth" w="med" len="med"/>
          </a:ln>
        </p:spPr>
      </p:cxnSp>
      <p:sp>
        <p:nvSpPr>
          <p:cNvPr id="76" name="Google Shape;615;p55"/>
          <p:cNvSpPr txBox="1">
            <a:spLocks/>
          </p:cNvSpPr>
          <p:nvPr/>
        </p:nvSpPr>
        <p:spPr>
          <a:xfrm>
            <a:off x="601419" y="2804339"/>
            <a:ext cx="8149591" cy="91269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Font typeface="Arial" panose="020B0604020202020204" pitchFamily="34" charset="0"/>
              <a:buNone/>
            </a:pPr>
            <a:r>
              <a:rPr lang="en-US" sz="2400" i="1" dirty="0" smtClean="0">
                <a:solidFill>
                  <a:schemeClr val="dk1"/>
                </a:solidFill>
                <a:ea typeface="Calibri"/>
                <a:cs typeface="Calibri"/>
                <a:sym typeface="Calibri"/>
              </a:rPr>
              <a:t>Option 2:  </a:t>
            </a:r>
            <a:r>
              <a:rPr lang="en-US" sz="2400" dirty="0" smtClean="0">
                <a:solidFill>
                  <a:schemeClr val="dk1"/>
                </a:solidFill>
                <a:ea typeface="Calibri"/>
                <a:cs typeface="Calibri"/>
                <a:sym typeface="Calibri"/>
              </a:rPr>
              <a:t>Average (over the curve length) of the distance to the nearest </a:t>
            </a:r>
            <a:r>
              <a:rPr lang="en-US" sz="2400" b="1" dirty="0" smtClean="0">
                <a:solidFill>
                  <a:schemeClr val="accent1"/>
                </a:solidFill>
                <a:ea typeface="Calibri"/>
                <a:cs typeface="Calibri"/>
                <a:sym typeface="Calibri"/>
              </a:rPr>
              <a:t>blue</a:t>
            </a:r>
            <a:r>
              <a:rPr lang="en-US" sz="2400" dirty="0" smtClean="0">
                <a:solidFill>
                  <a:schemeClr val="accent1"/>
                </a:solidFill>
                <a:ea typeface="Calibri"/>
                <a:cs typeface="Calibri"/>
                <a:sym typeface="Calibri"/>
              </a:rPr>
              <a:t> </a:t>
            </a:r>
            <a:r>
              <a:rPr lang="en-US" sz="2400" dirty="0" smtClean="0">
                <a:solidFill>
                  <a:schemeClr val="dk1"/>
                </a:solidFill>
                <a:ea typeface="Calibri"/>
                <a:cs typeface="Calibri"/>
                <a:sym typeface="Calibri"/>
              </a:rPr>
              <a:t>point – distance to the nearest </a:t>
            </a:r>
            <a:r>
              <a:rPr lang="en-US" sz="2400" b="1" dirty="0" smtClean="0">
                <a:solidFill>
                  <a:srgbClr val="C00000"/>
                </a:solidFill>
                <a:ea typeface="Calibri"/>
                <a:cs typeface="Calibri"/>
                <a:sym typeface="Calibri"/>
              </a:rPr>
              <a:t>red</a:t>
            </a:r>
            <a:r>
              <a:rPr lang="en-US" sz="2400" dirty="0" smtClean="0">
                <a:solidFill>
                  <a:schemeClr val="dk1"/>
                </a:solidFill>
                <a:ea typeface="Calibri"/>
                <a:cs typeface="Calibri"/>
                <a:sym typeface="Calibri"/>
              </a:rPr>
              <a:t> point</a:t>
            </a:r>
            <a:endParaRPr lang="en-US" sz="2400" dirty="0">
              <a:solidFill>
                <a:schemeClr val="dk1"/>
              </a:solidFill>
              <a:ea typeface="Calibri"/>
              <a:cs typeface="Calibri"/>
              <a:sym typeface="Calibri"/>
            </a:endParaRPr>
          </a:p>
        </p:txBody>
      </p:sp>
      <p:cxnSp>
        <p:nvCxnSpPr>
          <p:cNvPr id="4" name="Straight Connector 3"/>
          <p:cNvCxnSpPr/>
          <p:nvPr/>
        </p:nvCxnSpPr>
        <p:spPr>
          <a:xfrm>
            <a:off x="5232400" y="4702182"/>
            <a:ext cx="3169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 name="TextBox 4"/>
              <p:cNvSpPr txBox="1"/>
              <p:nvPr/>
            </p:nvSpPr>
            <p:spPr>
              <a:xfrm>
                <a:off x="6302946" y="4743588"/>
                <a:ext cx="951864"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𝐶</m:t>
                          </m:r>
                        </m:e>
                      </m:d>
                      <m:r>
                        <a:rPr lang="en-US" sz="2800" b="0" i="1" smtClean="0">
                          <a:latin typeface="Cambria Math" panose="02040503050406030204" pitchFamily="18" charset="0"/>
                        </a:rPr>
                        <m:t>|</m:t>
                      </m:r>
                    </m:oMath>
                  </m:oMathPara>
                </a14:m>
                <a:endParaRPr lang="en-US" sz="2800" dirty="0" smtClean="0"/>
              </a:p>
            </p:txBody>
          </p:sp>
        </mc:Choice>
        <mc:Fallback>
          <p:sp>
            <p:nvSpPr>
              <p:cNvPr id="5" name="TextBox 4"/>
              <p:cNvSpPr txBox="1">
                <a:spLocks noRot="1" noChangeAspect="1" noMove="1" noResize="1" noEditPoints="1" noAdjustHandles="1" noChangeArrowheads="1" noChangeShapeType="1" noTextEdit="1"/>
              </p:cNvSpPr>
              <p:nvPr/>
            </p:nvSpPr>
            <p:spPr>
              <a:xfrm>
                <a:off x="6302946" y="4743588"/>
                <a:ext cx="951864" cy="52322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934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13" name="Oval 12"/>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71800" y="1988840"/>
            <a:ext cx="6696744"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Designing measures</a:t>
            </a:r>
            <a:endParaRPr lang="en-US" b="1" dirty="0">
              <a:solidFill>
                <a:schemeClr val="accent6">
                  <a:lumMod val="75000"/>
                </a:schemeClr>
              </a:solidFill>
              <a:latin typeface="Calibri"/>
              <a:ea typeface="Calibri"/>
              <a:cs typeface="Calibri"/>
              <a:sym typeface="Calibri"/>
            </a:endParaRPr>
          </a:p>
        </p:txBody>
      </p:sp>
      <p:sp>
        <p:nvSpPr>
          <p:cNvPr id="18" name="TextBox 17"/>
          <p:cNvSpPr txBox="1"/>
          <p:nvPr/>
        </p:nvSpPr>
        <p:spPr>
          <a:xfrm>
            <a:off x="652081" y="565520"/>
            <a:ext cx="2880320" cy="523220"/>
          </a:xfrm>
          <a:prstGeom prst="rect">
            <a:avLst/>
          </a:prstGeom>
          <a:noFill/>
        </p:spPr>
        <p:txBody>
          <a:bodyPr wrap="square" rtlCol="0">
            <a:spAutoFit/>
          </a:bodyPr>
          <a:lstStyle/>
          <a:p>
            <a:r>
              <a:rPr lang="en-US" sz="2800" b="1" dirty="0" smtClean="0"/>
              <a:t>example</a:t>
            </a:r>
          </a:p>
        </p:txBody>
      </p:sp>
      <p:sp>
        <p:nvSpPr>
          <p:cNvPr id="19" name="Google Shape;774;p61"/>
          <p:cNvSpPr/>
          <p:nvPr/>
        </p:nvSpPr>
        <p:spPr>
          <a:xfrm>
            <a:off x="5212969" y="4974728"/>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775;p61"/>
          <p:cNvSpPr/>
          <p:nvPr/>
        </p:nvSpPr>
        <p:spPr>
          <a:xfrm>
            <a:off x="3822336" y="5343213"/>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776;p61"/>
          <p:cNvSpPr/>
          <p:nvPr/>
        </p:nvSpPr>
        <p:spPr>
          <a:xfrm>
            <a:off x="3822336" y="4974728"/>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777;p61"/>
          <p:cNvSpPr/>
          <p:nvPr/>
        </p:nvSpPr>
        <p:spPr>
          <a:xfrm>
            <a:off x="5212969" y="5343213"/>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3" name="Google Shape;778;p61"/>
          <p:cNvCxnSpPr/>
          <p:nvPr/>
        </p:nvCxnSpPr>
        <p:spPr>
          <a:xfrm>
            <a:off x="3735806" y="5569828"/>
            <a:ext cx="1707205" cy="0"/>
          </a:xfrm>
          <a:prstGeom prst="straightConnector1">
            <a:avLst/>
          </a:prstGeom>
          <a:noFill/>
          <a:ln w="28575" cap="flat" cmpd="sng">
            <a:solidFill>
              <a:srgbClr val="00B050"/>
            </a:solidFill>
            <a:prstDash val="solid"/>
            <a:miter lim="800000"/>
            <a:headEnd type="none" w="sm" len="sm"/>
            <a:tailEnd type="none" w="sm" len="sm"/>
          </a:ln>
        </p:spPr>
      </p:cxnSp>
      <p:cxnSp>
        <p:nvCxnSpPr>
          <p:cNvPr id="24" name="Google Shape;779;p61"/>
          <p:cNvCxnSpPr/>
          <p:nvPr/>
        </p:nvCxnSpPr>
        <p:spPr>
          <a:xfrm>
            <a:off x="3715411" y="6544491"/>
            <a:ext cx="1727600" cy="0"/>
          </a:xfrm>
          <a:prstGeom prst="straightConnector1">
            <a:avLst/>
          </a:prstGeom>
          <a:noFill/>
          <a:ln w="28575" cap="flat" cmpd="sng">
            <a:solidFill>
              <a:srgbClr val="00B050"/>
            </a:solidFill>
            <a:prstDash val="solid"/>
            <a:miter lim="800000"/>
            <a:headEnd type="none" w="sm" len="sm"/>
            <a:tailEnd type="none" w="sm" len="sm"/>
          </a:ln>
        </p:spPr>
      </p:cxnSp>
      <p:sp>
        <p:nvSpPr>
          <p:cNvPr id="25" name="Google Shape;780;p61"/>
          <p:cNvSpPr txBox="1"/>
          <p:nvPr/>
        </p:nvSpPr>
        <p:spPr>
          <a:xfrm>
            <a:off x="5913120" y="5652607"/>
            <a:ext cx="243669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dirty="0">
                <a:solidFill>
                  <a:schemeClr val="dk1"/>
                </a:solidFill>
                <a:latin typeface="Calibri"/>
                <a:ea typeface="Calibri"/>
                <a:cs typeface="Calibri"/>
                <a:sym typeface="Calibri"/>
              </a:rPr>
              <a:t>nearly same score</a:t>
            </a:r>
            <a:endParaRPr i="1" dirty="0"/>
          </a:p>
        </p:txBody>
      </p:sp>
      <p:sp>
        <p:nvSpPr>
          <p:cNvPr id="2" name="TextBox 1"/>
          <p:cNvSpPr txBox="1"/>
          <p:nvPr/>
        </p:nvSpPr>
        <p:spPr>
          <a:xfrm>
            <a:off x="624808" y="2786152"/>
            <a:ext cx="6755504" cy="1938992"/>
          </a:xfrm>
          <a:prstGeom prst="rect">
            <a:avLst/>
          </a:prstGeom>
          <a:noFill/>
        </p:spPr>
        <p:txBody>
          <a:bodyPr wrap="none" rtlCol="0">
            <a:spAutoFit/>
          </a:bodyPr>
          <a:lstStyle/>
          <a:p>
            <a:pPr marL="342900" indent="-342900">
              <a:lnSpc>
                <a:spcPct val="100000"/>
              </a:lnSpc>
              <a:buClr>
                <a:schemeClr val="dk1"/>
              </a:buClr>
              <a:buSzPts val="2400"/>
              <a:buFont typeface="Arial" panose="020B0604020202020204" pitchFamily="34" charset="0"/>
              <a:buChar char="•"/>
            </a:pPr>
            <a:r>
              <a:rPr lang="en-US" sz="2400" dirty="0">
                <a:solidFill>
                  <a:schemeClr val="dk1"/>
                </a:solidFill>
                <a:ea typeface="Calibri"/>
                <a:cs typeface="Calibri"/>
                <a:sym typeface="Calibri"/>
              </a:rPr>
              <a:t>Robust</a:t>
            </a:r>
            <a:endParaRPr lang="en-US" sz="2400" dirty="0"/>
          </a:p>
          <a:p>
            <a:pPr marL="342900" indent="-342900">
              <a:lnSpc>
                <a:spcPct val="100000"/>
              </a:lnSpc>
              <a:buClr>
                <a:schemeClr val="dk1"/>
              </a:buClr>
              <a:buSzPts val="2400"/>
              <a:buFont typeface="Arial" panose="020B0604020202020204" pitchFamily="34" charset="0"/>
              <a:buChar char="•"/>
            </a:pPr>
            <a:r>
              <a:rPr lang="en-US" sz="2400" dirty="0">
                <a:solidFill>
                  <a:schemeClr val="dk1"/>
                </a:solidFill>
                <a:ea typeface="Calibri"/>
                <a:cs typeface="Calibri"/>
                <a:sym typeface="Calibri"/>
              </a:rPr>
              <a:t>S</a:t>
            </a:r>
            <a:r>
              <a:rPr lang="en-US" sz="2400" dirty="0" smtClean="0">
                <a:solidFill>
                  <a:schemeClr val="dk1"/>
                </a:solidFill>
                <a:ea typeface="Calibri"/>
                <a:cs typeface="Calibri"/>
                <a:sym typeface="Calibri"/>
              </a:rPr>
              <a:t>cale-invariant</a:t>
            </a:r>
            <a:endParaRPr lang="en-US" sz="2400" dirty="0"/>
          </a:p>
          <a:p>
            <a:pPr marL="342900" indent="-342900">
              <a:lnSpc>
                <a:spcPct val="100000"/>
              </a:lnSpc>
              <a:buClr>
                <a:schemeClr val="dk1"/>
              </a:buClr>
              <a:buSzPts val="2400"/>
              <a:buFont typeface="Arial" panose="020B0604020202020204" pitchFamily="34" charset="0"/>
              <a:buChar char="•"/>
            </a:pPr>
            <a:r>
              <a:rPr lang="en-US" sz="2400" dirty="0">
                <a:solidFill>
                  <a:schemeClr val="dk1"/>
                </a:solidFill>
                <a:ea typeface="Calibri"/>
                <a:cs typeface="Calibri"/>
                <a:sym typeface="Calibri"/>
              </a:rPr>
              <a:t>Does not capture closeness to </a:t>
            </a:r>
            <a:r>
              <a:rPr lang="en-US" sz="2400" b="1" i="1" dirty="0">
                <a:solidFill>
                  <a:srgbClr val="C00000"/>
                </a:solidFill>
                <a:ea typeface="Calibri"/>
                <a:cs typeface="Calibri"/>
                <a:sym typeface="Calibri"/>
              </a:rPr>
              <a:t>R</a:t>
            </a:r>
            <a:r>
              <a:rPr lang="en-US" sz="2400" dirty="0">
                <a:solidFill>
                  <a:schemeClr val="dk1"/>
                </a:solidFill>
                <a:ea typeface="Calibri"/>
                <a:cs typeface="Calibri"/>
                <a:sym typeface="Calibri"/>
              </a:rPr>
              <a:t>, only relative to </a:t>
            </a:r>
            <a:r>
              <a:rPr lang="en-US" sz="2400" b="1" i="1" dirty="0">
                <a:solidFill>
                  <a:schemeClr val="accent1"/>
                </a:solidFill>
                <a:ea typeface="Calibri"/>
                <a:cs typeface="Calibri"/>
                <a:sym typeface="Calibri"/>
              </a:rPr>
              <a:t>B</a:t>
            </a:r>
            <a:endParaRPr lang="en-US" sz="2400" b="1" dirty="0">
              <a:solidFill>
                <a:schemeClr val="accent1"/>
              </a:solidFill>
            </a:endParaRPr>
          </a:p>
          <a:p>
            <a:pPr marL="342900" indent="-342900">
              <a:lnSpc>
                <a:spcPct val="100000"/>
              </a:lnSpc>
              <a:buClr>
                <a:schemeClr val="dk1"/>
              </a:buClr>
              <a:buSzPts val="2400"/>
              <a:buFont typeface="Arial" panose="020B0604020202020204" pitchFamily="34" charset="0"/>
              <a:buChar char="•"/>
            </a:pPr>
            <a:r>
              <a:rPr lang="en-US" sz="2400" dirty="0">
                <a:solidFill>
                  <a:schemeClr val="dk1"/>
                </a:solidFill>
                <a:ea typeface="Calibri"/>
                <a:cs typeface="Calibri"/>
                <a:sym typeface="Calibri"/>
              </a:rPr>
              <a:t>Does not work when there are no blue points</a:t>
            </a:r>
          </a:p>
          <a:p>
            <a:pPr marL="457200" indent="-4572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2018881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13" name="Oval 12"/>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71800" y="1988840"/>
            <a:ext cx="6696744"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Designing measures</a:t>
            </a:r>
            <a:endParaRPr lang="en-US" b="1" dirty="0">
              <a:solidFill>
                <a:schemeClr val="accent6">
                  <a:lumMod val="75000"/>
                </a:schemeClr>
              </a:solidFill>
              <a:latin typeface="Calibri"/>
              <a:ea typeface="Calibri"/>
              <a:cs typeface="Calibri"/>
              <a:sym typeface="Calibri"/>
            </a:endParaRPr>
          </a:p>
        </p:txBody>
      </p:sp>
      <p:sp>
        <p:nvSpPr>
          <p:cNvPr id="18" name="TextBox 17"/>
          <p:cNvSpPr txBox="1"/>
          <p:nvPr/>
        </p:nvSpPr>
        <p:spPr>
          <a:xfrm>
            <a:off x="652081" y="565520"/>
            <a:ext cx="2880320" cy="523220"/>
          </a:xfrm>
          <a:prstGeom prst="rect">
            <a:avLst/>
          </a:prstGeom>
          <a:noFill/>
        </p:spPr>
        <p:txBody>
          <a:bodyPr wrap="square" rtlCol="0">
            <a:spAutoFit/>
          </a:bodyPr>
          <a:lstStyle/>
          <a:p>
            <a:r>
              <a:rPr lang="en-US" sz="2800" b="1" dirty="0" smtClean="0"/>
              <a:t>example</a:t>
            </a:r>
          </a:p>
        </p:txBody>
      </p:sp>
      <p:sp>
        <p:nvSpPr>
          <p:cNvPr id="2" name="TextBox 1"/>
          <p:cNvSpPr txBox="1"/>
          <p:nvPr/>
        </p:nvSpPr>
        <p:spPr>
          <a:xfrm>
            <a:off x="624808" y="2852936"/>
            <a:ext cx="5664371" cy="2554545"/>
          </a:xfrm>
          <a:prstGeom prst="rect">
            <a:avLst/>
          </a:prstGeom>
          <a:noFill/>
        </p:spPr>
        <p:txBody>
          <a:bodyPr wrap="none" rtlCol="0">
            <a:spAutoFit/>
          </a:bodyPr>
          <a:lstStyle/>
          <a:p>
            <a:pPr>
              <a:lnSpc>
                <a:spcPct val="100000"/>
              </a:lnSpc>
              <a:buClr>
                <a:schemeClr val="dk1"/>
              </a:buClr>
              <a:buSzPts val="2400"/>
            </a:pPr>
            <a:r>
              <a:rPr lang="en-US" sz="2400" dirty="0" smtClean="0">
                <a:solidFill>
                  <a:schemeClr val="dk1"/>
                </a:solidFill>
                <a:ea typeface="Calibri"/>
                <a:cs typeface="Calibri"/>
                <a:sym typeface="Calibri"/>
              </a:rPr>
              <a:t>There are more options, with differences in:</a:t>
            </a:r>
            <a:br>
              <a:rPr lang="en-US" sz="2400" dirty="0" smtClean="0">
                <a:solidFill>
                  <a:schemeClr val="dk1"/>
                </a:solidFill>
                <a:ea typeface="Calibri"/>
                <a:cs typeface="Calibri"/>
                <a:sym typeface="Calibri"/>
              </a:rPr>
            </a:br>
            <a:endParaRPr lang="en-US" sz="1600" dirty="0" smtClean="0">
              <a:solidFill>
                <a:schemeClr val="dk1"/>
              </a:solidFill>
              <a:ea typeface="Calibri"/>
              <a:cs typeface="Calibri"/>
              <a:sym typeface="Calibri"/>
            </a:endParaRPr>
          </a:p>
          <a:p>
            <a:pPr marL="342900" indent="-342900">
              <a:lnSpc>
                <a:spcPct val="100000"/>
              </a:lnSpc>
              <a:buClr>
                <a:schemeClr val="dk1"/>
              </a:buClr>
              <a:buSzPts val="2400"/>
              <a:buFont typeface="Arial" panose="020B0604020202020204" pitchFamily="34" charset="0"/>
              <a:buChar char="•"/>
            </a:pPr>
            <a:r>
              <a:rPr lang="en-US" sz="2400" dirty="0" smtClean="0">
                <a:solidFill>
                  <a:schemeClr val="dk1"/>
                </a:solidFill>
                <a:ea typeface="Calibri"/>
                <a:cs typeface="Calibri"/>
                <a:sym typeface="Calibri"/>
              </a:rPr>
              <a:t>discriminative properties</a:t>
            </a:r>
          </a:p>
          <a:p>
            <a:pPr marL="342900" indent="-342900">
              <a:lnSpc>
                <a:spcPct val="100000"/>
              </a:lnSpc>
              <a:buClr>
                <a:schemeClr val="dk1"/>
              </a:buClr>
              <a:buSzPts val="2400"/>
              <a:buFont typeface="Arial" panose="020B0604020202020204" pitchFamily="34" charset="0"/>
              <a:buChar char="•"/>
            </a:pPr>
            <a:r>
              <a:rPr lang="en-US" sz="2400" dirty="0" smtClean="0">
                <a:solidFill>
                  <a:schemeClr val="dk1"/>
                </a:solidFill>
                <a:ea typeface="Calibri"/>
                <a:cs typeface="Calibri"/>
                <a:sym typeface="Calibri"/>
              </a:rPr>
              <a:t>robustness</a:t>
            </a:r>
          </a:p>
          <a:p>
            <a:pPr marL="342900" indent="-342900">
              <a:lnSpc>
                <a:spcPct val="100000"/>
              </a:lnSpc>
              <a:buClr>
                <a:schemeClr val="dk1"/>
              </a:buClr>
              <a:buSzPts val="2400"/>
              <a:buFont typeface="Arial" panose="020B0604020202020204" pitchFamily="34" charset="0"/>
              <a:buChar char="•"/>
            </a:pPr>
            <a:r>
              <a:rPr lang="en-US" sz="2400" dirty="0" smtClean="0">
                <a:solidFill>
                  <a:schemeClr val="dk1"/>
                </a:solidFill>
                <a:ea typeface="Calibri"/>
                <a:cs typeface="Calibri"/>
                <a:sym typeface="Calibri"/>
              </a:rPr>
              <a:t>scale invariance</a:t>
            </a:r>
          </a:p>
          <a:p>
            <a:pPr marL="342900" indent="-342900">
              <a:lnSpc>
                <a:spcPct val="100000"/>
              </a:lnSpc>
              <a:buClr>
                <a:schemeClr val="dk1"/>
              </a:buClr>
              <a:buSzPts val="2400"/>
              <a:buFont typeface="Arial" panose="020B0604020202020204" pitchFamily="34" charset="0"/>
              <a:buChar char="•"/>
            </a:pPr>
            <a:r>
              <a:rPr lang="en-US" sz="2400" dirty="0" smtClean="0">
                <a:solidFill>
                  <a:schemeClr val="dk1"/>
                </a:solidFill>
                <a:ea typeface="Calibri"/>
                <a:cs typeface="Calibri"/>
                <a:sym typeface="Calibri"/>
              </a:rPr>
              <a:t>being able to deal with special cases</a:t>
            </a:r>
            <a:endParaRPr lang="en-US" sz="2400" dirty="0">
              <a:solidFill>
                <a:schemeClr val="dk1"/>
              </a:solidFill>
              <a:ea typeface="Calibri"/>
              <a:cs typeface="Calibri"/>
              <a:sym typeface="Calibri"/>
            </a:endParaRPr>
          </a:p>
          <a:p>
            <a:pPr marL="457200" indent="-4572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292683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7200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Combining measures</a:t>
            </a:r>
            <a:endParaRPr lang="en-US" b="1" dirty="0">
              <a:solidFill>
                <a:schemeClr val="accent6">
                  <a:lumMod val="75000"/>
                </a:schemeClr>
              </a:solidFill>
              <a:latin typeface="Calibri"/>
              <a:ea typeface="Calibri"/>
              <a:cs typeface="Calibri"/>
              <a:sym typeface="Calibri"/>
            </a:endParaRPr>
          </a:p>
        </p:txBody>
      </p:sp>
      <p:sp>
        <p:nvSpPr>
          <p:cNvPr id="3" name="TextBox 2"/>
          <p:cNvSpPr txBox="1"/>
          <p:nvPr/>
        </p:nvSpPr>
        <p:spPr>
          <a:xfrm>
            <a:off x="431540" y="2869842"/>
            <a:ext cx="3960440" cy="830997"/>
          </a:xfrm>
          <a:prstGeom prst="rect">
            <a:avLst/>
          </a:prstGeom>
          <a:noFill/>
        </p:spPr>
        <p:txBody>
          <a:bodyPr wrap="square" rtlCol="0">
            <a:spAutoFit/>
          </a:bodyPr>
          <a:lstStyle/>
          <a:p>
            <a:r>
              <a:rPr lang="en-US" sz="2400" dirty="0" smtClean="0"/>
              <a:t>Realistic problems depend on </a:t>
            </a:r>
            <a:r>
              <a:rPr lang="en-US" sz="2400" b="1" dirty="0" smtClean="0"/>
              <a:t>more than one </a:t>
            </a:r>
            <a:r>
              <a:rPr lang="en-US" sz="2400" dirty="0" smtClean="0"/>
              <a:t>measure</a:t>
            </a:r>
          </a:p>
        </p:txBody>
      </p:sp>
    </p:spTree>
    <p:extLst>
      <p:ext uri="{BB962C8B-B14F-4D97-AF65-F5344CB8AC3E}">
        <p14:creationId xmlns:p14="http://schemas.microsoft.com/office/powerpoint/2010/main" val="800135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12" name="Picture 3" descr="H:\misc\Pionier\guadal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98" y="3204689"/>
            <a:ext cx="6727998" cy="194764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7200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Combining measures</a:t>
            </a:r>
            <a:endParaRPr lang="en-US" b="1" dirty="0">
              <a:solidFill>
                <a:schemeClr val="accent6">
                  <a:lumMod val="75000"/>
                </a:schemeClr>
              </a:solidFill>
              <a:latin typeface="Calibri"/>
              <a:ea typeface="Calibri"/>
              <a:cs typeface="Calibri"/>
              <a:sym typeface="Calibri"/>
            </a:endParaRPr>
          </a:p>
        </p:txBody>
      </p:sp>
      <p:sp>
        <p:nvSpPr>
          <p:cNvPr id="3" name="TextBox 2"/>
          <p:cNvSpPr txBox="1"/>
          <p:nvPr/>
        </p:nvSpPr>
        <p:spPr>
          <a:xfrm>
            <a:off x="431540" y="2869842"/>
            <a:ext cx="3960440" cy="830997"/>
          </a:xfrm>
          <a:prstGeom prst="rect">
            <a:avLst/>
          </a:prstGeom>
          <a:noFill/>
        </p:spPr>
        <p:txBody>
          <a:bodyPr wrap="square" rtlCol="0">
            <a:spAutoFit/>
          </a:bodyPr>
          <a:lstStyle/>
          <a:p>
            <a:r>
              <a:rPr lang="en-US" sz="2400" dirty="0" smtClean="0"/>
              <a:t>Realistic problems depend on </a:t>
            </a:r>
            <a:r>
              <a:rPr lang="en-US" sz="2400" b="1" dirty="0" smtClean="0"/>
              <a:t>more than one </a:t>
            </a:r>
            <a:r>
              <a:rPr lang="en-US" sz="2400" dirty="0" smtClean="0"/>
              <a:t>measure</a:t>
            </a:r>
          </a:p>
        </p:txBody>
      </p:sp>
      <p:sp>
        <p:nvSpPr>
          <p:cNvPr id="4" name="TextBox 3"/>
          <p:cNvSpPr txBox="1"/>
          <p:nvPr/>
        </p:nvSpPr>
        <p:spPr>
          <a:xfrm>
            <a:off x="5148064" y="4293096"/>
            <a:ext cx="3227487" cy="1938992"/>
          </a:xfrm>
          <a:prstGeom prst="rect">
            <a:avLst/>
          </a:prstGeom>
          <a:noFill/>
        </p:spPr>
        <p:txBody>
          <a:bodyPr wrap="none" rtlCol="0">
            <a:spAutoFit/>
          </a:bodyPr>
          <a:lstStyle/>
          <a:p>
            <a:r>
              <a:rPr lang="en-US" sz="2400" dirty="0" smtClean="0"/>
              <a:t>A  </a:t>
            </a:r>
            <a:r>
              <a:rPr lang="en-US" sz="2400" b="1" dirty="0" smtClean="0">
                <a:solidFill>
                  <a:srgbClr val="0070C0"/>
                </a:solidFill>
              </a:rPr>
              <a:t>river label  </a:t>
            </a:r>
            <a:r>
              <a:rPr lang="en-US" sz="2400" dirty="0" smtClean="0"/>
              <a:t>should be:</a:t>
            </a:r>
          </a:p>
          <a:p>
            <a:pPr marL="457200" indent="-457200">
              <a:buFont typeface="Arial" panose="020B0604020202020204" pitchFamily="34" charset="0"/>
              <a:buChar char="•"/>
            </a:pPr>
            <a:r>
              <a:rPr lang="en-US" sz="2400" dirty="0" smtClean="0">
                <a:solidFill>
                  <a:srgbClr val="C00000"/>
                </a:solidFill>
              </a:rPr>
              <a:t>close</a:t>
            </a:r>
            <a:r>
              <a:rPr lang="en-US" sz="2400" dirty="0" smtClean="0"/>
              <a:t> to river</a:t>
            </a:r>
          </a:p>
          <a:p>
            <a:pPr marL="457200" indent="-457200">
              <a:buFont typeface="Arial" panose="020B0604020202020204" pitchFamily="34" charset="0"/>
              <a:buChar char="•"/>
            </a:pPr>
            <a:r>
              <a:rPr lang="en-US" sz="2400" dirty="0" smtClean="0"/>
              <a:t>not too </a:t>
            </a:r>
            <a:r>
              <a:rPr lang="en-US" sz="2400" dirty="0" smtClean="0">
                <a:solidFill>
                  <a:srgbClr val="C00000"/>
                </a:solidFill>
              </a:rPr>
              <a:t>curved</a:t>
            </a:r>
          </a:p>
          <a:p>
            <a:pPr marL="457200" indent="-457200">
              <a:buFont typeface="Arial" panose="020B0604020202020204" pitchFamily="34" charset="0"/>
              <a:buChar char="•"/>
            </a:pPr>
            <a:r>
              <a:rPr lang="en-US" sz="2400" dirty="0" smtClean="0"/>
              <a:t>mostly horizontal</a:t>
            </a:r>
          </a:p>
          <a:p>
            <a:pPr marL="457200" indent="-457200">
              <a:buFont typeface="Arial" panose="020B0604020202020204" pitchFamily="34" charset="0"/>
              <a:buChar char="•"/>
            </a:pPr>
            <a:r>
              <a:rPr lang="en-US" sz="2400" dirty="0" smtClean="0"/>
              <a:t>…</a:t>
            </a:r>
          </a:p>
        </p:txBody>
      </p:sp>
      <p:sp>
        <p:nvSpPr>
          <p:cNvPr id="10" name="TextBox 9"/>
          <p:cNvSpPr txBox="1"/>
          <p:nvPr/>
        </p:nvSpPr>
        <p:spPr>
          <a:xfrm>
            <a:off x="1426679" y="6300028"/>
            <a:ext cx="4945521" cy="369332"/>
          </a:xfrm>
          <a:prstGeom prst="rect">
            <a:avLst/>
          </a:prstGeom>
          <a:noFill/>
        </p:spPr>
        <p:txBody>
          <a:bodyPr wrap="none" rtlCol="0">
            <a:spAutoFit/>
          </a:bodyPr>
          <a:lstStyle/>
          <a:p>
            <a:r>
              <a:rPr lang="en-US" altLang="en-US" i="1" dirty="0" smtClean="0"/>
              <a:t>Wolff</a:t>
            </a:r>
            <a:r>
              <a:rPr lang="en-US" altLang="en-US" i="1" dirty="0"/>
              <a:t>, </a:t>
            </a:r>
            <a:r>
              <a:rPr lang="en-US" altLang="en-US" i="1" dirty="0" err="1"/>
              <a:t>Knipping</a:t>
            </a:r>
            <a:r>
              <a:rPr lang="en-US" altLang="en-US" i="1" dirty="0"/>
              <a:t>, van Kreveld, </a:t>
            </a:r>
            <a:r>
              <a:rPr lang="en-US" altLang="en-US" i="1" dirty="0" err="1"/>
              <a:t>Strijk</a:t>
            </a:r>
            <a:r>
              <a:rPr lang="en-US" altLang="en-US" i="1" dirty="0"/>
              <a:t>, Agarwal (2000</a:t>
            </a:r>
            <a:r>
              <a:rPr lang="en-US" altLang="en-US" i="1" dirty="0" smtClean="0"/>
              <a:t>)</a:t>
            </a:r>
            <a:endParaRPr lang="en-US" i="1" dirty="0" smtClean="0"/>
          </a:p>
        </p:txBody>
      </p:sp>
    </p:spTree>
    <p:extLst>
      <p:ext uri="{BB962C8B-B14F-4D97-AF65-F5344CB8AC3E}">
        <p14:creationId xmlns:p14="http://schemas.microsoft.com/office/powerpoint/2010/main" val="111615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7200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Combining measures</a:t>
            </a:r>
            <a:endParaRPr lang="en-US" b="1" dirty="0">
              <a:solidFill>
                <a:schemeClr val="accent6">
                  <a:lumMod val="75000"/>
                </a:schemeClr>
              </a:solidFill>
              <a:latin typeface="Calibri"/>
              <a:ea typeface="Calibri"/>
              <a:cs typeface="Calibri"/>
              <a:sym typeface="Calibri"/>
            </a:endParaRPr>
          </a:p>
        </p:txBody>
      </p:sp>
      <p:sp>
        <p:nvSpPr>
          <p:cNvPr id="3" name="TextBox 2"/>
          <p:cNvSpPr txBox="1"/>
          <p:nvPr/>
        </p:nvSpPr>
        <p:spPr>
          <a:xfrm>
            <a:off x="431540" y="2869842"/>
            <a:ext cx="3960440" cy="830997"/>
          </a:xfrm>
          <a:prstGeom prst="rect">
            <a:avLst/>
          </a:prstGeom>
          <a:noFill/>
        </p:spPr>
        <p:txBody>
          <a:bodyPr wrap="square" rtlCol="0">
            <a:spAutoFit/>
          </a:bodyPr>
          <a:lstStyle/>
          <a:p>
            <a:r>
              <a:rPr lang="en-US" sz="2400" dirty="0" smtClean="0"/>
              <a:t>Realistic problems depend on </a:t>
            </a:r>
            <a:r>
              <a:rPr lang="en-US" sz="2400" b="1" dirty="0" smtClean="0"/>
              <a:t>more than one </a:t>
            </a:r>
            <a:r>
              <a:rPr lang="en-US" sz="2400" dirty="0" smtClean="0"/>
              <a:t>measure</a:t>
            </a:r>
          </a:p>
        </p:txBody>
      </p:sp>
      <p:sp>
        <p:nvSpPr>
          <p:cNvPr id="4" name="TextBox 3"/>
          <p:cNvSpPr txBox="1"/>
          <p:nvPr/>
        </p:nvSpPr>
        <p:spPr>
          <a:xfrm>
            <a:off x="4355976" y="3429000"/>
            <a:ext cx="4540987" cy="2677656"/>
          </a:xfrm>
          <a:prstGeom prst="rect">
            <a:avLst/>
          </a:prstGeom>
          <a:noFill/>
        </p:spPr>
        <p:txBody>
          <a:bodyPr wrap="none" rtlCol="0">
            <a:spAutoFit/>
          </a:bodyPr>
          <a:lstStyle/>
          <a:p>
            <a:r>
              <a:rPr lang="en-US" sz="2400" dirty="0" smtClean="0"/>
              <a:t>A  </a:t>
            </a:r>
            <a:r>
              <a:rPr lang="en-US" sz="2400" b="1" dirty="0" smtClean="0">
                <a:solidFill>
                  <a:srgbClr val="0070C0"/>
                </a:solidFill>
              </a:rPr>
              <a:t>curved </a:t>
            </a:r>
            <a:r>
              <a:rPr lang="en-US" sz="2400" b="1" dirty="0" err="1" smtClean="0">
                <a:solidFill>
                  <a:srgbClr val="0070C0"/>
                </a:solidFill>
              </a:rPr>
              <a:t>nonogram</a:t>
            </a:r>
            <a:r>
              <a:rPr lang="en-US" sz="2400" b="1" dirty="0" smtClean="0">
                <a:solidFill>
                  <a:srgbClr val="0070C0"/>
                </a:solidFill>
              </a:rPr>
              <a:t> arrangement </a:t>
            </a:r>
          </a:p>
          <a:p>
            <a:r>
              <a:rPr lang="en-US" sz="2400" dirty="0" smtClean="0"/>
              <a:t>should:</a:t>
            </a:r>
          </a:p>
          <a:p>
            <a:pPr marL="457200" indent="-457200">
              <a:buFont typeface="Arial" panose="020B0604020202020204" pitchFamily="34" charset="0"/>
              <a:buChar char="•"/>
            </a:pPr>
            <a:r>
              <a:rPr lang="en-US" sz="2400" dirty="0" smtClean="0"/>
              <a:t>have curves of low </a:t>
            </a:r>
            <a:r>
              <a:rPr lang="en-US" sz="2400" dirty="0" smtClean="0">
                <a:solidFill>
                  <a:srgbClr val="C00000"/>
                </a:solidFill>
              </a:rPr>
              <a:t>curvature</a:t>
            </a:r>
          </a:p>
          <a:p>
            <a:pPr marL="457200" indent="-457200">
              <a:buFont typeface="Arial" panose="020B0604020202020204" pitchFamily="34" charset="0"/>
              <a:buChar char="•"/>
            </a:pPr>
            <a:r>
              <a:rPr lang="en-US" sz="2400" dirty="0" smtClean="0"/>
              <a:t>not have </a:t>
            </a:r>
            <a:r>
              <a:rPr lang="en-US" sz="2400" dirty="0" smtClean="0">
                <a:solidFill>
                  <a:srgbClr val="C00000"/>
                </a:solidFill>
              </a:rPr>
              <a:t>tiny</a:t>
            </a:r>
            <a:r>
              <a:rPr lang="en-US" sz="2400" dirty="0" smtClean="0"/>
              <a:t> or </a:t>
            </a:r>
            <a:r>
              <a:rPr lang="en-US" sz="2400" dirty="0" smtClean="0">
                <a:solidFill>
                  <a:srgbClr val="C00000"/>
                </a:solidFill>
              </a:rPr>
              <a:t>huge</a:t>
            </a:r>
            <a:r>
              <a:rPr lang="en-US" sz="2400" dirty="0" smtClean="0"/>
              <a:t> faces</a:t>
            </a:r>
          </a:p>
          <a:p>
            <a:pPr marL="457200" indent="-457200">
              <a:buFont typeface="Arial" panose="020B0604020202020204" pitchFamily="34" charset="0"/>
              <a:buChar char="•"/>
            </a:pPr>
            <a:r>
              <a:rPr lang="en-US" sz="2400" dirty="0" smtClean="0"/>
              <a:t>not have </a:t>
            </a:r>
            <a:r>
              <a:rPr lang="en-US" sz="2400" dirty="0" smtClean="0">
                <a:solidFill>
                  <a:srgbClr val="C00000"/>
                </a:solidFill>
              </a:rPr>
              <a:t>sharp</a:t>
            </a:r>
            <a:r>
              <a:rPr lang="en-US" sz="2400" dirty="0" smtClean="0"/>
              <a:t> intersections</a:t>
            </a:r>
          </a:p>
          <a:p>
            <a:pPr marL="457200" indent="-457200">
              <a:buFont typeface="Arial" panose="020B0604020202020204" pitchFamily="34" charset="0"/>
              <a:buChar char="•"/>
            </a:pPr>
            <a:r>
              <a:rPr lang="en-US" sz="2400" dirty="0" smtClean="0"/>
              <a:t>not have </a:t>
            </a:r>
            <a:r>
              <a:rPr lang="en-US" sz="2400" dirty="0" smtClean="0">
                <a:solidFill>
                  <a:srgbClr val="C00000"/>
                </a:solidFill>
              </a:rPr>
              <a:t>long</a:t>
            </a:r>
            <a:r>
              <a:rPr lang="en-US" sz="2400" dirty="0" smtClean="0"/>
              <a:t> curves</a:t>
            </a:r>
          </a:p>
          <a:p>
            <a:pPr marL="457200" indent="-457200">
              <a:buFont typeface="Arial" panose="020B0604020202020204" pitchFamily="34" charset="0"/>
              <a:buChar char="•"/>
            </a:pPr>
            <a:r>
              <a:rPr lang="en-US" sz="2400" dirty="0" smtClean="0">
                <a:solidFill>
                  <a:srgbClr val="C00000"/>
                </a:solidFill>
              </a:rPr>
              <a:t>well-separated</a:t>
            </a:r>
            <a:r>
              <a:rPr lang="en-US" sz="2400" dirty="0" smtClean="0"/>
              <a:t> intersections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789040"/>
            <a:ext cx="3465682" cy="2756714"/>
          </a:xfrm>
          <a:prstGeom prst="rect">
            <a:avLst/>
          </a:prstGeom>
        </p:spPr>
      </p:pic>
      <p:sp>
        <p:nvSpPr>
          <p:cNvPr id="2" name="TextBox 1"/>
          <p:cNvSpPr txBox="1"/>
          <p:nvPr/>
        </p:nvSpPr>
        <p:spPr>
          <a:xfrm>
            <a:off x="4824028" y="6165304"/>
            <a:ext cx="3780420" cy="646331"/>
          </a:xfrm>
          <a:prstGeom prst="rect">
            <a:avLst/>
          </a:prstGeom>
          <a:noFill/>
        </p:spPr>
        <p:txBody>
          <a:bodyPr wrap="square" rtlCol="0">
            <a:spAutoFit/>
          </a:bodyPr>
          <a:lstStyle/>
          <a:p>
            <a:r>
              <a:rPr lang="nl-NL" i="1" dirty="0" smtClean="0"/>
              <a:t>vd Kerkhof</a:t>
            </a:r>
            <a:r>
              <a:rPr lang="nl-NL" i="1" dirty="0"/>
              <a:t>, </a:t>
            </a:r>
            <a:r>
              <a:rPr lang="nl-NL" i="1" dirty="0" smtClean="0"/>
              <a:t>de </a:t>
            </a:r>
            <a:r>
              <a:rPr lang="nl-NL" i="1" dirty="0"/>
              <a:t>Jong, </a:t>
            </a:r>
            <a:r>
              <a:rPr lang="nl-NL" i="1" dirty="0" smtClean="0"/>
              <a:t>Parment</a:t>
            </a:r>
            <a:r>
              <a:rPr lang="nl-NL" i="1" dirty="0"/>
              <a:t>, </a:t>
            </a:r>
            <a:r>
              <a:rPr lang="nl-NL" i="1" dirty="0" smtClean="0"/>
              <a:t>Löffler</a:t>
            </a:r>
            <a:r>
              <a:rPr lang="nl-NL" i="1" dirty="0"/>
              <a:t>, </a:t>
            </a:r>
            <a:r>
              <a:rPr lang="nl-NL" i="1" dirty="0" smtClean="0"/>
              <a:t>Vaxman, v Kreveld (2019)</a:t>
            </a:r>
            <a:endParaRPr lang="en-US" i="1" dirty="0" smtClean="0"/>
          </a:p>
        </p:txBody>
      </p:sp>
    </p:spTree>
    <p:extLst>
      <p:ext uri="{BB962C8B-B14F-4D97-AF65-F5344CB8AC3E}">
        <p14:creationId xmlns:p14="http://schemas.microsoft.com/office/powerpoint/2010/main" val="140775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58000"/>
          </a:xfrm>
          <a:prstGeom prst="rect">
            <a:avLst/>
          </a:prstGeom>
        </p:spPr>
      </p:pic>
    </p:spTree>
    <p:extLst>
      <p:ext uri="{BB962C8B-B14F-4D97-AF65-F5344CB8AC3E}">
        <p14:creationId xmlns:p14="http://schemas.microsoft.com/office/powerpoint/2010/main" val="3659595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64"/>
          <p:cNvSpPr txBox="1">
            <a:spLocks noGrp="1"/>
          </p:cNvSpPr>
          <p:nvPr>
            <p:ph type="body" idx="1"/>
          </p:nvPr>
        </p:nvSpPr>
        <p:spPr>
          <a:xfrm>
            <a:off x="611560" y="3140968"/>
            <a:ext cx="5328592" cy="2901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a:solidFill>
                  <a:schemeClr val="dk1"/>
                </a:solidFill>
                <a:latin typeface="Calibri"/>
                <a:ea typeface="Calibri"/>
                <a:cs typeface="Calibri"/>
                <a:sym typeface="Calibri"/>
              </a:rPr>
              <a:t>Suppose we have a </a:t>
            </a:r>
            <a:r>
              <a:rPr lang="en-US" sz="2400" b="0" i="0" u="none" strike="noStrike" cap="none" dirty="0">
                <a:solidFill>
                  <a:srgbClr val="C00000"/>
                </a:solidFill>
                <a:latin typeface="Calibri"/>
                <a:ea typeface="Calibri"/>
                <a:cs typeface="Calibri"/>
                <a:sym typeface="Calibri"/>
              </a:rPr>
              <a:t>measure </a:t>
            </a:r>
            <a:r>
              <a:rPr lang="en-US" sz="2400" b="0" i="0" u="none" strike="noStrike" cap="none" dirty="0">
                <a:solidFill>
                  <a:schemeClr val="dk1"/>
                </a:solidFill>
                <a:latin typeface="Calibri"/>
                <a:ea typeface="Calibri"/>
                <a:cs typeface="Calibri"/>
                <a:sym typeface="Calibri"/>
              </a:rPr>
              <a:t>in [0,1] for </a:t>
            </a:r>
            <a:r>
              <a:rPr lang="en-US" sz="2400" b="0" i="0" u="none" strike="noStrike" cap="none" dirty="0" err="1">
                <a:solidFill>
                  <a:srgbClr val="C00000"/>
                </a:solidFill>
                <a:latin typeface="Calibri"/>
                <a:ea typeface="Calibri"/>
                <a:cs typeface="Calibri"/>
                <a:sym typeface="Calibri"/>
              </a:rPr>
              <a:t>elongatedness</a:t>
            </a:r>
            <a:r>
              <a:rPr lang="en-US" sz="2400" b="0" i="0" u="none" strike="noStrike" cap="none" dirty="0">
                <a:solidFill>
                  <a:srgbClr val="C00000"/>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of a shape and another one for </a:t>
            </a:r>
            <a:r>
              <a:rPr lang="en-US" sz="2400" b="0" i="0" u="none" strike="noStrike" cap="none" dirty="0">
                <a:solidFill>
                  <a:srgbClr val="C00000"/>
                </a:solidFill>
                <a:latin typeface="Calibri"/>
                <a:ea typeface="Calibri"/>
                <a:cs typeface="Calibri"/>
                <a:sym typeface="Calibri"/>
              </a:rPr>
              <a:t>frilliness</a:t>
            </a:r>
            <a:r>
              <a:rPr lang="en-US" sz="2400" b="0" i="0" u="none" strike="noStrike" cap="none" dirty="0">
                <a:solidFill>
                  <a:schemeClr val="dk1"/>
                </a:solidFill>
                <a:latin typeface="Calibri"/>
                <a:ea typeface="Calibri"/>
                <a:cs typeface="Calibri"/>
                <a:sym typeface="Calibri"/>
              </a:rPr>
              <a:t>, called </a:t>
            </a:r>
            <a:r>
              <a:rPr lang="en-US" sz="2400" b="1" i="1" u="none" strike="noStrike" cap="none" dirty="0">
                <a:solidFill>
                  <a:srgbClr val="C00000"/>
                </a:solidFill>
                <a:latin typeface="Calibri"/>
                <a:ea typeface="Calibri"/>
                <a:cs typeface="Calibri"/>
                <a:sym typeface="Calibri"/>
              </a:rPr>
              <a:t>E</a:t>
            </a:r>
            <a:r>
              <a:rPr lang="en-US" sz="2400" b="0" i="0" u="none" strike="noStrike" cap="none" dirty="0">
                <a:solidFill>
                  <a:schemeClr val="dk1"/>
                </a:solidFill>
                <a:latin typeface="Calibri"/>
                <a:ea typeface="Calibri"/>
                <a:cs typeface="Calibri"/>
                <a:sym typeface="Calibri"/>
              </a:rPr>
              <a:t> and </a:t>
            </a:r>
            <a:r>
              <a:rPr lang="en-US" sz="2400" b="1" i="1" u="none" strike="noStrike" cap="none" dirty="0">
                <a:solidFill>
                  <a:srgbClr val="C00000"/>
                </a:solidFill>
                <a:latin typeface="Calibri"/>
                <a:ea typeface="Calibri"/>
                <a:cs typeface="Calibri"/>
                <a:sym typeface="Calibri"/>
              </a:rPr>
              <a:t>F</a:t>
            </a:r>
            <a:r>
              <a:rPr lang="en-US" sz="2400" b="0" i="1" u="none" strike="noStrike" cap="none" dirty="0">
                <a:solidFill>
                  <a:schemeClr val="dk1"/>
                </a:solidFill>
                <a:latin typeface="Calibri"/>
                <a:ea typeface="Calibri"/>
                <a:cs typeface="Calibri"/>
                <a:sym typeface="Calibri"/>
              </a:rPr>
              <a:t/>
            </a:r>
            <a:br>
              <a:rPr lang="en-US" sz="2400" b="0" i="1" u="none" strike="noStrike" cap="none" dirty="0">
                <a:solidFill>
                  <a:schemeClr val="dk1"/>
                </a:solidFill>
                <a:latin typeface="Calibri"/>
                <a:ea typeface="Calibri"/>
                <a:cs typeface="Calibri"/>
                <a:sym typeface="Calibri"/>
              </a:rPr>
            </a:br>
            <a:r>
              <a:rPr lang="en-US" sz="1400" b="0" i="1" u="none" strike="noStrike" cap="none" dirty="0">
                <a:solidFill>
                  <a:schemeClr val="dk1"/>
                </a:solidFill>
                <a:latin typeface="Calibri"/>
                <a:ea typeface="Calibri"/>
                <a:cs typeface="Calibri"/>
                <a:sym typeface="Calibri"/>
              </a:rPr>
              <a:t/>
            </a:r>
            <a:br>
              <a:rPr lang="en-US" sz="1400" b="0" i="1" u="none" strike="noStrike" cap="none" dirty="0">
                <a:solidFill>
                  <a:schemeClr val="dk1"/>
                </a:solidFill>
                <a:latin typeface="Calibri"/>
                <a:ea typeface="Calibri"/>
                <a:cs typeface="Calibri"/>
                <a:sym typeface="Calibri"/>
              </a:rPr>
            </a:br>
            <a:r>
              <a:rPr lang="en-US" sz="2400" b="0" i="0" u="none" strike="noStrike" cap="none" dirty="0">
                <a:solidFill>
                  <a:schemeClr val="dk1"/>
                </a:solidFill>
                <a:latin typeface="Calibri"/>
                <a:ea typeface="Calibri"/>
                <a:cs typeface="Calibri"/>
                <a:sym typeface="Calibri"/>
              </a:rPr>
              <a:t>How can we combine these into a score for both </a:t>
            </a:r>
            <a:r>
              <a:rPr lang="en-US" sz="2400" b="0" i="0" u="none" strike="noStrike" cap="none" dirty="0" err="1">
                <a:solidFill>
                  <a:srgbClr val="C00000"/>
                </a:solidFill>
                <a:latin typeface="Calibri"/>
                <a:ea typeface="Calibri"/>
                <a:cs typeface="Calibri"/>
                <a:sym typeface="Calibri"/>
              </a:rPr>
              <a:t>elongatedness</a:t>
            </a:r>
            <a:r>
              <a:rPr lang="en-US" sz="2400" b="0" i="0" u="none" strike="noStrike" cap="none" dirty="0">
                <a:solidFill>
                  <a:srgbClr val="C00000"/>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and </a:t>
            </a:r>
            <a:r>
              <a:rPr lang="en-US" sz="2400" b="0" i="0" u="none" strike="noStrike" cap="none" dirty="0">
                <a:solidFill>
                  <a:srgbClr val="C00000"/>
                </a:solidFill>
                <a:latin typeface="Calibri"/>
                <a:ea typeface="Calibri"/>
                <a:cs typeface="Calibri"/>
                <a:sym typeface="Calibri"/>
              </a:rPr>
              <a:t>frilliness</a:t>
            </a:r>
            <a:r>
              <a:rPr lang="en-US" sz="24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7200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Combining measures</a:t>
            </a:r>
            <a:endParaRPr lang="en-US" b="1" dirty="0">
              <a:solidFill>
                <a:schemeClr val="accent6">
                  <a:lumMod val="75000"/>
                </a:schemeClr>
              </a:solidFill>
              <a:latin typeface="Calibri"/>
              <a:ea typeface="Calibri"/>
              <a:cs typeface="Calibri"/>
              <a:sym typeface="Calibri"/>
            </a:endParaRPr>
          </a:p>
        </p:txBody>
      </p:sp>
      <p:sp>
        <p:nvSpPr>
          <p:cNvPr id="9" name="Google Shape;836;p64"/>
          <p:cNvSpPr/>
          <p:nvPr/>
        </p:nvSpPr>
        <p:spPr>
          <a:xfrm>
            <a:off x="7092280" y="3454145"/>
            <a:ext cx="1296144" cy="2999191"/>
          </a:xfrm>
          <a:custGeom>
            <a:avLst/>
            <a:gdLst/>
            <a:ahLst/>
            <a:cxnLst/>
            <a:rect l="l" t="t" r="r" b="b"/>
            <a:pathLst>
              <a:path w="946252" h="2211012" extrusionOk="0">
                <a:moveTo>
                  <a:pt x="597679" y="107349"/>
                </a:moveTo>
                <a:cubicBezTo>
                  <a:pt x="551233" y="110252"/>
                  <a:pt x="490273" y="201691"/>
                  <a:pt x="467050" y="255394"/>
                </a:cubicBezTo>
                <a:cubicBezTo>
                  <a:pt x="443827" y="309097"/>
                  <a:pt x="446730" y="413600"/>
                  <a:pt x="458341" y="429566"/>
                </a:cubicBezTo>
                <a:cubicBezTo>
                  <a:pt x="469952" y="445532"/>
                  <a:pt x="510593" y="371509"/>
                  <a:pt x="536719" y="351189"/>
                </a:cubicBezTo>
                <a:cubicBezTo>
                  <a:pt x="562845" y="330869"/>
                  <a:pt x="587519" y="300389"/>
                  <a:pt x="615096" y="307646"/>
                </a:cubicBezTo>
                <a:cubicBezTo>
                  <a:pt x="642673" y="314903"/>
                  <a:pt x="705084" y="365704"/>
                  <a:pt x="702181" y="394732"/>
                </a:cubicBezTo>
                <a:cubicBezTo>
                  <a:pt x="699278" y="423760"/>
                  <a:pt x="641222" y="465851"/>
                  <a:pt x="597679" y="481817"/>
                </a:cubicBezTo>
                <a:cubicBezTo>
                  <a:pt x="554136" y="497783"/>
                  <a:pt x="488821" y="477463"/>
                  <a:pt x="440924" y="490526"/>
                </a:cubicBezTo>
                <a:cubicBezTo>
                  <a:pt x="393027" y="503589"/>
                  <a:pt x="314650" y="544228"/>
                  <a:pt x="310296" y="560194"/>
                </a:cubicBezTo>
                <a:cubicBezTo>
                  <a:pt x="305942" y="576160"/>
                  <a:pt x="375611" y="570354"/>
                  <a:pt x="414799" y="586320"/>
                </a:cubicBezTo>
                <a:cubicBezTo>
                  <a:pt x="453987" y="602286"/>
                  <a:pt x="533816" y="634218"/>
                  <a:pt x="545427" y="655989"/>
                </a:cubicBezTo>
                <a:cubicBezTo>
                  <a:pt x="557038" y="677761"/>
                  <a:pt x="513495" y="708241"/>
                  <a:pt x="484467" y="716949"/>
                </a:cubicBezTo>
                <a:cubicBezTo>
                  <a:pt x="455439" y="725657"/>
                  <a:pt x="397382" y="714046"/>
                  <a:pt x="371256" y="708240"/>
                </a:cubicBezTo>
                <a:cubicBezTo>
                  <a:pt x="345130" y="702434"/>
                  <a:pt x="343679" y="679211"/>
                  <a:pt x="327713" y="682114"/>
                </a:cubicBezTo>
                <a:cubicBezTo>
                  <a:pt x="311747" y="685017"/>
                  <a:pt x="288524" y="696628"/>
                  <a:pt x="275461" y="725657"/>
                </a:cubicBezTo>
                <a:cubicBezTo>
                  <a:pt x="262398" y="754686"/>
                  <a:pt x="239176" y="831612"/>
                  <a:pt x="249336" y="856286"/>
                </a:cubicBezTo>
                <a:cubicBezTo>
                  <a:pt x="259496" y="880960"/>
                  <a:pt x="300135" y="879509"/>
                  <a:pt x="336421" y="873703"/>
                </a:cubicBezTo>
                <a:cubicBezTo>
                  <a:pt x="372707" y="867897"/>
                  <a:pt x="427861" y="822903"/>
                  <a:pt x="467050" y="821452"/>
                </a:cubicBezTo>
                <a:cubicBezTo>
                  <a:pt x="506239" y="820001"/>
                  <a:pt x="562845" y="849028"/>
                  <a:pt x="571553" y="864994"/>
                </a:cubicBezTo>
                <a:cubicBezTo>
                  <a:pt x="580261" y="880960"/>
                  <a:pt x="543975" y="896926"/>
                  <a:pt x="519301" y="917246"/>
                </a:cubicBezTo>
                <a:cubicBezTo>
                  <a:pt x="494627" y="937566"/>
                  <a:pt x="461244" y="973851"/>
                  <a:pt x="423507" y="986914"/>
                </a:cubicBezTo>
                <a:cubicBezTo>
                  <a:pt x="385770" y="999977"/>
                  <a:pt x="324810" y="988366"/>
                  <a:pt x="292879" y="995623"/>
                </a:cubicBezTo>
                <a:cubicBezTo>
                  <a:pt x="260948" y="1002880"/>
                  <a:pt x="246433" y="1011589"/>
                  <a:pt x="231919" y="1030457"/>
                </a:cubicBezTo>
                <a:cubicBezTo>
                  <a:pt x="217405" y="1049325"/>
                  <a:pt x="194182" y="1089965"/>
                  <a:pt x="205793" y="1108834"/>
                </a:cubicBezTo>
                <a:cubicBezTo>
                  <a:pt x="217404" y="1127703"/>
                  <a:pt x="275461" y="1129155"/>
                  <a:pt x="301587" y="1143669"/>
                </a:cubicBezTo>
                <a:cubicBezTo>
                  <a:pt x="327713" y="1158183"/>
                  <a:pt x="352387" y="1175600"/>
                  <a:pt x="362547" y="1195920"/>
                </a:cubicBezTo>
                <a:cubicBezTo>
                  <a:pt x="372707" y="1216240"/>
                  <a:pt x="372707" y="1245269"/>
                  <a:pt x="362547" y="1265589"/>
                </a:cubicBezTo>
                <a:cubicBezTo>
                  <a:pt x="352387" y="1285909"/>
                  <a:pt x="330615" y="1316389"/>
                  <a:pt x="301587" y="1317840"/>
                </a:cubicBezTo>
                <a:cubicBezTo>
                  <a:pt x="272559" y="1319291"/>
                  <a:pt x="217404" y="1298971"/>
                  <a:pt x="188376" y="1274297"/>
                </a:cubicBezTo>
                <a:cubicBezTo>
                  <a:pt x="159348" y="1249623"/>
                  <a:pt x="143382" y="1175600"/>
                  <a:pt x="127416" y="1169794"/>
                </a:cubicBezTo>
                <a:cubicBezTo>
                  <a:pt x="111450" y="1163988"/>
                  <a:pt x="96935" y="1211886"/>
                  <a:pt x="92581" y="1239463"/>
                </a:cubicBezTo>
                <a:cubicBezTo>
                  <a:pt x="88227" y="1267040"/>
                  <a:pt x="85324" y="1314937"/>
                  <a:pt x="101290" y="1335257"/>
                </a:cubicBezTo>
                <a:cubicBezTo>
                  <a:pt x="117256" y="1355577"/>
                  <a:pt x="188376" y="1361383"/>
                  <a:pt x="188376" y="1361383"/>
                </a:cubicBezTo>
                <a:cubicBezTo>
                  <a:pt x="223210" y="1371543"/>
                  <a:pt x="298685" y="1372994"/>
                  <a:pt x="310296" y="1396217"/>
                </a:cubicBezTo>
                <a:cubicBezTo>
                  <a:pt x="321907" y="1419440"/>
                  <a:pt x="284170" y="1483303"/>
                  <a:pt x="258044" y="1500720"/>
                </a:cubicBezTo>
                <a:cubicBezTo>
                  <a:pt x="231918" y="1518137"/>
                  <a:pt x="184021" y="1496366"/>
                  <a:pt x="153541" y="1500720"/>
                </a:cubicBezTo>
                <a:cubicBezTo>
                  <a:pt x="123061" y="1505074"/>
                  <a:pt x="98387" y="1512332"/>
                  <a:pt x="75164" y="1526846"/>
                </a:cubicBezTo>
                <a:cubicBezTo>
                  <a:pt x="51941" y="1541360"/>
                  <a:pt x="18558" y="1564583"/>
                  <a:pt x="14204" y="1587806"/>
                </a:cubicBezTo>
                <a:cubicBezTo>
                  <a:pt x="9850" y="1611029"/>
                  <a:pt x="25816" y="1658926"/>
                  <a:pt x="49039" y="1666183"/>
                </a:cubicBezTo>
                <a:cubicBezTo>
                  <a:pt x="72262" y="1673440"/>
                  <a:pt x="134673" y="1647315"/>
                  <a:pt x="153541" y="1631349"/>
                </a:cubicBezTo>
                <a:cubicBezTo>
                  <a:pt x="172409" y="1615383"/>
                  <a:pt x="146284" y="1580549"/>
                  <a:pt x="162250" y="1570389"/>
                </a:cubicBezTo>
                <a:cubicBezTo>
                  <a:pt x="178216" y="1560229"/>
                  <a:pt x="226113" y="1551521"/>
                  <a:pt x="249336" y="1570389"/>
                </a:cubicBezTo>
                <a:cubicBezTo>
                  <a:pt x="272559" y="1589257"/>
                  <a:pt x="313198" y="1656023"/>
                  <a:pt x="301587" y="1683600"/>
                </a:cubicBezTo>
                <a:cubicBezTo>
                  <a:pt x="289976" y="1711177"/>
                  <a:pt x="217404" y="1724241"/>
                  <a:pt x="179667" y="1735852"/>
                </a:cubicBezTo>
                <a:cubicBezTo>
                  <a:pt x="141930" y="1747464"/>
                  <a:pt x="98387" y="1738755"/>
                  <a:pt x="75164" y="1753269"/>
                </a:cubicBezTo>
                <a:cubicBezTo>
                  <a:pt x="51941" y="1767783"/>
                  <a:pt x="40330" y="1822937"/>
                  <a:pt x="40330" y="1822937"/>
                </a:cubicBezTo>
                <a:cubicBezTo>
                  <a:pt x="28719" y="1846160"/>
                  <a:pt x="11302" y="1859223"/>
                  <a:pt x="5496" y="1892606"/>
                </a:cubicBezTo>
                <a:cubicBezTo>
                  <a:pt x="-310" y="1925989"/>
                  <a:pt x="-3212" y="1985497"/>
                  <a:pt x="5496" y="2023234"/>
                </a:cubicBezTo>
                <a:cubicBezTo>
                  <a:pt x="14204" y="2060971"/>
                  <a:pt x="31621" y="2090000"/>
                  <a:pt x="57747" y="2119029"/>
                </a:cubicBezTo>
                <a:cubicBezTo>
                  <a:pt x="83873" y="2148058"/>
                  <a:pt x="124513" y="2182892"/>
                  <a:pt x="162250" y="2197406"/>
                </a:cubicBezTo>
                <a:cubicBezTo>
                  <a:pt x="199987" y="2211920"/>
                  <a:pt x="269656" y="2214823"/>
                  <a:pt x="284170" y="2206114"/>
                </a:cubicBezTo>
                <a:cubicBezTo>
                  <a:pt x="298684" y="2197405"/>
                  <a:pt x="274010" y="2168377"/>
                  <a:pt x="249336" y="2145154"/>
                </a:cubicBezTo>
                <a:cubicBezTo>
                  <a:pt x="224662" y="2121931"/>
                  <a:pt x="152090" y="2103063"/>
                  <a:pt x="136124" y="2066777"/>
                </a:cubicBezTo>
                <a:cubicBezTo>
                  <a:pt x="120158" y="2030491"/>
                  <a:pt x="128867" y="1946308"/>
                  <a:pt x="153541" y="1927440"/>
                </a:cubicBezTo>
                <a:cubicBezTo>
                  <a:pt x="178215" y="1908572"/>
                  <a:pt x="247884" y="1949212"/>
                  <a:pt x="284170" y="1953566"/>
                </a:cubicBezTo>
                <a:cubicBezTo>
                  <a:pt x="320456" y="1957920"/>
                  <a:pt x="342228" y="1972435"/>
                  <a:pt x="371256" y="1953566"/>
                </a:cubicBezTo>
                <a:cubicBezTo>
                  <a:pt x="400284" y="1934697"/>
                  <a:pt x="475758" y="1857771"/>
                  <a:pt x="458341" y="1840354"/>
                </a:cubicBezTo>
                <a:cubicBezTo>
                  <a:pt x="440924" y="1822937"/>
                  <a:pt x="304490" y="1854869"/>
                  <a:pt x="266753" y="1849063"/>
                </a:cubicBezTo>
                <a:cubicBezTo>
                  <a:pt x="229016" y="1843257"/>
                  <a:pt x="208696" y="1827292"/>
                  <a:pt x="231919" y="1805520"/>
                </a:cubicBezTo>
                <a:cubicBezTo>
                  <a:pt x="255142" y="1783749"/>
                  <a:pt x="349484" y="1737303"/>
                  <a:pt x="406090" y="1718434"/>
                </a:cubicBezTo>
                <a:cubicBezTo>
                  <a:pt x="462696" y="1699566"/>
                  <a:pt x="533816" y="1721338"/>
                  <a:pt x="571553" y="1692309"/>
                </a:cubicBezTo>
                <a:cubicBezTo>
                  <a:pt x="609290" y="1663281"/>
                  <a:pt x="615096" y="1596514"/>
                  <a:pt x="632513" y="1544263"/>
                </a:cubicBezTo>
                <a:cubicBezTo>
                  <a:pt x="649930" y="1492012"/>
                  <a:pt x="681862" y="1425246"/>
                  <a:pt x="676056" y="1378800"/>
                </a:cubicBezTo>
                <a:cubicBezTo>
                  <a:pt x="670250" y="1332354"/>
                  <a:pt x="620902" y="1267040"/>
                  <a:pt x="597679" y="1265589"/>
                </a:cubicBezTo>
                <a:cubicBezTo>
                  <a:pt x="574456" y="1264138"/>
                  <a:pt x="535268" y="1341064"/>
                  <a:pt x="536719" y="1370092"/>
                </a:cubicBezTo>
                <a:cubicBezTo>
                  <a:pt x="538170" y="1399120"/>
                  <a:pt x="599130" y="1409280"/>
                  <a:pt x="606387" y="1439760"/>
                </a:cubicBezTo>
                <a:cubicBezTo>
                  <a:pt x="613644" y="1470240"/>
                  <a:pt x="602032" y="1523943"/>
                  <a:pt x="580261" y="1552972"/>
                </a:cubicBezTo>
                <a:cubicBezTo>
                  <a:pt x="558490" y="1582001"/>
                  <a:pt x="506239" y="1616835"/>
                  <a:pt x="475759" y="1613932"/>
                </a:cubicBezTo>
                <a:cubicBezTo>
                  <a:pt x="445279" y="1611029"/>
                  <a:pt x="398832" y="1563131"/>
                  <a:pt x="397381" y="1535554"/>
                </a:cubicBezTo>
                <a:cubicBezTo>
                  <a:pt x="395930" y="1507977"/>
                  <a:pt x="456890" y="1494915"/>
                  <a:pt x="467050" y="1448469"/>
                </a:cubicBezTo>
                <a:cubicBezTo>
                  <a:pt x="477210" y="1402023"/>
                  <a:pt x="448181" y="1306229"/>
                  <a:pt x="458341" y="1256880"/>
                </a:cubicBezTo>
                <a:cubicBezTo>
                  <a:pt x="468501" y="1207531"/>
                  <a:pt x="490273" y="1168343"/>
                  <a:pt x="528010" y="1152377"/>
                </a:cubicBezTo>
                <a:cubicBezTo>
                  <a:pt x="565747" y="1136411"/>
                  <a:pt x="633964" y="1179955"/>
                  <a:pt x="684764" y="1161086"/>
                </a:cubicBezTo>
                <a:cubicBezTo>
                  <a:pt x="735564" y="1142218"/>
                  <a:pt x="803781" y="1094320"/>
                  <a:pt x="832810" y="1039166"/>
                </a:cubicBezTo>
                <a:cubicBezTo>
                  <a:pt x="861839" y="984012"/>
                  <a:pt x="876353" y="856286"/>
                  <a:pt x="858936" y="830160"/>
                </a:cubicBezTo>
                <a:cubicBezTo>
                  <a:pt x="841519" y="804034"/>
                  <a:pt x="766044" y="869349"/>
                  <a:pt x="728307" y="882412"/>
                </a:cubicBezTo>
                <a:cubicBezTo>
                  <a:pt x="690570" y="895475"/>
                  <a:pt x="644124" y="927406"/>
                  <a:pt x="632513" y="908537"/>
                </a:cubicBezTo>
                <a:cubicBezTo>
                  <a:pt x="620902" y="889668"/>
                  <a:pt x="665896" y="793874"/>
                  <a:pt x="658639" y="769200"/>
                </a:cubicBezTo>
                <a:cubicBezTo>
                  <a:pt x="651382" y="744526"/>
                  <a:pt x="602033" y="779360"/>
                  <a:pt x="588970" y="760492"/>
                </a:cubicBezTo>
                <a:cubicBezTo>
                  <a:pt x="575907" y="741624"/>
                  <a:pt x="549781" y="673406"/>
                  <a:pt x="580261" y="655989"/>
                </a:cubicBezTo>
                <a:cubicBezTo>
                  <a:pt x="610741" y="638572"/>
                  <a:pt x="718147" y="645829"/>
                  <a:pt x="771850" y="655989"/>
                </a:cubicBezTo>
                <a:cubicBezTo>
                  <a:pt x="825553" y="666149"/>
                  <a:pt x="893770" y="737269"/>
                  <a:pt x="902479" y="716949"/>
                </a:cubicBezTo>
                <a:cubicBezTo>
                  <a:pt x="911188" y="696629"/>
                  <a:pt x="835713" y="587772"/>
                  <a:pt x="824101" y="534069"/>
                </a:cubicBezTo>
                <a:cubicBezTo>
                  <a:pt x="812489" y="480366"/>
                  <a:pt x="812490" y="448435"/>
                  <a:pt x="832810" y="394732"/>
                </a:cubicBezTo>
                <a:cubicBezTo>
                  <a:pt x="853130" y="341029"/>
                  <a:pt x="941667" y="277166"/>
                  <a:pt x="946021" y="211852"/>
                </a:cubicBezTo>
                <a:cubicBezTo>
                  <a:pt x="950375" y="146538"/>
                  <a:pt x="892319" y="21715"/>
                  <a:pt x="858936" y="2846"/>
                </a:cubicBezTo>
                <a:cubicBezTo>
                  <a:pt x="825553" y="-16023"/>
                  <a:pt x="748627" y="63806"/>
                  <a:pt x="745724" y="98640"/>
                </a:cubicBezTo>
                <a:cubicBezTo>
                  <a:pt x="742821" y="133474"/>
                  <a:pt x="841519" y="188629"/>
                  <a:pt x="841519" y="211852"/>
                </a:cubicBezTo>
                <a:cubicBezTo>
                  <a:pt x="841519" y="235075"/>
                  <a:pt x="784913" y="252491"/>
                  <a:pt x="745724" y="237977"/>
                </a:cubicBezTo>
                <a:cubicBezTo>
                  <a:pt x="706535" y="223463"/>
                  <a:pt x="644125" y="104446"/>
                  <a:pt x="597679" y="107349"/>
                </a:cubicBezTo>
                <a:close/>
              </a:path>
            </a:pathLst>
          </a:custGeom>
          <a:solidFill>
            <a:schemeClr val="accent1"/>
          </a:solidFill>
          <a:ln w="1905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91417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7200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Combining measures</a:t>
            </a:r>
            <a:endParaRPr lang="en-US" b="1" dirty="0">
              <a:solidFill>
                <a:schemeClr val="accent6">
                  <a:lumMod val="75000"/>
                </a:schemeClr>
              </a:solidFill>
              <a:latin typeface="Calibri"/>
              <a:ea typeface="Calibri"/>
              <a:cs typeface="Calibri"/>
              <a:sym typeface="Calibri"/>
            </a:endParaRPr>
          </a:p>
        </p:txBody>
      </p:sp>
      <p:sp>
        <p:nvSpPr>
          <p:cNvPr id="9" name="Google Shape;836;p64"/>
          <p:cNvSpPr/>
          <p:nvPr/>
        </p:nvSpPr>
        <p:spPr>
          <a:xfrm>
            <a:off x="7092280" y="3454145"/>
            <a:ext cx="1296144" cy="2999191"/>
          </a:xfrm>
          <a:custGeom>
            <a:avLst/>
            <a:gdLst/>
            <a:ahLst/>
            <a:cxnLst/>
            <a:rect l="l" t="t" r="r" b="b"/>
            <a:pathLst>
              <a:path w="946252" h="2211012" extrusionOk="0">
                <a:moveTo>
                  <a:pt x="597679" y="107349"/>
                </a:moveTo>
                <a:cubicBezTo>
                  <a:pt x="551233" y="110252"/>
                  <a:pt x="490273" y="201691"/>
                  <a:pt x="467050" y="255394"/>
                </a:cubicBezTo>
                <a:cubicBezTo>
                  <a:pt x="443827" y="309097"/>
                  <a:pt x="446730" y="413600"/>
                  <a:pt x="458341" y="429566"/>
                </a:cubicBezTo>
                <a:cubicBezTo>
                  <a:pt x="469952" y="445532"/>
                  <a:pt x="510593" y="371509"/>
                  <a:pt x="536719" y="351189"/>
                </a:cubicBezTo>
                <a:cubicBezTo>
                  <a:pt x="562845" y="330869"/>
                  <a:pt x="587519" y="300389"/>
                  <a:pt x="615096" y="307646"/>
                </a:cubicBezTo>
                <a:cubicBezTo>
                  <a:pt x="642673" y="314903"/>
                  <a:pt x="705084" y="365704"/>
                  <a:pt x="702181" y="394732"/>
                </a:cubicBezTo>
                <a:cubicBezTo>
                  <a:pt x="699278" y="423760"/>
                  <a:pt x="641222" y="465851"/>
                  <a:pt x="597679" y="481817"/>
                </a:cubicBezTo>
                <a:cubicBezTo>
                  <a:pt x="554136" y="497783"/>
                  <a:pt x="488821" y="477463"/>
                  <a:pt x="440924" y="490526"/>
                </a:cubicBezTo>
                <a:cubicBezTo>
                  <a:pt x="393027" y="503589"/>
                  <a:pt x="314650" y="544228"/>
                  <a:pt x="310296" y="560194"/>
                </a:cubicBezTo>
                <a:cubicBezTo>
                  <a:pt x="305942" y="576160"/>
                  <a:pt x="375611" y="570354"/>
                  <a:pt x="414799" y="586320"/>
                </a:cubicBezTo>
                <a:cubicBezTo>
                  <a:pt x="453987" y="602286"/>
                  <a:pt x="533816" y="634218"/>
                  <a:pt x="545427" y="655989"/>
                </a:cubicBezTo>
                <a:cubicBezTo>
                  <a:pt x="557038" y="677761"/>
                  <a:pt x="513495" y="708241"/>
                  <a:pt x="484467" y="716949"/>
                </a:cubicBezTo>
                <a:cubicBezTo>
                  <a:pt x="455439" y="725657"/>
                  <a:pt x="397382" y="714046"/>
                  <a:pt x="371256" y="708240"/>
                </a:cubicBezTo>
                <a:cubicBezTo>
                  <a:pt x="345130" y="702434"/>
                  <a:pt x="343679" y="679211"/>
                  <a:pt x="327713" y="682114"/>
                </a:cubicBezTo>
                <a:cubicBezTo>
                  <a:pt x="311747" y="685017"/>
                  <a:pt x="288524" y="696628"/>
                  <a:pt x="275461" y="725657"/>
                </a:cubicBezTo>
                <a:cubicBezTo>
                  <a:pt x="262398" y="754686"/>
                  <a:pt x="239176" y="831612"/>
                  <a:pt x="249336" y="856286"/>
                </a:cubicBezTo>
                <a:cubicBezTo>
                  <a:pt x="259496" y="880960"/>
                  <a:pt x="300135" y="879509"/>
                  <a:pt x="336421" y="873703"/>
                </a:cubicBezTo>
                <a:cubicBezTo>
                  <a:pt x="372707" y="867897"/>
                  <a:pt x="427861" y="822903"/>
                  <a:pt x="467050" y="821452"/>
                </a:cubicBezTo>
                <a:cubicBezTo>
                  <a:pt x="506239" y="820001"/>
                  <a:pt x="562845" y="849028"/>
                  <a:pt x="571553" y="864994"/>
                </a:cubicBezTo>
                <a:cubicBezTo>
                  <a:pt x="580261" y="880960"/>
                  <a:pt x="543975" y="896926"/>
                  <a:pt x="519301" y="917246"/>
                </a:cubicBezTo>
                <a:cubicBezTo>
                  <a:pt x="494627" y="937566"/>
                  <a:pt x="461244" y="973851"/>
                  <a:pt x="423507" y="986914"/>
                </a:cubicBezTo>
                <a:cubicBezTo>
                  <a:pt x="385770" y="999977"/>
                  <a:pt x="324810" y="988366"/>
                  <a:pt x="292879" y="995623"/>
                </a:cubicBezTo>
                <a:cubicBezTo>
                  <a:pt x="260948" y="1002880"/>
                  <a:pt x="246433" y="1011589"/>
                  <a:pt x="231919" y="1030457"/>
                </a:cubicBezTo>
                <a:cubicBezTo>
                  <a:pt x="217405" y="1049325"/>
                  <a:pt x="194182" y="1089965"/>
                  <a:pt x="205793" y="1108834"/>
                </a:cubicBezTo>
                <a:cubicBezTo>
                  <a:pt x="217404" y="1127703"/>
                  <a:pt x="275461" y="1129155"/>
                  <a:pt x="301587" y="1143669"/>
                </a:cubicBezTo>
                <a:cubicBezTo>
                  <a:pt x="327713" y="1158183"/>
                  <a:pt x="352387" y="1175600"/>
                  <a:pt x="362547" y="1195920"/>
                </a:cubicBezTo>
                <a:cubicBezTo>
                  <a:pt x="372707" y="1216240"/>
                  <a:pt x="372707" y="1245269"/>
                  <a:pt x="362547" y="1265589"/>
                </a:cubicBezTo>
                <a:cubicBezTo>
                  <a:pt x="352387" y="1285909"/>
                  <a:pt x="330615" y="1316389"/>
                  <a:pt x="301587" y="1317840"/>
                </a:cubicBezTo>
                <a:cubicBezTo>
                  <a:pt x="272559" y="1319291"/>
                  <a:pt x="217404" y="1298971"/>
                  <a:pt x="188376" y="1274297"/>
                </a:cubicBezTo>
                <a:cubicBezTo>
                  <a:pt x="159348" y="1249623"/>
                  <a:pt x="143382" y="1175600"/>
                  <a:pt x="127416" y="1169794"/>
                </a:cubicBezTo>
                <a:cubicBezTo>
                  <a:pt x="111450" y="1163988"/>
                  <a:pt x="96935" y="1211886"/>
                  <a:pt x="92581" y="1239463"/>
                </a:cubicBezTo>
                <a:cubicBezTo>
                  <a:pt x="88227" y="1267040"/>
                  <a:pt x="85324" y="1314937"/>
                  <a:pt x="101290" y="1335257"/>
                </a:cubicBezTo>
                <a:cubicBezTo>
                  <a:pt x="117256" y="1355577"/>
                  <a:pt x="188376" y="1361383"/>
                  <a:pt x="188376" y="1361383"/>
                </a:cubicBezTo>
                <a:cubicBezTo>
                  <a:pt x="223210" y="1371543"/>
                  <a:pt x="298685" y="1372994"/>
                  <a:pt x="310296" y="1396217"/>
                </a:cubicBezTo>
                <a:cubicBezTo>
                  <a:pt x="321907" y="1419440"/>
                  <a:pt x="284170" y="1483303"/>
                  <a:pt x="258044" y="1500720"/>
                </a:cubicBezTo>
                <a:cubicBezTo>
                  <a:pt x="231918" y="1518137"/>
                  <a:pt x="184021" y="1496366"/>
                  <a:pt x="153541" y="1500720"/>
                </a:cubicBezTo>
                <a:cubicBezTo>
                  <a:pt x="123061" y="1505074"/>
                  <a:pt x="98387" y="1512332"/>
                  <a:pt x="75164" y="1526846"/>
                </a:cubicBezTo>
                <a:cubicBezTo>
                  <a:pt x="51941" y="1541360"/>
                  <a:pt x="18558" y="1564583"/>
                  <a:pt x="14204" y="1587806"/>
                </a:cubicBezTo>
                <a:cubicBezTo>
                  <a:pt x="9850" y="1611029"/>
                  <a:pt x="25816" y="1658926"/>
                  <a:pt x="49039" y="1666183"/>
                </a:cubicBezTo>
                <a:cubicBezTo>
                  <a:pt x="72262" y="1673440"/>
                  <a:pt x="134673" y="1647315"/>
                  <a:pt x="153541" y="1631349"/>
                </a:cubicBezTo>
                <a:cubicBezTo>
                  <a:pt x="172409" y="1615383"/>
                  <a:pt x="146284" y="1580549"/>
                  <a:pt x="162250" y="1570389"/>
                </a:cubicBezTo>
                <a:cubicBezTo>
                  <a:pt x="178216" y="1560229"/>
                  <a:pt x="226113" y="1551521"/>
                  <a:pt x="249336" y="1570389"/>
                </a:cubicBezTo>
                <a:cubicBezTo>
                  <a:pt x="272559" y="1589257"/>
                  <a:pt x="313198" y="1656023"/>
                  <a:pt x="301587" y="1683600"/>
                </a:cubicBezTo>
                <a:cubicBezTo>
                  <a:pt x="289976" y="1711177"/>
                  <a:pt x="217404" y="1724241"/>
                  <a:pt x="179667" y="1735852"/>
                </a:cubicBezTo>
                <a:cubicBezTo>
                  <a:pt x="141930" y="1747464"/>
                  <a:pt x="98387" y="1738755"/>
                  <a:pt x="75164" y="1753269"/>
                </a:cubicBezTo>
                <a:cubicBezTo>
                  <a:pt x="51941" y="1767783"/>
                  <a:pt x="40330" y="1822937"/>
                  <a:pt x="40330" y="1822937"/>
                </a:cubicBezTo>
                <a:cubicBezTo>
                  <a:pt x="28719" y="1846160"/>
                  <a:pt x="11302" y="1859223"/>
                  <a:pt x="5496" y="1892606"/>
                </a:cubicBezTo>
                <a:cubicBezTo>
                  <a:pt x="-310" y="1925989"/>
                  <a:pt x="-3212" y="1985497"/>
                  <a:pt x="5496" y="2023234"/>
                </a:cubicBezTo>
                <a:cubicBezTo>
                  <a:pt x="14204" y="2060971"/>
                  <a:pt x="31621" y="2090000"/>
                  <a:pt x="57747" y="2119029"/>
                </a:cubicBezTo>
                <a:cubicBezTo>
                  <a:pt x="83873" y="2148058"/>
                  <a:pt x="124513" y="2182892"/>
                  <a:pt x="162250" y="2197406"/>
                </a:cubicBezTo>
                <a:cubicBezTo>
                  <a:pt x="199987" y="2211920"/>
                  <a:pt x="269656" y="2214823"/>
                  <a:pt x="284170" y="2206114"/>
                </a:cubicBezTo>
                <a:cubicBezTo>
                  <a:pt x="298684" y="2197405"/>
                  <a:pt x="274010" y="2168377"/>
                  <a:pt x="249336" y="2145154"/>
                </a:cubicBezTo>
                <a:cubicBezTo>
                  <a:pt x="224662" y="2121931"/>
                  <a:pt x="152090" y="2103063"/>
                  <a:pt x="136124" y="2066777"/>
                </a:cubicBezTo>
                <a:cubicBezTo>
                  <a:pt x="120158" y="2030491"/>
                  <a:pt x="128867" y="1946308"/>
                  <a:pt x="153541" y="1927440"/>
                </a:cubicBezTo>
                <a:cubicBezTo>
                  <a:pt x="178215" y="1908572"/>
                  <a:pt x="247884" y="1949212"/>
                  <a:pt x="284170" y="1953566"/>
                </a:cubicBezTo>
                <a:cubicBezTo>
                  <a:pt x="320456" y="1957920"/>
                  <a:pt x="342228" y="1972435"/>
                  <a:pt x="371256" y="1953566"/>
                </a:cubicBezTo>
                <a:cubicBezTo>
                  <a:pt x="400284" y="1934697"/>
                  <a:pt x="475758" y="1857771"/>
                  <a:pt x="458341" y="1840354"/>
                </a:cubicBezTo>
                <a:cubicBezTo>
                  <a:pt x="440924" y="1822937"/>
                  <a:pt x="304490" y="1854869"/>
                  <a:pt x="266753" y="1849063"/>
                </a:cubicBezTo>
                <a:cubicBezTo>
                  <a:pt x="229016" y="1843257"/>
                  <a:pt x="208696" y="1827292"/>
                  <a:pt x="231919" y="1805520"/>
                </a:cubicBezTo>
                <a:cubicBezTo>
                  <a:pt x="255142" y="1783749"/>
                  <a:pt x="349484" y="1737303"/>
                  <a:pt x="406090" y="1718434"/>
                </a:cubicBezTo>
                <a:cubicBezTo>
                  <a:pt x="462696" y="1699566"/>
                  <a:pt x="533816" y="1721338"/>
                  <a:pt x="571553" y="1692309"/>
                </a:cubicBezTo>
                <a:cubicBezTo>
                  <a:pt x="609290" y="1663281"/>
                  <a:pt x="615096" y="1596514"/>
                  <a:pt x="632513" y="1544263"/>
                </a:cubicBezTo>
                <a:cubicBezTo>
                  <a:pt x="649930" y="1492012"/>
                  <a:pt x="681862" y="1425246"/>
                  <a:pt x="676056" y="1378800"/>
                </a:cubicBezTo>
                <a:cubicBezTo>
                  <a:pt x="670250" y="1332354"/>
                  <a:pt x="620902" y="1267040"/>
                  <a:pt x="597679" y="1265589"/>
                </a:cubicBezTo>
                <a:cubicBezTo>
                  <a:pt x="574456" y="1264138"/>
                  <a:pt x="535268" y="1341064"/>
                  <a:pt x="536719" y="1370092"/>
                </a:cubicBezTo>
                <a:cubicBezTo>
                  <a:pt x="538170" y="1399120"/>
                  <a:pt x="599130" y="1409280"/>
                  <a:pt x="606387" y="1439760"/>
                </a:cubicBezTo>
                <a:cubicBezTo>
                  <a:pt x="613644" y="1470240"/>
                  <a:pt x="602032" y="1523943"/>
                  <a:pt x="580261" y="1552972"/>
                </a:cubicBezTo>
                <a:cubicBezTo>
                  <a:pt x="558490" y="1582001"/>
                  <a:pt x="506239" y="1616835"/>
                  <a:pt x="475759" y="1613932"/>
                </a:cubicBezTo>
                <a:cubicBezTo>
                  <a:pt x="445279" y="1611029"/>
                  <a:pt x="398832" y="1563131"/>
                  <a:pt x="397381" y="1535554"/>
                </a:cubicBezTo>
                <a:cubicBezTo>
                  <a:pt x="395930" y="1507977"/>
                  <a:pt x="456890" y="1494915"/>
                  <a:pt x="467050" y="1448469"/>
                </a:cubicBezTo>
                <a:cubicBezTo>
                  <a:pt x="477210" y="1402023"/>
                  <a:pt x="448181" y="1306229"/>
                  <a:pt x="458341" y="1256880"/>
                </a:cubicBezTo>
                <a:cubicBezTo>
                  <a:pt x="468501" y="1207531"/>
                  <a:pt x="490273" y="1168343"/>
                  <a:pt x="528010" y="1152377"/>
                </a:cubicBezTo>
                <a:cubicBezTo>
                  <a:pt x="565747" y="1136411"/>
                  <a:pt x="633964" y="1179955"/>
                  <a:pt x="684764" y="1161086"/>
                </a:cubicBezTo>
                <a:cubicBezTo>
                  <a:pt x="735564" y="1142218"/>
                  <a:pt x="803781" y="1094320"/>
                  <a:pt x="832810" y="1039166"/>
                </a:cubicBezTo>
                <a:cubicBezTo>
                  <a:pt x="861839" y="984012"/>
                  <a:pt x="876353" y="856286"/>
                  <a:pt x="858936" y="830160"/>
                </a:cubicBezTo>
                <a:cubicBezTo>
                  <a:pt x="841519" y="804034"/>
                  <a:pt x="766044" y="869349"/>
                  <a:pt x="728307" y="882412"/>
                </a:cubicBezTo>
                <a:cubicBezTo>
                  <a:pt x="690570" y="895475"/>
                  <a:pt x="644124" y="927406"/>
                  <a:pt x="632513" y="908537"/>
                </a:cubicBezTo>
                <a:cubicBezTo>
                  <a:pt x="620902" y="889668"/>
                  <a:pt x="665896" y="793874"/>
                  <a:pt x="658639" y="769200"/>
                </a:cubicBezTo>
                <a:cubicBezTo>
                  <a:pt x="651382" y="744526"/>
                  <a:pt x="602033" y="779360"/>
                  <a:pt x="588970" y="760492"/>
                </a:cubicBezTo>
                <a:cubicBezTo>
                  <a:pt x="575907" y="741624"/>
                  <a:pt x="549781" y="673406"/>
                  <a:pt x="580261" y="655989"/>
                </a:cubicBezTo>
                <a:cubicBezTo>
                  <a:pt x="610741" y="638572"/>
                  <a:pt x="718147" y="645829"/>
                  <a:pt x="771850" y="655989"/>
                </a:cubicBezTo>
                <a:cubicBezTo>
                  <a:pt x="825553" y="666149"/>
                  <a:pt x="893770" y="737269"/>
                  <a:pt x="902479" y="716949"/>
                </a:cubicBezTo>
                <a:cubicBezTo>
                  <a:pt x="911188" y="696629"/>
                  <a:pt x="835713" y="587772"/>
                  <a:pt x="824101" y="534069"/>
                </a:cubicBezTo>
                <a:cubicBezTo>
                  <a:pt x="812489" y="480366"/>
                  <a:pt x="812490" y="448435"/>
                  <a:pt x="832810" y="394732"/>
                </a:cubicBezTo>
                <a:cubicBezTo>
                  <a:pt x="853130" y="341029"/>
                  <a:pt x="941667" y="277166"/>
                  <a:pt x="946021" y="211852"/>
                </a:cubicBezTo>
                <a:cubicBezTo>
                  <a:pt x="950375" y="146538"/>
                  <a:pt x="892319" y="21715"/>
                  <a:pt x="858936" y="2846"/>
                </a:cubicBezTo>
                <a:cubicBezTo>
                  <a:pt x="825553" y="-16023"/>
                  <a:pt x="748627" y="63806"/>
                  <a:pt x="745724" y="98640"/>
                </a:cubicBezTo>
                <a:cubicBezTo>
                  <a:pt x="742821" y="133474"/>
                  <a:pt x="841519" y="188629"/>
                  <a:pt x="841519" y="211852"/>
                </a:cubicBezTo>
                <a:cubicBezTo>
                  <a:pt x="841519" y="235075"/>
                  <a:pt x="784913" y="252491"/>
                  <a:pt x="745724" y="237977"/>
                </a:cubicBezTo>
                <a:cubicBezTo>
                  <a:pt x="706535" y="223463"/>
                  <a:pt x="644125" y="104446"/>
                  <a:pt x="597679" y="107349"/>
                </a:cubicBezTo>
                <a:close/>
              </a:path>
            </a:pathLst>
          </a:custGeom>
          <a:solidFill>
            <a:schemeClr val="accent1"/>
          </a:solidFill>
          <a:ln w="1905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835;p64"/>
          <p:cNvSpPr txBox="1">
            <a:spLocks/>
          </p:cNvSpPr>
          <p:nvPr/>
        </p:nvSpPr>
        <p:spPr>
          <a:xfrm>
            <a:off x="628649" y="3150949"/>
            <a:ext cx="5167487" cy="926124"/>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Font typeface="Arial"/>
              <a:buNone/>
            </a:pPr>
            <a:r>
              <a:rPr lang="en-US" sz="2400" dirty="0" smtClean="0">
                <a:solidFill>
                  <a:schemeClr val="dk1"/>
                </a:solidFill>
                <a:latin typeface="Calibri"/>
                <a:ea typeface="Calibri"/>
                <a:cs typeface="Calibri"/>
                <a:sym typeface="Calibri"/>
              </a:rPr>
              <a:t>How can we make a combination score for </a:t>
            </a:r>
            <a:r>
              <a:rPr lang="en-US" sz="2400" dirty="0" err="1" smtClean="0">
                <a:solidFill>
                  <a:srgbClr val="C00000"/>
                </a:solidFill>
                <a:latin typeface="Calibri"/>
                <a:ea typeface="Calibri"/>
                <a:cs typeface="Calibri"/>
                <a:sym typeface="Calibri"/>
              </a:rPr>
              <a:t>elongatedness</a:t>
            </a:r>
            <a:r>
              <a:rPr lang="en-US" sz="2400" dirty="0" smtClean="0">
                <a:solidFill>
                  <a:srgbClr val="C00000"/>
                </a:solidFill>
                <a:latin typeface="Calibri"/>
                <a:ea typeface="Calibri"/>
                <a:cs typeface="Calibri"/>
                <a:sym typeface="Calibri"/>
              </a:rPr>
              <a:t> </a:t>
            </a:r>
            <a:r>
              <a:rPr lang="en-US" sz="2400" b="1" i="1" dirty="0" smtClean="0">
                <a:solidFill>
                  <a:srgbClr val="C00000"/>
                </a:solidFill>
                <a:latin typeface="Calibri"/>
                <a:ea typeface="Calibri"/>
                <a:cs typeface="Calibri"/>
                <a:sym typeface="Calibri"/>
              </a:rPr>
              <a:t>E</a:t>
            </a:r>
            <a:r>
              <a:rPr lang="en-US" sz="2400" dirty="0" smtClean="0">
                <a:solidFill>
                  <a:srgbClr val="C00000"/>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and </a:t>
            </a:r>
            <a:r>
              <a:rPr lang="en-US" sz="2400" dirty="0" smtClean="0">
                <a:solidFill>
                  <a:srgbClr val="C00000"/>
                </a:solidFill>
                <a:latin typeface="Calibri"/>
                <a:ea typeface="Calibri"/>
                <a:cs typeface="Calibri"/>
                <a:sym typeface="Calibri"/>
              </a:rPr>
              <a:t>frilliness </a:t>
            </a:r>
            <a:r>
              <a:rPr lang="en-US" sz="2400" b="1" i="1" dirty="0" smtClean="0">
                <a:solidFill>
                  <a:srgbClr val="C00000"/>
                </a:solidFill>
                <a:latin typeface="Calibri"/>
                <a:ea typeface="Calibri"/>
                <a:cs typeface="Calibri"/>
                <a:sym typeface="Calibri"/>
              </a:rPr>
              <a:t>F</a:t>
            </a:r>
            <a:r>
              <a:rPr lang="en-US" sz="2400" dirty="0" smtClean="0">
                <a:solidFill>
                  <a:schemeClr val="accent6">
                    <a:lumMod val="75000"/>
                  </a:schemeClr>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a:t>
            </a:r>
            <a:endParaRPr lang="en-US" sz="1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443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64"/>
          <p:cNvSpPr txBox="1">
            <a:spLocks noGrp="1"/>
          </p:cNvSpPr>
          <p:nvPr>
            <p:ph type="body" idx="1"/>
          </p:nvPr>
        </p:nvSpPr>
        <p:spPr>
          <a:xfrm>
            <a:off x="628649" y="3150949"/>
            <a:ext cx="5167487" cy="9261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smtClean="0">
                <a:solidFill>
                  <a:schemeClr val="dk1"/>
                </a:solidFill>
                <a:latin typeface="Calibri"/>
                <a:ea typeface="Calibri"/>
                <a:cs typeface="Calibri"/>
                <a:sym typeface="Calibri"/>
              </a:rPr>
              <a:t>How </a:t>
            </a:r>
            <a:r>
              <a:rPr lang="en-US" sz="2400" b="0" i="0" u="none" strike="noStrike" cap="none" dirty="0">
                <a:solidFill>
                  <a:schemeClr val="dk1"/>
                </a:solidFill>
                <a:latin typeface="Calibri"/>
                <a:ea typeface="Calibri"/>
                <a:cs typeface="Calibri"/>
                <a:sym typeface="Calibri"/>
              </a:rPr>
              <a:t>can we </a:t>
            </a:r>
            <a:r>
              <a:rPr lang="en-US" sz="2400" b="0" i="0" u="none" strike="noStrike" cap="none" dirty="0" smtClean="0">
                <a:solidFill>
                  <a:schemeClr val="dk1"/>
                </a:solidFill>
                <a:latin typeface="Calibri"/>
                <a:ea typeface="Calibri"/>
                <a:cs typeface="Calibri"/>
                <a:sym typeface="Calibri"/>
              </a:rPr>
              <a:t>make a combination score </a:t>
            </a:r>
            <a:r>
              <a:rPr lang="en-US" sz="2400" b="0" i="0" u="none" strike="noStrike" cap="none" dirty="0">
                <a:solidFill>
                  <a:schemeClr val="dk1"/>
                </a:solidFill>
                <a:latin typeface="Calibri"/>
                <a:ea typeface="Calibri"/>
                <a:cs typeface="Calibri"/>
                <a:sym typeface="Calibri"/>
              </a:rPr>
              <a:t>for </a:t>
            </a:r>
            <a:r>
              <a:rPr lang="en-US" sz="2400" b="0" i="0" u="none" strike="noStrike" cap="none" dirty="0" err="1" smtClean="0">
                <a:solidFill>
                  <a:srgbClr val="C00000"/>
                </a:solidFill>
                <a:latin typeface="Calibri"/>
                <a:ea typeface="Calibri"/>
                <a:cs typeface="Calibri"/>
                <a:sym typeface="Calibri"/>
              </a:rPr>
              <a:t>elongatedness</a:t>
            </a:r>
            <a:r>
              <a:rPr lang="en-US" sz="2400" b="0" i="0" u="none" strike="noStrike" cap="none" dirty="0" smtClean="0">
                <a:solidFill>
                  <a:srgbClr val="C00000"/>
                </a:solidFill>
                <a:latin typeface="Calibri"/>
                <a:ea typeface="Calibri"/>
                <a:cs typeface="Calibri"/>
                <a:sym typeface="Calibri"/>
              </a:rPr>
              <a:t> </a:t>
            </a:r>
            <a:r>
              <a:rPr lang="en-US" sz="2400" b="1" i="1" u="none" strike="noStrike" cap="none" dirty="0" smtClean="0">
                <a:solidFill>
                  <a:srgbClr val="C00000"/>
                </a:solidFill>
                <a:latin typeface="Calibri"/>
                <a:ea typeface="Calibri"/>
                <a:cs typeface="Calibri"/>
                <a:sym typeface="Calibri"/>
              </a:rPr>
              <a:t>E</a:t>
            </a:r>
            <a:r>
              <a:rPr lang="en-US" sz="2400" b="0" i="0" u="none" strike="noStrike" cap="none" dirty="0" smtClean="0">
                <a:solidFill>
                  <a:srgbClr val="C00000"/>
                </a:solidFill>
                <a:latin typeface="Calibri"/>
                <a:ea typeface="Calibri"/>
                <a:cs typeface="Calibri"/>
                <a:sym typeface="Calibri"/>
              </a:rPr>
              <a:t> </a:t>
            </a:r>
            <a:r>
              <a:rPr lang="en-US" sz="2400" b="0" i="0" u="none" strike="noStrike" cap="none" dirty="0" smtClean="0">
                <a:solidFill>
                  <a:schemeClr val="dk1"/>
                </a:solidFill>
                <a:latin typeface="Calibri"/>
                <a:ea typeface="Calibri"/>
                <a:cs typeface="Calibri"/>
                <a:sym typeface="Calibri"/>
              </a:rPr>
              <a:t>and </a:t>
            </a:r>
            <a:r>
              <a:rPr lang="en-US" sz="2400" b="0" i="0" u="none" strike="noStrike" cap="none" dirty="0" smtClean="0">
                <a:solidFill>
                  <a:srgbClr val="C00000"/>
                </a:solidFill>
                <a:latin typeface="Calibri"/>
                <a:ea typeface="Calibri"/>
                <a:cs typeface="Calibri"/>
                <a:sym typeface="Calibri"/>
              </a:rPr>
              <a:t>frilliness </a:t>
            </a:r>
            <a:r>
              <a:rPr lang="en-US" sz="2400" b="1" i="1" u="none" strike="noStrike" cap="none" dirty="0" smtClean="0">
                <a:solidFill>
                  <a:srgbClr val="C00000"/>
                </a:solidFill>
                <a:latin typeface="Calibri"/>
                <a:ea typeface="Calibri"/>
                <a:cs typeface="Calibri"/>
                <a:sym typeface="Calibri"/>
              </a:rPr>
              <a:t>F</a:t>
            </a:r>
            <a:r>
              <a:rPr lang="en-US" sz="2400" b="0" i="0" u="none" strike="noStrike" cap="none" dirty="0" smtClean="0">
                <a:solidFill>
                  <a:schemeClr val="accent6">
                    <a:lumMod val="75000"/>
                  </a:schemeClr>
                </a:solidFill>
                <a:latin typeface="Calibri"/>
                <a:ea typeface="Calibri"/>
                <a:cs typeface="Calibri"/>
                <a:sym typeface="Calibri"/>
              </a:rPr>
              <a:t> </a:t>
            </a:r>
            <a:r>
              <a:rPr lang="en-US" sz="2400" b="0" i="0" u="none" strike="noStrike" cap="none" dirty="0" smtClean="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7200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Combining measures</a:t>
            </a:r>
            <a:endParaRPr lang="en-US" b="1" dirty="0">
              <a:solidFill>
                <a:schemeClr val="accent6">
                  <a:lumMod val="75000"/>
                </a:schemeClr>
              </a:solidFill>
              <a:latin typeface="Calibri"/>
              <a:ea typeface="Calibri"/>
              <a:cs typeface="Calibri"/>
              <a:sym typeface="Calibri"/>
            </a:endParaRPr>
          </a:p>
        </p:txBody>
      </p:sp>
      <p:sp>
        <p:nvSpPr>
          <p:cNvPr id="2" name="TextBox 1"/>
          <p:cNvSpPr txBox="1"/>
          <p:nvPr/>
        </p:nvSpPr>
        <p:spPr>
          <a:xfrm>
            <a:off x="625795" y="4270136"/>
            <a:ext cx="5990230" cy="2047740"/>
          </a:xfrm>
          <a:prstGeom prst="rect">
            <a:avLst/>
          </a:prstGeom>
          <a:noFill/>
        </p:spPr>
        <p:txBody>
          <a:bodyPr wrap="none" rtlCol="0">
            <a:spAutoFit/>
          </a:bodyPr>
          <a:lstStyle/>
          <a:p>
            <a:pPr marL="228600" lvl="0" indent="-228600">
              <a:lnSpc>
                <a:spcPct val="90000"/>
              </a:lnSpc>
              <a:spcBef>
                <a:spcPts val="1000"/>
              </a:spcBef>
              <a:buClr>
                <a:schemeClr val="dk1"/>
              </a:buClr>
              <a:buSzPts val="2800"/>
              <a:buFont typeface="Arial"/>
              <a:buChar char="•"/>
            </a:pPr>
            <a:r>
              <a:rPr lang="en-US" sz="2400" dirty="0">
                <a:solidFill>
                  <a:schemeClr val="dk1"/>
                </a:solidFill>
                <a:ea typeface="Calibri"/>
                <a:cs typeface="Calibri"/>
                <a:sym typeface="Calibri"/>
              </a:rPr>
              <a:t>Weighted linear combination:  </a:t>
            </a:r>
            <a:r>
              <a:rPr lang="el-GR" sz="2400" dirty="0">
                <a:solidFill>
                  <a:schemeClr val="dk1"/>
                </a:solidFill>
                <a:ea typeface="Calibri"/>
                <a:cs typeface="Calibri"/>
                <a:sym typeface="Calibri"/>
              </a:rPr>
              <a:t>α </a:t>
            </a:r>
            <a:r>
              <a:rPr lang="en-US" sz="2400" b="1" i="1" dirty="0">
                <a:solidFill>
                  <a:srgbClr val="C00000"/>
                </a:solidFill>
                <a:ea typeface="Calibri"/>
                <a:cs typeface="Calibri"/>
                <a:sym typeface="Calibri"/>
              </a:rPr>
              <a:t>E</a:t>
            </a:r>
            <a:r>
              <a:rPr lang="en-US" sz="2400" dirty="0">
                <a:solidFill>
                  <a:schemeClr val="dk1"/>
                </a:solidFill>
                <a:ea typeface="Calibri"/>
                <a:cs typeface="Calibri"/>
                <a:sym typeface="Calibri"/>
              </a:rPr>
              <a:t> + (</a:t>
            </a:r>
            <a:r>
              <a:rPr lang="en-US" sz="2400" dirty="0" smtClean="0">
                <a:solidFill>
                  <a:schemeClr val="dk1"/>
                </a:solidFill>
                <a:ea typeface="Calibri"/>
                <a:cs typeface="Calibri"/>
                <a:sym typeface="Calibri"/>
              </a:rPr>
              <a:t>1–</a:t>
            </a:r>
            <a:r>
              <a:rPr lang="en-US" sz="1050" dirty="0" smtClean="0">
                <a:solidFill>
                  <a:schemeClr val="dk1"/>
                </a:solidFill>
                <a:ea typeface="Calibri"/>
                <a:cs typeface="Calibri"/>
                <a:sym typeface="Calibri"/>
              </a:rPr>
              <a:t> </a:t>
            </a:r>
            <a:r>
              <a:rPr lang="el-GR" sz="2400" dirty="0" smtClean="0">
                <a:solidFill>
                  <a:schemeClr val="dk1"/>
                </a:solidFill>
                <a:ea typeface="Calibri"/>
                <a:cs typeface="Calibri"/>
                <a:sym typeface="Calibri"/>
              </a:rPr>
              <a:t>α</a:t>
            </a:r>
            <a:r>
              <a:rPr lang="el-GR" sz="2400" dirty="0">
                <a:solidFill>
                  <a:schemeClr val="dk1"/>
                </a:solidFill>
                <a:ea typeface="Calibri"/>
                <a:cs typeface="Calibri"/>
                <a:sym typeface="Calibri"/>
              </a:rPr>
              <a:t>) </a:t>
            </a:r>
            <a:r>
              <a:rPr lang="en-US" sz="2400" b="1" i="1" dirty="0">
                <a:solidFill>
                  <a:srgbClr val="C00000"/>
                </a:solidFill>
                <a:ea typeface="Calibri"/>
                <a:cs typeface="Calibri"/>
                <a:sym typeface="Calibri"/>
              </a:rPr>
              <a:t>F</a:t>
            </a:r>
            <a:r>
              <a:rPr lang="en-US" sz="2400" i="1" dirty="0">
                <a:solidFill>
                  <a:schemeClr val="dk1"/>
                </a:solidFill>
                <a:ea typeface="Calibri"/>
                <a:cs typeface="Calibri"/>
                <a:sym typeface="Calibri"/>
              </a:rPr>
              <a:t> </a:t>
            </a:r>
            <a:br>
              <a:rPr lang="en-US" sz="2400" i="1" dirty="0">
                <a:solidFill>
                  <a:schemeClr val="dk1"/>
                </a:solidFill>
                <a:ea typeface="Calibri"/>
                <a:cs typeface="Calibri"/>
                <a:sym typeface="Calibri"/>
              </a:rPr>
            </a:br>
            <a:r>
              <a:rPr lang="en-US" sz="2400" dirty="0">
                <a:solidFill>
                  <a:schemeClr val="dk1"/>
                </a:solidFill>
                <a:ea typeface="Calibri"/>
                <a:cs typeface="Calibri"/>
                <a:sym typeface="Calibri"/>
              </a:rPr>
              <a:t>with </a:t>
            </a:r>
            <a:r>
              <a:rPr lang="el-GR" sz="2400" dirty="0">
                <a:solidFill>
                  <a:schemeClr val="dk1"/>
                </a:solidFill>
                <a:ea typeface="Calibri"/>
                <a:cs typeface="Calibri"/>
                <a:sym typeface="Calibri"/>
              </a:rPr>
              <a:t>α ∈ [0,1</a:t>
            </a:r>
            <a:r>
              <a:rPr lang="el-GR" sz="2400" dirty="0" smtClean="0">
                <a:solidFill>
                  <a:schemeClr val="dk1"/>
                </a:solidFill>
                <a:ea typeface="Calibri"/>
                <a:cs typeface="Calibri"/>
                <a:sym typeface="Calibri"/>
              </a:rPr>
              <a:t>]</a:t>
            </a:r>
            <a:endParaRPr lang="el-GR" sz="2400" dirty="0"/>
          </a:p>
          <a:p>
            <a:pPr marL="228600" lvl="0" indent="-228600">
              <a:lnSpc>
                <a:spcPct val="90000"/>
              </a:lnSpc>
              <a:spcBef>
                <a:spcPts val="1000"/>
              </a:spcBef>
              <a:buClr>
                <a:schemeClr val="dk1"/>
              </a:buClr>
              <a:buSzPts val="2800"/>
              <a:buFont typeface="Arial"/>
              <a:buChar char="•"/>
            </a:pPr>
            <a:r>
              <a:rPr lang="en-US" sz="2400" dirty="0">
                <a:solidFill>
                  <a:schemeClr val="dk1"/>
                </a:solidFill>
                <a:ea typeface="Calibri"/>
                <a:cs typeface="Calibri"/>
                <a:sym typeface="Calibri"/>
              </a:rPr>
              <a:t>Multiplication: </a:t>
            </a:r>
            <a:r>
              <a:rPr lang="en-US" sz="2400" b="1" i="1" dirty="0">
                <a:solidFill>
                  <a:srgbClr val="C00000"/>
                </a:solidFill>
                <a:ea typeface="Calibri"/>
                <a:cs typeface="Calibri"/>
                <a:sym typeface="Calibri"/>
              </a:rPr>
              <a:t>E F</a:t>
            </a:r>
            <a:r>
              <a:rPr lang="en-US" sz="2400" dirty="0">
                <a:solidFill>
                  <a:schemeClr val="dk1"/>
                </a:solidFill>
                <a:ea typeface="Calibri"/>
                <a:cs typeface="Calibri"/>
                <a:sym typeface="Calibri"/>
              </a:rPr>
              <a:t> </a:t>
            </a:r>
            <a:endParaRPr lang="en-US" sz="2400" dirty="0"/>
          </a:p>
          <a:p>
            <a:pPr marL="228600" lvl="0" indent="-228600">
              <a:lnSpc>
                <a:spcPct val="90000"/>
              </a:lnSpc>
              <a:spcBef>
                <a:spcPts val="1000"/>
              </a:spcBef>
              <a:buClr>
                <a:schemeClr val="dk1"/>
              </a:buClr>
              <a:buSzPts val="2800"/>
              <a:buFont typeface="Arial"/>
              <a:buChar char="•"/>
            </a:pPr>
            <a:r>
              <a:rPr lang="en-US" sz="2400" dirty="0">
                <a:solidFill>
                  <a:schemeClr val="dk1"/>
                </a:solidFill>
                <a:ea typeface="Calibri"/>
                <a:cs typeface="Calibri"/>
                <a:sym typeface="Calibri"/>
              </a:rPr>
              <a:t>Weighted version: </a:t>
            </a:r>
            <a:r>
              <a:rPr lang="en-US" sz="2400" b="1" i="1" dirty="0">
                <a:solidFill>
                  <a:srgbClr val="C00000"/>
                </a:solidFill>
                <a:ea typeface="Calibri"/>
                <a:cs typeface="Calibri"/>
                <a:sym typeface="Calibri"/>
              </a:rPr>
              <a:t>E</a:t>
            </a:r>
            <a:r>
              <a:rPr lang="en-US" sz="2400" b="1" i="1" dirty="0">
                <a:solidFill>
                  <a:schemeClr val="dk1"/>
                </a:solidFill>
                <a:ea typeface="Calibri"/>
                <a:cs typeface="Calibri"/>
                <a:sym typeface="Calibri"/>
              </a:rPr>
              <a:t> </a:t>
            </a:r>
            <a:r>
              <a:rPr lang="el-GR" sz="2400" b="1" baseline="30000" dirty="0">
                <a:solidFill>
                  <a:schemeClr val="dk1"/>
                </a:solidFill>
                <a:ea typeface="Calibri"/>
                <a:cs typeface="Calibri"/>
                <a:sym typeface="Calibri"/>
              </a:rPr>
              <a:t>α</a:t>
            </a:r>
            <a:r>
              <a:rPr lang="el-GR" sz="2400" b="1" dirty="0">
                <a:solidFill>
                  <a:schemeClr val="dk1"/>
                </a:solidFill>
                <a:ea typeface="Calibri"/>
                <a:cs typeface="Calibri"/>
                <a:sym typeface="Calibri"/>
              </a:rPr>
              <a:t> </a:t>
            </a:r>
            <a:r>
              <a:rPr lang="en-US" sz="2400" b="1" i="1" dirty="0">
                <a:solidFill>
                  <a:srgbClr val="C00000"/>
                </a:solidFill>
                <a:ea typeface="Calibri"/>
                <a:cs typeface="Calibri"/>
                <a:sym typeface="Calibri"/>
              </a:rPr>
              <a:t>F</a:t>
            </a:r>
            <a:r>
              <a:rPr lang="en-US" sz="2400" b="1" i="1" dirty="0">
                <a:solidFill>
                  <a:schemeClr val="dk1"/>
                </a:solidFill>
                <a:ea typeface="Calibri"/>
                <a:cs typeface="Calibri"/>
                <a:sym typeface="Calibri"/>
              </a:rPr>
              <a:t> </a:t>
            </a:r>
            <a:r>
              <a:rPr lang="en-US" sz="2400" b="1" baseline="30000" dirty="0">
                <a:solidFill>
                  <a:schemeClr val="dk1"/>
                </a:solidFill>
                <a:ea typeface="Calibri"/>
                <a:cs typeface="Calibri"/>
                <a:sym typeface="Calibri"/>
              </a:rPr>
              <a:t>1-</a:t>
            </a:r>
            <a:r>
              <a:rPr lang="el-GR" sz="2400" b="1" baseline="30000" dirty="0">
                <a:solidFill>
                  <a:schemeClr val="dk1"/>
                </a:solidFill>
                <a:ea typeface="Calibri"/>
                <a:cs typeface="Calibri"/>
                <a:sym typeface="Calibri"/>
              </a:rPr>
              <a:t>α  </a:t>
            </a:r>
            <a:r>
              <a:rPr lang="en-US" sz="2400" dirty="0">
                <a:solidFill>
                  <a:schemeClr val="dk1"/>
                </a:solidFill>
                <a:ea typeface="Calibri"/>
                <a:cs typeface="Calibri"/>
                <a:sym typeface="Calibri"/>
              </a:rPr>
              <a:t>with </a:t>
            </a:r>
            <a:r>
              <a:rPr lang="el-GR" sz="2400" dirty="0">
                <a:solidFill>
                  <a:schemeClr val="dk1"/>
                </a:solidFill>
                <a:ea typeface="Calibri"/>
                <a:cs typeface="Calibri"/>
                <a:sym typeface="Calibri"/>
              </a:rPr>
              <a:t>α ∈ [0,1]</a:t>
            </a:r>
            <a:endParaRPr lang="el-GR" sz="2400" dirty="0"/>
          </a:p>
          <a:p>
            <a:endParaRPr lang="en-US" sz="2400" dirty="0" smtClean="0"/>
          </a:p>
        </p:txBody>
      </p:sp>
      <p:sp>
        <p:nvSpPr>
          <p:cNvPr id="10" name="Google Shape;836;p64"/>
          <p:cNvSpPr/>
          <p:nvPr/>
        </p:nvSpPr>
        <p:spPr>
          <a:xfrm>
            <a:off x="7092280" y="3454145"/>
            <a:ext cx="1296144" cy="2999191"/>
          </a:xfrm>
          <a:custGeom>
            <a:avLst/>
            <a:gdLst/>
            <a:ahLst/>
            <a:cxnLst/>
            <a:rect l="l" t="t" r="r" b="b"/>
            <a:pathLst>
              <a:path w="946252" h="2211012" extrusionOk="0">
                <a:moveTo>
                  <a:pt x="597679" y="107349"/>
                </a:moveTo>
                <a:cubicBezTo>
                  <a:pt x="551233" y="110252"/>
                  <a:pt x="490273" y="201691"/>
                  <a:pt x="467050" y="255394"/>
                </a:cubicBezTo>
                <a:cubicBezTo>
                  <a:pt x="443827" y="309097"/>
                  <a:pt x="446730" y="413600"/>
                  <a:pt x="458341" y="429566"/>
                </a:cubicBezTo>
                <a:cubicBezTo>
                  <a:pt x="469952" y="445532"/>
                  <a:pt x="510593" y="371509"/>
                  <a:pt x="536719" y="351189"/>
                </a:cubicBezTo>
                <a:cubicBezTo>
                  <a:pt x="562845" y="330869"/>
                  <a:pt x="587519" y="300389"/>
                  <a:pt x="615096" y="307646"/>
                </a:cubicBezTo>
                <a:cubicBezTo>
                  <a:pt x="642673" y="314903"/>
                  <a:pt x="705084" y="365704"/>
                  <a:pt x="702181" y="394732"/>
                </a:cubicBezTo>
                <a:cubicBezTo>
                  <a:pt x="699278" y="423760"/>
                  <a:pt x="641222" y="465851"/>
                  <a:pt x="597679" y="481817"/>
                </a:cubicBezTo>
                <a:cubicBezTo>
                  <a:pt x="554136" y="497783"/>
                  <a:pt x="488821" y="477463"/>
                  <a:pt x="440924" y="490526"/>
                </a:cubicBezTo>
                <a:cubicBezTo>
                  <a:pt x="393027" y="503589"/>
                  <a:pt x="314650" y="544228"/>
                  <a:pt x="310296" y="560194"/>
                </a:cubicBezTo>
                <a:cubicBezTo>
                  <a:pt x="305942" y="576160"/>
                  <a:pt x="375611" y="570354"/>
                  <a:pt x="414799" y="586320"/>
                </a:cubicBezTo>
                <a:cubicBezTo>
                  <a:pt x="453987" y="602286"/>
                  <a:pt x="533816" y="634218"/>
                  <a:pt x="545427" y="655989"/>
                </a:cubicBezTo>
                <a:cubicBezTo>
                  <a:pt x="557038" y="677761"/>
                  <a:pt x="513495" y="708241"/>
                  <a:pt x="484467" y="716949"/>
                </a:cubicBezTo>
                <a:cubicBezTo>
                  <a:pt x="455439" y="725657"/>
                  <a:pt x="397382" y="714046"/>
                  <a:pt x="371256" y="708240"/>
                </a:cubicBezTo>
                <a:cubicBezTo>
                  <a:pt x="345130" y="702434"/>
                  <a:pt x="343679" y="679211"/>
                  <a:pt x="327713" y="682114"/>
                </a:cubicBezTo>
                <a:cubicBezTo>
                  <a:pt x="311747" y="685017"/>
                  <a:pt x="288524" y="696628"/>
                  <a:pt x="275461" y="725657"/>
                </a:cubicBezTo>
                <a:cubicBezTo>
                  <a:pt x="262398" y="754686"/>
                  <a:pt x="239176" y="831612"/>
                  <a:pt x="249336" y="856286"/>
                </a:cubicBezTo>
                <a:cubicBezTo>
                  <a:pt x="259496" y="880960"/>
                  <a:pt x="300135" y="879509"/>
                  <a:pt x="336421" y="873703"/>
                </a:cubicBezTo>
                <a:cubicBezTo>
                  <a:pt x="372707" y="867897"/>
                  <a:pt x="427861" y="822903"/>
                  <a:pt x="467050" y="821452"/>
                </a:cubicBezTo>
                <a:cubicBezTo>
                  <a:pt x="506239" y="820001"/>
                  <a:pt x="562845" y="849028"/>
                  <a:pt x="571553" y="864994"/>
                </a:cubicBezTo>
                <a:cubicBezTo>
                  <a:pt x="580261" y="880960"/>
                  <a:pt x="543975" y="896926"/>
                  <a:pt x="519301" y="917246"/>
                </a:cubicBezTo>
                <a:cubicBezTo>
                  <a:pt x="494627" y="937566"/>
                  <a:pt x="461244" y="973851"/>
                  <a:pt x="423507" y="986914"/>
                </a:cubicBezTo>
                <a:cubicBezTo>
                  <a:pt x="385770" y="999977"/>
                  <a:pt x="324810" y="988366"/>
                  <a:pt x="292879" y="995623"/>
                </a:cubicBezTo>
                <a:cubicBezTo>
                  <a:pt x="260948" y="1002880"/>
                  <a:pt x="246433" y="1011589"/>
                  <a:pt x="231919" y="1030457"/>
                </a:cubicBezTo>
                <a:cubicBezTo>
                  <a:pt x="217405" y="1049325"/>
                  <a:pt x="194182" y="1089965"/>
                  <a:pt x="205793" y="1108834"/>
                </a:cubicBezTo>
                <a:cubicBezTo>
                  <a:pt x="217404" y="1127703"/>
                  <a:pt x="275461" y="1129155"/>
                  <a:pt x="301587" y="1143669"/>
                </a:cubicBezTo>
                <a:cubicBezTo>
                  <a:pt x="327713" y="1158183"/>
                  <a:pt x="352387" y="1175600"/>
                  <a:pt x="362547" y="1195920"/>
                </a:cubicBezTo>
                <a:cubicBezTo>
                  <a:pt x="372707" y="1216240"/>
                  <a:pt x="372707" y="1245269"/>
                  <a:pt x="362547" y="1265589"/>
                </a:cubicBezTo>
                <a:cubicBezTo>
                  <a:pt x="352387" y="1285909"/>
                  <a:pt x="330615" y="1316389"/>
                  <a:pt x="301587" y="1317840"/>
                </a:cubicBezTo>
                <a:cubicBezTo>
                  <a:pt x="272559" y="1319291"/>
                  <a:pt x="217404" y="1298971"/>
                  <a:pt x="188376" y="1274297"/>
                </a:cubicBezTo>
                <a:cubicBezTo>
                  <a:pt x="159348" y="1249623"/>
                  <a:pt x="143382" y="1175600"/>
                  <a:pt x="127416" y="1169794"/>
                </a:cubicBezTo>
                <a:cubicBezTo>
                  <a:pt x="111450" y="1163988"/>
                  <a:pt x="96935" y="1211886"/>
                  <a:pt x="92581" y="1239463"/>
                </a:cubicBezTo>
                <a:cubicBezTo>
                  <a:pt x="88227" y="1267040"/>
                  <a:pt x="85324" y="1314937"/>
                  <a:pt x="101290" y="1335257"/>
                </a:cubicBezTo>
                <a:cubicBezTo>
                  <a:pt x="117256" y="1355577"/>
                  <a:pt x="188376" y="1361383"/>
                  <a:pt x="188376" y="1361383"/>
                </a:cubicBezTo>
                <a:cubicBezTo>
                  <a:pt x="223210" y="1371543"/>
                  <a:pt x="298685" y="1372994"/>
                  <a:pt x="310296" y="1396217"/>
                </a:cubicBezTo>
                <a:cubicBezTo>
                  <a:pt x="321907" y="1419440"/>
                  <a:pt x="284170" y="1483303"/>
                  <a:pt x="258044" y="1500720"/>
                </a:cubicBezTo>
                <a:cubicBezTo>
                  <a:pt x="231918" y="1518137"/>
                  <a:pt x="184021" y="1496366"/>
                  <a:pt x="153541" y="1500720"/>
                </a:cubicBezTo>
                <a:cubicBezTo>
                  <a:pt x="123061" y="1505074"/>
                  <a:pt x="98387" y="1512332"/>
                  <a:pt x="75164" y="1526846"/>
                </a:cubicBezTo>
                <a:cubicBezTo>
                  <a:pt x="51941" y="1541360"/>
                  <a:pt x="18558" y="1564583"/>
                  <a:pt x="14204" y="1587806"/>
                </a:cubicBezTo>
                <a:cubicBezTo>
                  <a:pt x="9850" y="1611029"/>
                  <a:pt x="25816" y="1658926"/>
                  <a:pt x="49039" y="1666183"/>
                </a:cubicBezTo>
                <a:cubicBezTo>
                  <a:pt x="72262" y="1673440"/>
                  <a:pt x="134673" y="1647315"/>
                  <a:pt x="153541" y="1631349"/>
                </a:cubicBezTo>
                <a:cubicBezTo>
                  <a:pt x="172409" y="1615383"/>
                  <a:pt x="146284" y="1580549"/>
                  <a:pt x="162250" y="1570389"/>
                </a:cubicBezTo>
                <a:cubicBezTo>
                  <a:pt x="178216" y="1560229"/>
                  <a:pt x="226113" y="1551521"/>
                  <a:pt x="249336" y="1570389"/>
                </a:cubicBezTo>
                <a:cubicBezTo>
                  <a:pt x="272559" y="1589257"/>
                  <a:pt x="313198" y="1656023"/>
                  <a:pt x="301587" y="1683600"/>
                </a:cubicBezTo>
                <a:cubicBezTo>
                  <a:pt x="289976" y="1711177"/>
                  <a:pt x="217404" y="1724241"/>
                  <a:pt x="179667" y="1735852"/>
                </a:cubicBezTo>
                <a:cubicBezTo>
                  <a:pt x="141930" y="1747464"/>
                  <a:pt x="98387" y="1738755"/>
                  <a:pt x="75164" y="1753269"/>
                </a:cubicBezTo>
                <a:cubicBezTo>
                  <a:pt x="51941" y="1767783"/>
                  <a:pt x="40330" y="1822937"/>
                  <a:pt x="40330" y="1822937"/>
                </a:cubicBezTo>
                <a:cubicBezTo>
                  <a:pt x="28719" y="1846160"/>
                  <a:pt x="11302" y="1859223"/>
                  <a:pt x="5496" y="1892606"/>
                </a:cubicBezTo>
                <a:cubicBezTo>
                  <a:pt x="-310" y="1925989"/>
                  <a:pt x="-3212" y="1985497"/>
                  <a:pt x="5496" y="2023234"/>
                </a:cubicBezTo>
                <a:cubicBezTo>
                  <a:pt x="14204" y="2060971"/>
                  <a:pt x="31621" y="2090000"/>
                  <a:pt x="57747" y="2119029"/>
                </a:cubicBezTo>
                <a:cubicBezTo>
                  <a:pt x="83873" y="2148058"/>
                  <a:pt x="124513" y="2182892"/>
                  <a:pt x="162250" y="2197406"/>
                </a:cubicBezTo>
                <a:cubicBezTo>
                  <a:pt x="199987" y="2211920"/>
                  <a:pt x="269656" y="2214823"/>
                  <a:pt x="284170" y="2206114"/>
                </a:cubicBezTo>
                <a:cubicBezTo>
                  <a:pt x="298684" y="2197405"/>
                  <a:pt x="274010" y="2168377"/>
                  <a:pt x="249336" y="2145154"/>
                </a:cubicBezTo>
                <a:cubicBezTo>
                  <a:pt x="224662" y="2121931"/>
                  <a:pt x="152090" y="2103063"/>
                  <a:pt x="136124" y="2066777"/>
                </a:cubicBezTo>
                <a:cubicBezTo>
                  <a:pt x="120158" y="2030491"/>
                  <a:pt x="128867" y="1946308"/>
                  <a:pt x="153541" y="1927440"/>
                </a:cubicBezTo>
                <a:cubicBezTo>
                  <a:pt x="178215" y="1908572"/>
                  <a:pt x="247884" y="1949212"/>
                  <a:pt x="284170" y="1953566"/>
                </a:cubicBezTo>
                <a:cubicBezTo>
                  <a:pt x="320456" y="1957920"/>
                  <a:pt x="342228" y="1972435"/>
                  <a:pt x="371256" y="1953566"/>
                </a:cubicBezTo>
                <a:cubicBezTo>
                  <a:pt x="400284" y="1934697"/>
                  <a:pt x="475758" y="1857771"/>
                  <a:pt x="458341" y="1840354"/>
                </a:cubicBezTo>
                <a:cubicBezTo>
                  <a:pt x="440924" y="1822937"/>
                  <a:pt x="304490" y="1854869"/>
                  <a:pt x="266753" y="1849063"/>
                </a:cubicBezTo>
                <a:cubicBezTo>
                  <a:pt x="229016" y="1843257"/>
                  <a:pt x="208696" y="1827292"/>
                  <a:pt x="231919" y="1805520"/>
                </a:cubicBezTo>
                <a:cubicBezTo>
                  <a:pt x="255142" y="1783749"/>
                  <a:pt x="349484" y="1737303"/>
                  <a:pt x="406090" y="1718434"/>
                </a:cubicBezTo>
                <a:cubicBezTo>
                  <a:pt x="462696" y="1699566"/>
                  <a:pt x="533816" y="1721338"/>
                  <a:pt x="571553" y="1692309"/>
                </a:cubicBezTo>
                <a:cubicBezTo>
                  <a:pt x="609290" y="1663281"/>
                  <a:pt x="615096" y="1596514"/>
                  <a:pt x="632513" y="1544263"/>
                </a:cubicBezTo>
                <a:cubicBezTo>
                  <a:pt x="649930" y="1492012"/>
                  <a:pt x="681862" y="1425246"/>
                  <a:pt x="676056" y="1378800"/>
                </a:cubicBezTo>
                <a:cubicBezTo>
                  <a:pt x="670250" y="1332354"/>
                  <a:pt x="620902" y="1267040"/>
                  <a:pt x="597679" y="1265589"/>
                </a:cubicBezTo>
                <a:cubicBezTo>
                  <a:pt x="574456" y="1264138"/>
                  <a:pt x="535268" y="1341064"/>
                  <a:pt x="536719" y="1370092"/>
                </a:cubicBezTo>
                <a:cubicBezTo>
                  <a:pt x="538170" y="1399120"/>
                  <a:pt x="599130" y="1409280"/>
                  <a:pt x="606387" y="1439760"/>
                </a:cubicBezTo>
                <a:cubicBezTo>
                  <a:pt x="613644" y="1470240"/>
                  <a:pt x="602032" y="1523943"/>
                  <a:pt x="580261" y="1552972"/>
                </a:cubicBezTo>
                <a:cubicBezTo>
                  <a:pt x="558490" y="1582001"/>
                  <a:pt x="506239" y="1616835"/>
                  <a:pt x="475759" y="1613932"/>
                </a:cubicBezTo>
                <a:cubicBezTo>
                  <a:pt x="445279" y="1611029"/>
                  <a:pt x="398832" y="1563131"/>
                  <a:pt x="397381" y="1535554"/>
                </a:cubicBezTo>
                <a:cubicBezTo>
                  <a:pt x="395930" y="1507977"/>
                  <a:pt x="456890" y="1494915"/>
                  <a:pt x="467050" y="1448469"/>
                </a:cubicBezTo>
                <a:cubicBezTo>
                  <a:pt x="477210" y="1402023"/>
                  <a:pt x="448181" y="1306229"/>
                  <a:pt x="458341" y="1256880"/>
                </a:cubicBezTo>
                <a:cubicBezTo>
                  <a:pt x="468501" y="1207531"/>
                  <a:pt x="490273" y="1168343"/>
                  <a:pt x="528010" y="1152377"/>
                </a:cubicBezTo>
                <a:cubicBezTo>
                  <a:pt x="565747" y="1136411"/>
                  <a:pt x="633964" y="1179955"/>
                  <a:pt x="684764" y="1161086"/>
                </a:cubicBezTo>
                <a:cubicBezTo>
                  <a:pt x="735564" y="1142218"/>
                  <a:pt x="803781" y="1094320"/>
                  <a:pt x="832810" y="1039166"/>
                </a:cubicBezTo>
                <a:cubicBezTo>
                  <a:pt x="861839" y="984012"/>
                  <a:pt x="876353" y="856286"/>
                  <a:pt x="858936" y="830160"/>
                </a:cubicBezTo>
                <a:cubicBezTo>
                  <a:pt x="841519" y="804034"/>
                  <a:pt x="766044" y="869349"/>
                  <a:pt x="728307" y="882412"/>
                </a:cubicBezTo>
                <a:cubicBezTo>
                  <a:pt x="690570" y="895475"/>
                  <a:pt x="644124" y="927406"/>
                  <a:pt x="632513" y="908537"/>
                </a:cubicBezTo>
                <a:cubicBezTo>
                  <a:pt x="620902" y="889668"/>
                  <a:pt x="665896" y="793874"/>
                  <a:pt x="658639" y="769200"/>
                </a:cubicBezTo>
                <a:cubicBezTo>
                  <a:pt x="651382" y="744526"/>
                  <a:pt x="602033" y="779360"/>
                  <a:pt x="588970" y="760492"/>
                </a:cubicBezTo>
                <a:cubicBezTo>
                  <a:pt x="575907" y="741624"/>
                  <a:pt x="549781" y="673406"/>
                  <a:pt x="580261" y="655989"/>
                </a:cubicBezTo>
                <a:cubicBezTo>
                  <a:pt x="610741" y="638572"/>
                  <a:pt x="718147" y="645829"/>
                  <a:pt x="771850" y="655989"/>
                </a:cubicBezTo>
                <a:cubicBezTo>
                  <a:pt x="825553" y="666149"/>
                  <a:pt x="893770" y="737269"/>
                  <a:pt x="902479" y="716949"/>
                </a:cubicBezTo>
                <a:cubicBezTo>
                  <a:pt x="911188" y="696629"/>
                  <a:pt x="835713" y="587772"/>
                  <a:pt x="824101" y="534069"/>
                </a:cubicBezTo>
                <a:cubicBezTo>
                  <a:pt x="812489" y="480366"/>
                  <a:pt x="812490" y="448435"/>
                  <a:pt x="832810" y="394732"/>
                </a:cubicBezTo>
                <a:cubicBezTo>
                  <a:pt x="853130" y="341029"/>
                  <a:pt x="941667" y="277166"/>
                  <a:pt x="946021" y="211852"/>
                </a:cubicBezTo>
                <a:cubicBezTo>
                  <a:pt x="950375" y="146538"/>
                  <a:pt x="892319" y="21715"/>
                  <a:pt x="858936" y="2846"/>
                </a:cubicBezTo>
                <a:cubicBezTo>
                  <a:pt x="825553" y="-16023"/>
                  <a:pt x="748627" y="63806"/>
                  <a:pt x="745724" y="98640"/>
                </a:cubicBezTo>
                <a:cubicBezTo>
                  <a:pt x="742821" y="133474"/>
                  <a:pt x="841519" y="188629"/>
                  <a:pt x="841519" y="211852"/>
                </a:cubicBezTo>
                <a:cubicBezTo>
                  <a:pt x="841519" y="235075"/>
                  <a:pt x="784913" y="252491"/>
                  <a:pt x="745724" y="237977"/>
                </a:cubicBezTo>
                <a:cubicBezTo>
                  <a:pt x="706535" y="223463"/>
                  <a:pt x="644125" y="104446"/>
                  <a:pt x="597679" y="107349"/>
                </a:cubicBezTo>
                <a:close/>
              </a:path>
            </a:pathLst>
          </a:custGeom>
          <a:solidFill>
            <a:schemeClr val="accent1"/>
          </a:solidFill>
          <a:ln w="1905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03877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468560" y="2132718"/>
            <a:ext cx="3240360" cy="21616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7200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Combining measures</a:t>
            </a:r>
            <a:endParaRPr lang="en-US" b="1" dirty="0">
              <a:solidFill>
                <a:schemeClr val="accent6">
                  <a:lumMod val="75000"/>
                </a:schemeClr>
              </a:solidFill>
              <a:latin typeface="Calibri"/>
              <a:ea typeface="Calibri"/>
              <a:cs typeface="Calibri"/>
              <a:sym typeface="Calibri"/>
            </a:endParaRPr>
          </a:p>
        </p:txBody>
      </p:sp>
      <p:graphicFrame>
        <p:nvGraphicFramePr>
          <p:cNvPr id="12" name="Google Shape;863;p68"/>
          <p:cNvGraphicFramePr/>
          <p:nvPr>
            <p:extLst>
              <p:ext uri="{D42A27DB-BD31-4B8C-83A1-F6EECF244321}">
                <p14:modId xmlns:p14="http://schemas.microsoft.com/office/powerpoint/2010/main" val="2680358788"/>
              </p:ext>
            </p:extLst>
          </p:nvPr>
        </p:nvGraphicFramePr>
        <p:xfrm>
          <a:off x="539552" y="3356992"/>
          <a:ext cx="6096000" cy="2865190"/>
        </p:xfrm>
        <a:graphic>
          <a:graphicData uri="http://schemas.openxmlformats.org/drawingml/2006/table">
            <a:tbl>
              <a:tblPr firstRow="1" bandRow="1">
                <a:noFill/>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370850">
                <a:tc>
                  <a:txBody>
                    <a:bodyPr/>
                    <a:lstStyle/>
                    <a:p>
                      <a:pPr marL="0" marR="0" lvl="0" indent="0" algn="l" rtl="0">
                        <a:spcBef>
                          <a:spcPts val="0"/>
                        </a:spcBef>
                        <a:spcAft>
                          <a:spcPts val="0"/>
                        </a:spcAft>
                        <a:buNone/>
                      </a:pPr>
                      <a:r>
                        <a:rPr lang="en-US" sz="2000" u="none" strike="noStrike" cap="none" dirty="0" smtClean="0">
                          <a:solidFill>
                            <a:srgbClr val="C00000"/>
                          </a:solidFill>
                        </a:rPr>
                        <a:t>elongated  </a:t>
                      </a:r>
                      <a:r>
                        <a:rPr lang="en-US" sz="2400" b="1" i="1" u="none" strike="noStrike" cap="none" dirty="0" smtClean="0">
                          <a:solidFill>
                            <a:srgbClr val="C00000"/>
                          </a:solidFill>
                        </a:rPr>
                        <a:t>E</a:t>
                      </a:r>
                      <a:endParaRPr sz="1800" b="1" i="1" dirty="0">
                        <a:solidFill>
                          <a:srgbClr val="C00000"/>
                        </a:solidFill>
                      </a:endParaRPr>
                    </a:p>
                  </a:txBody>
                  <a:tcPr marL="91450" marR="91450" marT="45725" marB="45725"/>
                </a:tc>
                <a:tc>
                  <a:txBody>
                    <a:bodyPr/>
                    <a:lstStyle/>
                    <a:p>
                      <a:pPr marL="0" marR="0" lvl="0" indent="0" algn="l" rtl="0">
                        <a:spcBef>
                          <a:spcPts val="0"/>
                        </a:spcBef>
                        <a:spcAft>
                          <a:spcPts val="0"/>
                        </a:spcAft>
                        <a:buNone/>
                      </a:pPr>
                      <a:r>
                        <a:rPr lang="en-US" sz="2000" dirty="0" smtClean="0">
                          <a:solidFill>
                            <a:srgbClr val="C00000"/>
                          </a:solidFill>
                        </a:rPr>
                        <a:t>frilly  </a:t>
                      </a:r>
                      <a:r>
                        <a:rPr lang="en-US" sz="2400" b="1" i="1" dirty="0" smtClean="0">
                          <a:solidFill>
                            <a:srgbClr val="C00000"/>
                          </a:solidFill>
                        </a:rPr>
                        <a:t>F</a:t>
                      </a:r>
                      <a:endParaRPr sz="1800" b="1" i="1" dirty="0">
                        <a:solidFill>
                          <a:srgbClr val="C00000"/>
                        </a:solidFill>
                      </a:endParaRPr>
                    </a:p>
                  </a:txBody>
                  <a:tcPr marL="91450" marR="91450" marT="45725" marB="45725"/>
                </a:tc>
                <a:tc>
                  <a:txBody>
                    <a:bodyPr/>
                    <a:lstStyle/>
                    <a:p>
                      <a:pPr marL="0" marR="0" lvl="0" indent="0" algn="l" rtl="0">
                        <a:spcBef>
                          <a:spcPts val="0"/>
                        </a:spcBef>
                        <a:spcAft>
                          <a:spcPts val="0"/>
                        </a:spcAft>
                        <a:buNone/>
                      </a:pPr>
                      <a:r>
                        <a:rPr lang="en-US" sz="1800" dirty="0" smtClean="0"/>
                        <a:t>combined; </a:t>
                      </a:r>
                      <a:br>
                        <a:rPr lang="en-US" sz="1800" dirty="0" smtClean="0"/>
                      </a:br>
                      <a:r>
                        <a:rPr lang="en-US" sz="1800" dirty="0" smtClean="0"/>
                        <a:t>Lin. Comb</a:t>
                      </a:r>
                      <a:endParaRPr sz="1800" dirty="0"/>
                    </a:p>
                  </a:txBody>
                  <a:tcPr marL="91450" marR="91450" marT="45725" marB="45725"/>
                </a:tc>
                <a:tc>
                  <a:txBody>
                    <a:bodyPr/>
                    <a:lstStyle/>
                    <a:p>
                      <a:pPr marL="0" marR="0" lvl="0" indent="0" algn="l" rtl="0">
                        <a:spcBef>
                          <a:spcPts val="0"/>
                        </a:spcBef>
                        <a:spcAft>
                          <a:spcPts val="0"/>
                        </a:spcAft>
                        <a:buNone/>
                      </a:pPr>
                      <a:r>
                        <a:rPr lang="en-US" sz="1800" dirty="0" smtClean="0"/>
                        <a:t>combined; </a:t>
                      </a:r>
                      <a:r>
                        <a:rPr lang="en-US" sz="1800" dirty="0" err="1" smtClean="0"/>
                        <a:t>Multipl</a:t>
                      </a:r>
                      <a:r>
                        <a:rPr lang="en-US" sz="1800" dirty="0" smtClean="0"/>
                        <a:t>.</a:t>
                      </a:r>
                      <a:endParaRPr sz="1800" dirty="0"/>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spcAft>
                          <a:spcPts val="0"/>
                        </a:spcAft>
                        <a:buNone/>
                      </a:pPr>
                      <a:r>
                        <a:rPr lang="en-US" sz="1800" b="1"/>
                        <a:t>0</a:t>
                      </a:r>
                      <a:endParaRPr sz="1800" b="1"/>
                    </a:p>
                  </a:txBody>
                  <a:tcPr marL="91450" marR="91450" marT="45725" marB="45725"/>
                </a:tc>
                <a:tc>
                  <a:txBody>
                    <a:bodyPr/>
                    <a:lstStyle/>
                    <a:p>
                      <a:pPr marL="0" marR="0" lvl="0" indent="0" algn="l" rtl="0">
                        <a:spcBef>
                          <a:spcPts val="0"/>
                        </a:spcBef>
                        <a:spcAft>
                          <a:spcPts val="0"/>
                        </a:spcAft>
                        <a:buNone/>
                      </a:pPr>
                      <a:r>
                        <a:rPr lang="en-US" sz="1800" b="1"/>
                        <a:t>0</a:t>
                      </a:r>
                      <a:endParaRPr sz="1800" b="1"/>
                    </a:p>
                  </a:txBody>
                  <a:tcPr marL="91450" marR="91450" marT="45725" marB="45725"/>
                </a:tc>
                <a:tc>
                  <a:txBody>
                    <a:bodyPr/>
                    <a:lstStyle/>
                    <a:p>
                      <a:pPr marL="0" marR="0" lvl="0" indent="0" algn="l" rtl="0">
                        <a:spcBef>
                          <a:spcPts val="0"/>
                        </a:spcBef>
                        <a:spcAft>
                          <a:spcPts val="0"/>
                        </a:spcAft>
                        <a:buNone/>
                      </a:pPr>
                      <a:r>
                        <a:rPr lang="en-US" sz="1800" b="1"/>
                        <a:t>0</a:t>
                      </a:r>
                      <a:endParaRPr sz="1800" b="1"/>
                    </a:p>
                  </a:txBody>
                  <a:tcPr marL="91450" marR="91450" marT="45725" marB="45725"/>
                </a:tc>
                <a:tc>
                  <a:txBody>
                    <a:bodyPr/>
                    <a:lstStyle/>
                    <a:p>
                      <a:pPr marL="0" marR="0" lvl="0" indent="0" algn="l" rtl="0">
                        <a:spcBef>
                          <a:spcPts val="0"/>
                        </a:spcBef>
                        <a:spcAft>
                          <a:spcPts val="0"/>
                        </a:spcAft>
                        <a:buNone/>
                      </a:pPr>
                      <a:r>
                        <a:rPr lang="en-US" sz="1800" b="1"/>
                        <a:t>0</a:t>
                      </a:r>
                      <a:endParaRPr sz="1800" b="1"/>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spcAft>
                          <a:spcPts val="0"/>
                        </a:spcAft>
                        <a:buNone/>
                      </a:pPr>
                      <a:r>
                        <a:rPr lang="en-US" sz="1800" b="1"/>
                        <a:t>1</a:t>
                      </a:r>
                      <a:endParaRPr sz="1800" b="1"/>
                    </a:p>
                  </a:txBody>
                  <a:tcPr marL="91450" marR="91450" marT="45725" marB="45725"/>
                </a:tc>
                <a:tc>
                  <a:txBody>
                    <a:bodyPr/>
                    <a:lstStyle/>
                    <a:p>
                      <a:pPr marL="0" marR="0" lvl="0" indent="0" algn="l" rtl="0">
                        <a:spcBef>
                          <a:spcPts val="0"/>
                        </a:spcBef>
                        <a:spcAft>
                          <a:spcPts val="0"/>
                        </a:spcAft>
                        <a:buNone/>
                      </a:pPr>
                      <a:r>
                        <a:rPr lang="en-US" sz="1800" b="1"/>
                        <a:t>1</a:t>
                      </a:r>
                      <a:endParaRPr sz="1800" b="1"/>
                    </a:p>
                  </a:txBody>
                  <a:tcPr marL="91450" marR="91450" marT="45725" marB="45725"/>
                </a:tc>
                <a:tc>
                  <a:txBody>
                    <a:bodyPr/>
                    <a:lstStyle/>
                    <a:p>
                      <a:pPr marL="0" marR="0" lvl="0" indent="0" algn="l" rtl="0">
                        <a:spcBef>
                          <a:spcPts val="0"/>
                        </a:spcBef>
                        <a:spcAft>
                          <a:spcPts val="0"/>
                        </a:spcAft>
                        <a:buNone/>
                      </a:pPr>
                      <a:r>
                        <a:rPr lang="en-US" sz="1800" b="1"/>
                        <a:t>1</a:t>
                      </a:r>
                      <a:endParaRPr sz="1800" b="1"/>
                    </a:p>
                  </a:txBody>
                  <a:tcPr marL="91450" marR="91450" marT="45725" marB="45725"/>
                </a:tc>
                <a:tc>
                  <a:txBody>
                    <a:bodyPr/>
                    <a:lstStyle/>
                    <a:p>
                      <a:pPr marL="0" marR="0" lvl="0" indent="0" algn="l" rtl="0">
                        <a:spcBef>
                          <a:spcPts val="0"/>
                        </a:spcBef>
                        <a:spcAft>
                          <a:spcPts val="0"/>
                        </a:spcAft>
                        <a:buNone/>
                      </a:pPr>
                      <a:r>
                        <a:rPr lang="en-US" sz="1800" b="1"/>
                        <a:t>1</a:t>
                      </a:r>
                      <a:endParaRPr sz="1800" b="1"/>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spcAft>
                          <a:spcPts val="0"/>
                        </a:spcAft>
                        <a:buNone/>
                      </a:pPr>
                      <a:r>
                        <a:rPr lang="en-US" sz="1800" b="1"/>
                        <a:t>0</a:t>
                      </a:r>
                      <a:endParaRPr sz="1800" b="1"/>
                    </a:p>
                  </a:txBody>
                  <a:tcPr marL="91450" marR="91450" marT="45725" marB="45725"/>
                </a:tc>
                <a:tc>
                  <a:txBody>
                    <a:bodyPr/>
                    <a:lstStyle/>
                    <a:p>
                      <a:pPr marL="0" marR="0" lvl="0" indent="0" algn="l" rtl="0">
                        <a:spcBef>
                          <a:spcPts val="0"/>
                        </a:spcBef>
                        <a:spcAft>
                          <a:spcPts val="0"/>
                        </a:spcAft>
                        <a:buNone/>
                      </a:pPr>
                      <a:r>
                        <a:rPr lang="en-US" sz="1800" b="1"/>
                        <a:t>1</a:t>
                      </a:r>
                      <a:endParaRPr sz="1800" b="1"/>
                    </a:p>
                  </a:txBody>
                  <a:tcPr marL="91450" marR="91450" marT="45725" marB="45725"/>
                </a:tc>
                <a:tc>
                  <a:txBody>
                    <a:bodyPr/>
                    <a:lstStyle/>
                    <a:p>
                      <a:pPr marL="0" marR="0" lvl="0" indent="0" algn="l" rtl="0">
                        <a:spcBef>
                          <a:spcPts val="0"/>
                        </a:spcBef>
                        <a:spcAft>
                          <a:spcPts val="0"/>
                        </a:spcAft>
                        <a:buNone/>
                      </a:pPr>
                      <a:r>
                        <a:rPr lang="en-US" sz="1800" b="1"/>
                        <a:t>0.5</a:t>
                      </a:r>
                      <a:endParaRPr sz="1800" b="1"/>
                    </a:p>
                  </a:txBody>
                  <a:tcPr marL="91450" marR="91450" marT="45725" marB="45725"/>
                </a:tc>
                <a:tc>
                  <a:txBody>
                    <a:bodyPr/>
                    <a:lstStyle/>
                    <a:p>
                      <a:pPr marL="0" marR="0" lvl="0" indent="0" algn="l" rtl="0">
                        <a:spcBef>
                          <a:spcPts val="0"/>
                        </a:spcBef>
                        <a:spcAft>
                          <a:spcPts val="0"/>
                        </a:spcAft>
                        <a:buNone/>
                      </a:pPr>
                      <a:r>
                        <a:rPr lang="en-US" sz="1800" b="1"/>
                        <a:t>0</a:t>
                      </a:r>
                      <a:endParaRPr sz="1800" b="1"/>
                    </a:p>
                  </a:txBody>
                  <a:tcPr marL="91450" marR="91450" marT="45725" marB="45725"/>
                </a:tc>
                <a:extLst>
                  <a:ext uri="{0D108BD9-81ED-4DB2-BD59-A6C34878D82A}">
                    <a16:rowId xmlns:a16="http://schemas.microsoft.com/office/drawing/2014/main" xmlns="" val="10003"/>
                  </a:ext>
                </a:extLst>
              </a:tr>
              <a:tr h="370850">
                <a:tc>
                  <a:txBody>
                    <a:bodyPr/>
                    <a:lstStyle/>
                    <a:p>
                      <a:pPr marL="0" marR="0" lvl="0" indent="0" algn="l" rtl="0">
                        <a:spcBef>
                          <a:spcPts val="0"/>
                        </a:spcBef>
                        <a:spcAft>
                          <a:spcPts val="0"/>
                        </a:spcAft>
                        <a:buNone/>
                      </a:pPr>
                      <a:r>
                        <a:rPr lang="en-US" sz="1800" b="1"/>
                        <a:t>0.5</a:t>
                      </a:r>
                      <a:endParaRPr sz="1800" b="1"/>
                    </a:p>
                  </a:txBody>
                  <a:tcPr marL="91450" marR="91450" marT="45725" marB="45725"/>
                </a:tc>
                <a:tc>
                  <a:txBody>
                    <a:bodyPr/>
                    <a:lstStyle/>
                    <a:p>
                      <a:pPr marL="0" marR="0" lvl="0" indent="0" algn="l" rtl="0">
                        <a:spcBef>
                          <a:spcPts val="0"/>
                        </a:spcBef>
                        <a:spcAft>
                          <a:spcPts val="0"/>
                        </a:spcAft>
                        <a:buNone/>
                      </a:pPr>
                      <a:r>
                        <a:rPr lang="en-US" sz="1800" b="1"/>
                        <a:t>0.5</a:t>
                      </a:r>
                      <a:endParaRPr sz="1800" b="1"/>
                    </a:p>
                  </a:txBody>
                  <a:tcPr marL="91450" marR="91450" marT="45725" marB="45725"/>
                </a:tc>
                <a:tc>
                  <a:txBody>
                    <a:bodyPr/>
                    <a:lstStyle/>
                    <a:p>
                      <a:pPr marL="0" marR="0" lvl="0" indent="0" algn="l" rtl="0">
                        <a:spcBef>
                          <a:spcPts val="0"/>
                        </a:spcBef>
                        <a:spcAft>
                          <a:spcPts val="0"/>
                        </a:spcAft>
                        <a:buNone/>
                      </a:pPr>
                      <a:r>
                        <a:rPr lang="en-US" sz="1800" b="1"/>
                        <a:t>0.5</a:t>
                      </a:r>
                      <a:endParaRPr sz="1800" b="1"/>
                    </a:p>
                  </a:txBody>
                  <a:tcPr marL="91450" marR="91450" marT="45725" marB="45725"/>
                </a:tc>
                <a:tc>
                  <a:txBody>
                    <a:bodyPr/>
                    <a:lstStyle/>
                    <a:p>
                      <a:pPr marL="0" marR="0" lvl="0" indent="0" algn="l" rtl="0">
                        <a:spcBef>
                          <a:spcPts val="0"/>
                        </a:spcBef>
                        <a:spcAft>
                          <a:spcPts val="0"/>
                        </a:spcAft>
                        <a:buNone/>
                      </a:pPr>
                      <a:r>
                        <a:rPr lang="en-US" sz="1800" b="1"/>
                        <a:t>0.5</a:t>
                      </a:r>
                      <a:endParaRPr sz="1800" b="1"/>
                    </a:p>
                  </a:txBody>
                  <a:tcPr marL="91450" marR="91450" marT="45725" marB="45725"/>
                </a:tc>
                <a:extLst>
                  <a:ext uri="{0D108BD9-81ED-4DB2-BD59-A6C34878D82A}">
                    <a16:rowId xmlns:a16="http://schemas.microsoft.com/office/drawing/2014/main" xmlns="" val="10004"/>
                  </a:ext>
                </a:extLst>
              </a:tr>
              <a:tr h="370850">
                <a:tc>
                  <a:txBody>
                    <a:bodyPr/>
                    <a:lstStyle/>
                    <a:p>
                      <a:pPr marL="0" marR="0" lvl="0" indent="0" algn="l" rtl="0">
                        <a:spcBef>
                          <a:spcPts val="0"/>
                        </a:spcBef>
                        <a:spcAft>
                          <a:spcPts val="0"/>
                        </a:spcAft>
                        <a:buNone/>
                      </a:pPr>
                      <a:r>
                        <a:rPr lang="en-US" sz="1800" b="1"/>
                        <a:t>0.5</a:t>
                      </a:r>
                      <a:endParaRPr sz="1800" b="1"/>
                    </a:p>
                  </a:txBody>
                  <a:tcPr marL="91450" marR="91450" marT="45725" marB="45725"/>
                </a:tc>
                <a:tc>
                  <a:txBody>
                    <a:bodyPr/>
                    <a:lstStyle/>
                    <a:p>
                      <a:pPr marL="0" marR="0" lvl="0" indent="0" algn="l" rtl="0">
                        <a:spcBef>
                          <a:spcPts val="0"/>
                        </a:spcBef>
                        <a:spcAft>
                          <a:spcPts val="0"/>
                        </a:spcAft>
                        <a:buNone/>
                      </a:pPr>
                      <a:r>
                        <a:rPr lang="en-US" sz="1800" b="1"/>
                        <a:t>1</a:t>
                      </a:r>
                      <a:endParaRPr sz="1800" b="1"/>
                    </a:p>
                  </a:txBody>
                  <a:tcPr marL="91450" marR="91450" marT="45725" marB="45725"/>
                </a:tc>
                <a:tc>
                  <a:txBody>
                    <a:bodyPr/>
                    <a:lstStyle/>
                    <a:p>
                      <a:pPr marL="0" marR="0" lvl="0" indent="0" algn="l" rtl="0">
                        <a:spcBef>
                          <a:spcPts val="0"/>
                        </a:spcBef>
                        <a:spcAft>
                          <a:spcPts val="0"/>
                        </a:spcAft>
                        <a:buNone/>
                      </a:pPr>
                      <a:r>
                        <a:rPr lang="en-US" sz="1800" b="1"/>
                        <a:t>0.75</a:t>
                      </a:r>
                      <a:endParaRPr sz="1800" b="1"/>
                    </a:p>
                  </a:txBody>
                  <a:tcPr marL="91450" marR="91450" marT="45725" marB="45725"/>
                </a:tc>
                <a:tc>
                  <a:txBody>
                    <a:bodyPr/>
                    <a:lstStyle/>
                    <a:p>
                      <a:pPr marL="0" marR="0" lvl="0" indent="0" algn="l" rtl="0">
                        <a:spcBef>
                          <a:spcPts val="0"/>
                        </a:spcBef>
                        <a:spcAft>
                          <a:spcPts val="0"/>
                        </a:spcAft>
                        <a:buNone/>
                      </a:pPr>
                      <a:r>
                        <a:rPr lang="en-US" sz="1800" b="1"/>
                        <a:t>0.707</a:t>
                      </a:r>
                      <a:endParaRPr sz="1800" b="1"/>
                    </a:p>
                  </a:txBody>
                  <a:tcPr marL="91450" marR="91450" marT="45725" marB="45725"/>
                </a:tc>
                <a:extLst>
                  <a:ext uri="{0D108BD9-81ED-4DB2-BD59-A6C34878D82A}">
                    <a16:rowId xmlns:a16="http://schemas.microsoft.com/office/drawing/2014/main" xmlns="" val="10005"/>
                  </a:ext>
                </a:extLst>
              </a:tr>
              <a:tr h="370850">
                <a:tc>
                  <a:txBody>
                    <a:bodyPr/>
                    <a:lstStyle/>
                    <a:p>
                      <a:pPr marL="0" marR="0" lvl="0" indent="0" algn="l" rtl="0">
                        <a:spcBef>
                          <a:spcPts val="0"/>
                        </a:spcBef>
                        <a:spcAft>
                          <a:spcPts val="0"/>
                        </a:spcAft>
                        <a:buNone/>
                      </a:pPr>
                      <a:r>
                        <a:rPr lang="en-US" sz="1800" b="1"/>
                        <a:t>0.75</a:t>
                      </a:r>
                      <a:endParaRPr sz="1800" b="1"/>
                    </a:p>
                  </a:txBody>
                  <a:tcPr marL="91450" marR="91450" marT="45725" marB="45725"/>
                </a:tc>
                <a:tc>
                  <a:txBody>
                    <a:bodyPr/>
                    <a:lstStyle/>
                    <a:p>
                      <a:pPr marL="0" marR="0" lvl="0" indent="0" algn="l" rtl="0">
                        <a:spcBef>
                          <a:spcPts val="0"/>
                        </a:spcBef>
                        <a:spcAft>
                          <a:spcPts val="0"/>
                        </a:spcAft>
                        <a:buNone/>
                      </a:pPr>
                      <a:r>
                        <a:rPr lang="en-US" sz="1800" b="1"/>
                        <a:t>0.75</a:t>
                      </a:r>
                      <a:endParaRPr sz="1800" b="1"/>
                    </a:p>
                  </a:txBody>
                  <a:tcPr marL="91450" marR="91450" marT="45725" marB="45725"/>
                </a:tc>
                <a:tc>
                  <a:txBody>
                    <a:bodyPr/>
                    <a:lstStyle/>
                    <a:p>
                      <a:pPr marL="0" marR="0" lvl="0" indent="0" algn="l" rtl="0">
                        <a:spcBef>
                          <a:spcPts val="0"/>
                        </a:spcBef>
                        <a:spcAft>
                          <a:spcPts val="0"/>
                        </a:spcAft>
                        <a:buNone/>
                      </a:pPr>
                      <a:r>
                        <a:rPr lang="en-US" sz="1800" b="1"/>
                        <a:t>0.75</a:t>
                      </a:r>
                      <a:endParaRPr sz="1800" b="1"/>
                    </a:p>
                  </a:txBody>
                  <a:tcPr marL="91450" marR="91450" marT="45725" marB="45725"/>
                </a:tc>
                <a:tc>
                  <a:txBody>
                    <a:bodyPr/>
                    <a:lstStyle/>
                    <a:p>
                      <a:pPr marL="0" marR="0" lvl="0" indent="0" algn="l" rtl="0">
                        <a:spcBef>
                          <a:spcPts val="0"/>
                        </a:spcBef>
                        <a:spcAft>
                          <a:spcPts val="0"/>
                        </a:spcAft>
                        <a:buNone/>
                      </a:pPr>
                      <a:r>
                        <a:rPr lang="en-US" sz="1800" b="1"/>
                        <a:t>0.75</a:t>
                      </a:r>
                      <a:endParaRPr sz="1800" b="1"/>
                    </a:p>
                  </a:txBody>
                  <a:tcPr marL="91450" marR="91450" marT="45725" marB="45725"/>
                </a:tc>
                <a:extLst>
                  <a:ext uri="{0D108BD9-81ED-4DB2-BD59-A6C34878D82A}">
                    <a16:rowId xmlns:a16="http://schemas.microsoft.com/office/drawing/2014/main" xmlns="" val="10006"/>
                  </a:ext>
                </a:extLst>
              </a:tr>
            </a:tbl>
          </a:graphicData>
        </a:graphic>
      </p:graphicFrame>
      <p:sp>
        <p:nvSpPr>
          <p:cNvPr id="13" name="Google Shape;865;p68"/>
          <p:cNvSpPr/>
          <p:nvPr/>
        </p:nvSpPr>
        <p:spPr>
          <a:xfrm>
            <a:off x="5785709" y="3623176"/>
            <a:ext cx="83708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α = 0.5</a:t>
            </a:r>
            <a:endParaRPr sz="1800" b="1">
              <a:solidFill>
                <a:schemeClr val="lt1"/>
              </a:solidFill>
              <a:latin typeface="Calibri"/>
              <a:ea typeface="Calibri"/>
              <a:cs typeface="Calibri"/>
              <a:sym typeface="Calibri"/>
            </a:endParaRPr>
          </a:p>
        </p:txBody>
      </p:sp>
      <p:sp>
        <p:nvSpPr>
          <p:cNvPr id="14" name="Google Shape;836;p64"/>
          <p:cNvSpPr/>
          <p:nvPr/>
        </p:nvSpPr>
        <p:spPr>
          <a:xfrm>
            <a:off x="7092280" y="3454145"/>
            <a:ext cx="1296144" cy="2999191"/>
          </a:xfrm>
          <a:custGeom>
            <a:avLst/>
            <a:gdLst/>
            <a:ahLst/>
            <a:cxnLst/>
            <a:rect l="l" t="t" r="r" b="b"/>
            <a:pathLst>
              <a:path w="946252" h="2211012" extrusionOk="0">
                <a:moveTo>
                  <a:pt x="597679" y="107349"/>
                </a:moveTo>
                <a:cubicBezTo>
                  <a:pt x="551233" y="110252"/>
                  <a:pt x="490273" y="201691"/>
                  <a:pt x="467050" y="255394"/>
                </a:cubicBezTo>
                <a:cubicBezTo>
                  <a:pt x="443827" y="309097"/>
                  <a:pt x="446730" y="413600"/>
                  <a:pt x="458341" y="429566"/>
                </a:cubicBezTo>
                <a:cubicBezTo>
                  <a:pt x="469952" y="445532"/>
                  <a:pt x="510593" y="371509"/>
                  <a:pt x="536719" y="351189"/>
                </a:cubicBezTo>
                <a:cubicBezTo>
                  <a:pt x="562845" y="330869"/>
                  <a:pt x="587519" y="300389"/>
                  <a:pt x="615096" y="307646"/>
                </a:cubicBezTo>
                <a:cubicBezTo>
                  <a:pt x="642673" y="314903"/>
                  <a:pt x="705084" y="365704"/>
                  <a:pt x="702181" y="394732"/>
                </a:cubicBezTo>
                <a:cubicBezTo>
                  <a:pt x="699278" y="423760"/>
                  <a:pt x="641222" y="465851"/>
                  <a:pt x="597679" y="481817"/>
                </a:cubicBezTo>
                <a:cubicBezTo>
                  <a:pt x="554136" y="497783"/>
                  <a:pt x="488821" y="477463"/>
                  <a:pt x="440924" y="490526"/>
                </a:cubicBezTo>
                <a:cubicBezTo>
                  <a:pt x="393027" y="503589"/>
                  <a:pt x="314650" y="544228"/>
                  <a:pt x="310296" y="560194"/>
                </a:cubicBezTo>
                <a:cubicBezTo>
                  <a:pt x="305942" y="576160"/>
                  <a:pt x="375611" y="570354"/>
                  <a:pt x="414799" y="586320"/>
                </a:cubicBezTo>
                <a:cubicBezTo>
                  <a:pt x="453987" y="602286"/>
                  <a:pt x="533816" y="634218"/>
                  <a:pt x="545427" y="655989"/>
                </a:cubicBezTo>
                <a:cubicBezTo>
                  <a:pt x="557038" y="677761"/>
                  <a:pt x="513495" y="708241"/>
                  <a:pt x="484467" y="716949"/>
                </a:cubicBezTo>
                <a:cubicBezTo>
                  <a:pt x="455439" y="725657"/>
                  <a:pt x="397382" y="714046"/>
                  <a:pt x="371256" y="708240"/>
                </a:cubicBezTo>
                <a:cubicBezTo>
                  <a:pt x="345130" y="702434"/>
                  <a:pt x="343679" y="679211"/>
                  <a:pt x="327713" y="682114"/>
                </a:cubicBezTo>
                <a:cubicBezTo>
                  <a:pt x="311747" y="685017"/>
                  <a:pt x="288524" y="696628"/>
                  <a:pt x="275461" y="725657"/>
                </a:cubicBezTo>
                <a:cubicBezTo>
                  <a:pt x="262398" y="754686"/>
                  <a:pt x="239176" y="831612"/>
                  <a:pt x="249336" y="856286"/>
                </a:cubicBezTo>
                <a:cubicBezTo>
                  <a:pt x="259496" y="880960"/>
                  <a:pt x="300135" y="879509"/>
                  <a:pt x="336421" y="873703"/>
                </a:cubicBezTo>
                <a:cubicBezTo>
                  <a:pt x="372707" y="867897"/>
                  <a:pt x="427861" y="822903"/>
                  <a:pt x="467050" y="821452"/>
                </a:cubicBezTo>
                <a:cubicBezTo>
                  <a:pt x="506239" y="820001"/>
                  <a:pt x="562845" y="849028"/>
                  <a:pt x="571553" y="864994"/>
                </a:cubicBezTo>
                <a:cubicBezTo>
                  <a:pt x="580261" y="880960"/>
                  <a:pt x="543975" y="896926"/>
                  <a:pt x="519301" y="917246"/>
                </a:cubicBezTo>
                <a:cubicBezTo>
                  <a:pt x="494627" y="937566"/>
                  <a:pt x="461244" y="973851"/>
                  <a:pt x="423507" y="986914"/>
                </a:cubicBezTo>
                <a:cubicBezTo>
                  <a:pt x="385770" y="999977"/>
                  <a:pt x="324810" y="988366"/>
                  <a:pt x="292879" y="995623"/>
                </a:cubicBezTo>
                <a:cubicBezTo>
                  <a:pt x="260948" y="1002880"/>
                  <a:pt x="246433" y="1011589"/>
                  <a:pt x="231919" y="1030457"/>
                </a:cubicBezTo>
                <a:cubicBezTo>
                  <a:pt x="217405" y="1049325"/>
                  <a:pt x="194182" y="1089965"/>
                  <a:pt x="205793" y="1108834"/>
                </a:cubicBezTo>
                <a:cubicBezTo>
                  <a:pt x="217404" y="1127703"/>
                  <a:pt x="275461" y="1129155"/>
                  <a:pt x="301587" y="1143669"/>
                </a:cubicBezTo>
                <a:cubicBezTo>
                  <a:pt x="327713" y="1158183"/>
                  <a:pt x="352387" y="1175600"/>
                  <a:pt x="362547" y="1195920"/>
                </a:cubicBezTo>
                <a:cubicBezTo>
                  <a:pt x="372707" y="1216240"/>
                  <a:pt x="372707" y="1245269"/>
                  <a:pt x="362547" y="1265589"/>
                </a:cubicBezTo>
                <a:cubicBezTo>
                  <a:pt x="352387" y="1285909"/>
                  <a:pt x="330615" y="1316389"/>
                  <a:pt x="301587" y="1317840"/>
                </a:cubicBezTo>
                <a:cubicBezTo>
                  <a:pt x="272559" y="1319291"/>
                  <a:pt x="217404" y="1298971"/>
                  <a:pt x="188376" y="1274297"/>
                </a:cubicBezTo>
                <a:cubicBezTo>
                  <a:pt x="159348" y="1249623"/>
                  <a:pt x="143382" y="1175600"/>
                  <a:pt x="127416" y="1169794"/>
                </a:cubicBezTo>
                <a:cubicBezTo>
                  <a:pt x="111450" y="1163988"/>
                  <a:pt x="96935" y="1211886"/>
                  <a:pt x="92581" y="1239463"/>
                </a:cubicBezTo>
                <a:cubicBezTo>
                  <a:pt x="88227" y="1267040"/>
                  <a:pt x="85324" y="1314937"/>
                  <a:pt x="101290" y="1335257"/>
                </a:cubicBezTo>
                <a:cubicBezTo>
                  <a:pt x="117256" y="1355577"/>
                  <a:pt x="188376" y="1361383"/>
                  <a:pt x="188376" y="1361383"/>
                </a:cubicBezTo>
                <a:cubicBezTo>
                  <a:pt x="223210" y="1371543"/>
                  <a:pt x="298685" y="1372994"/>
                  <a:pt x="310296" y="1396217"/>
                </a:cubicBezTo>
                <a:cubicBezTo>
                  <a:pt x="321907" y="1419440"/>
                  <a:pt x="284170" y="1483303"/>
                  <a:pt x="258044" y="1500720"/>
                </a:cubicBezTo>
                <a:cubicBezTo>
                  <a:pt x="231918" y="1518137"/>
                  <a:pt x="184021" y="1496366"/>
                  <a:pt x="153541" y="1500720"/>
                </a:cubicBezTo>
                <a:cubicBezTo>
                  <a:pt x="123061" y="1505074"/>
                  <a:pt x="98387" y="1512332"/>
                  <a:pt x="75164" y="1526846"/>
                </a:cubicBezTo>
                <a:cubicBezTo>
                  <a:pt x="51941" y="1541360"/>
                  <a:pt x="18558" y="1564583"/>
                  <a:pt x="14204" y="1587806"/>
                </a:cubicBezTo>
                <a:cubicBezTo>
                  <a:pt x="9850" y="1611029"/>
                  <a:pt x="25816" y="1658926"/>
                  <a:pt x="49039" y="1666183"/>
                </a:cubicBezTo>
                <a:cubicBezTo>
                  <a:pt x="72262" y="1673440"/>
                  <a:pt x="134673" y="1647315"/>
                  <a:pt x="153541" y="1631349"/>
                </a:cubicBezTo>
                <a:cubicBezTo>
                  <a:pt x="172409" y="1615383"/>
                  <a:pt x="146284" y="1580549"/>
                  <a:pt x="162250" y="1570389"/>
                </a:cubicBezTo>
                <a:cubicBezTo>
                  <a:pt x="178216" y="1560229"/>
                  <a:pt x="226113" y="1551521"/>
                  <a:pt x="249336" y="1570389"/>
                </a:cubicBezTo>
                <a:cubicBezTo>
                  <a:pt x="272559" y="1589257"/>
                  <a:pt x="313198" y="1656023"/>
                  <a:pt x="301587" y="1683600"/>
                </a:cubicBezTo>
                <a:cubicBezTo>
                  <a:pt x="289976" y="1711177"/>
                  <a:pt x="217404" y="1724241"/>
                  <a:pt x="179667" y="1735852"/>
                </a:cubicBezTo>
                <a:cubicBezTo>
                  <a:pt x="141930" y="1747464"/>
                  <a:pt x="98387" y="1738755"/>
                  <a:pt x="75164" y="1753269"/>
                </a:cubicBezTo>
                <a:cubicBezTo>
                  <a:pt x="51941" y="1767783"/>
                  <a:pt x="40330" y="1822937"/>
                  <a:pt x="40330" y="1822937"/>
                </a:cubicBezTo>
                <a:cubicBezTo>
                  <a:pt x="28719" y="1846160"/>
                  <a:pt x="11302" y="1859223"/>
                  <a:pt x="5496" y="1892606"/>
                </a:cubicBezTo>
                <a:cubicBezTo>
                  <a:pt x="-310" y="1925989"/>
                  <a:pt x="-3212" y="1985497"/>
                  <a:pt x="5496" y="2023234"/>
                </a:cubicBezTo>
                <a:cubicBezTo>
                  <a:pt x="14204" y="2060971"/>
                  <a:pt x="31621" y="2090000"/>
                  <a:pt x="57747" y="2119029"/>
                </a:cubicBezTo>
                <a:cubicBezTo>
                  <a:pt x="83873" y="2148058"/>
                  <a:pt x="124513" y="2182892"/>
                  <a:pt x="162250" y="2197406"/>
                </a:cubicBezTo>
                <a:cubicBezTo>
                  <a:pt x="199987" y="2211920"/>
                  <a:pt x="269656" y="2214823"/>
                  <a:pt x="284170" y="2206114"/>
                </a:cubicBezTo>
                <a:cubicBezTo>
                  <a:pt x="298684" y="2197405"/>
                  <a:pt x="274010" y="2168377"/>
                  <a:pt x="249336" y="2145154"/>
                </a:cubicBezTo>
                <a:cubicBezTo>
                  <a:pt x="224662" y="2121931"/>
                  <a:pt x="152090" y="2103063"/>
                  <a:pt x="136124" y="2066777"/>
                </a:cubicBezTo>
                <a:cubicBezTo>
                  <a:pt x="120158" y="2030491"/>
                  <a:pt x="128867" y="1946308"/>
                  <a:pt x="153541" y="1927440"/>
                </a:cubicBezTo>
                <a:cubicBezTo>
                  <a:pt x="178215" y="1908572"/>
                  <a:pt x="247884" y="1949212"/>
                  <a:pt x="284170" y="1953566"/>
                </a:cubicBezTo>
                <a:cubicBezTo>
                  <a:pt x="320456" y="1957920"/>
                  <a:pt x="342228" y="1972435"/>
                  <a:pt x="371256" y="1953566"/>
                </a:cubicBezTo>
                <a:cubicBezTo>
                  <a:pt x="400284" y="1934697"/>
                  <a:pt x="475758" y="1857771"/>
                  <a:pt x="458341" y="1840354"/>
                </a:cubicBezTo>
                <a:cubicBezTo>
                  <a:pt x="440924" y="1822937"/>
                  <a:pt x="304490" y="1854869"/>
                  <a:pt x="266753" y="1849063"/>
                </a:cubicBezTo>
                <a:cubicBezTo>
                  <a:pt x="229016" y="1843257"/>
                  <a:pt x="208696" y="1827292"/>
                  <a:pt x="231919" y="1805520"/>
                </a:cubicBezTo>
                <a:cubicBezTo>
                  <a:pt x="255142" y="1783749"/>
                  <a:pt x="349484" y="1737303"/>
                  <a:pt x="406090" y="1718434"/>
                </a:cubicBezTo>
                <a:cubicBezTo>
                  <a:pt x="462696" y="1699566"/>
                  <a:pt x="533816" y="1721338"/>
                  <a:pt x="571553" y="1692309"/>
                </a:cubicBezTo>
                <a:cubicBezTo>
                  <a:pt x="609290" y="1663281"/>
                  <a:pt x="615096" y="1596514"/>
                  <a:pt x="632513" y="1544263"/>
                </a:cubicBezTo>
                <a:cubicBezTo>
                  <a:pt x="649930" y="1492012"/>
                  <a:pt x="681862" y="1425246"/>
                  <a:pt x="676056" y="1378800"/>
                </a:cubicBezTo>
                <a:cubicBezTo>
                  <a:pt x="670250" y="1332354"/>
                  <a:pt x="620902" y="1267040"/>
                  <a:pt x="597679" y="1265589"/>
                </a:cubicBezTo>
                <a:cubicBezTo>
                  <a:pt x="574456" y="1264138"/>
                  <a:pt x="535268" y="1341064"/>
                  <a:pt x="536719" y="1370092"/>
                </a:cubicBezTo>
                <a:cubicBezTo>
                  <a:pt x="538170" y="1399120"/>
                  <a:pt x="599130" y="1409280"/>
                  <a:pt x="606387" y="1439760"/>
                </a:cubicBezTo>
                <a:cubicBezTo>
                  <a:pt x="613644" y="1470240"/>
                  <a:pt x="602032" y="1523943"/>
                  <a:pt x="580261" y="1552972"/>
                </a:cubicBezTo>
                <a:cubicBezTo>
                  <a:pt x="558490" y="1582001"/>
                  <a:pt x="506239" y="1616835"/>
                  <a:pt x="475759" y="1613932"/>
                </a:cubicBezTo>
                <a:cubicBezTo>
                  <a:pt x="445279" y="1611029"/>
                  <a:pt x="398832" y="1563131"/>
                  <a:pt x="397381" y="1535554"/>
                </a:cubicBezTo>
                <a:cubicBezTo>
                  <a:pt x="395930" y="1507977"/>
                  <a:pt x="456890" y="1494915"/>
                  <a:pt x="467050" y="1448469"/>
                </a:cubicBezTo>
                <a:cubicBezTo>
                  <a:pt x="477210" y="1402023"/>
                  <a:pt x="448181" y="1306229"/>
                  <a:pt x="458341" y="1256880"/>
                </a:cubicBezTo>
                <a:cubicBezTo>
                  <a:pt x="468501" y="1207531"/>
                  <a:pt x="490273" y="1168343"/>
                  <a:pt x="528010" y="1152377"/>
                </a:cubicBezTo>
                <a:cubicBezTo>
                  <a:pt x="565747" y="1136411"/>
                  <a:pt x="633964" y="1179955"/>
                  <a:pt x="684764" y="1161086"/>
                </a:cubicBezTo>
                <a:cubicBezTo>
                  <a:pt x="735564" y="1142218"/>
                  <a:pt x="803781" y="1094320"/>
                  <a:pt x="832810" y="1039166"/>
                </a:cubicBezTo>
                <a:cubicBezTo>
                  <a:pt x="861839" y="984012"/>
                  <a:pt x="876353" y="856286"/>
                  <a:pt x="858936" y="830160"/>
                </a:cubicBezTo>
                <a:cubicBezTo>
                  <a:pt x="841519" y="804034"/>
                  <a:pt x="766044" y="869349"/>
                  <a:pt x="728307" y="882412"/>
                </a:cubicBezTo>
                <a:cubicBezTo>
                  <a:pt x="690570" y="895475"/>
                  <a:pt x="644124" y="927406"/>
                  <a:pt x="632513" y="908537"/>
                </a:cubicBezTo>
                <a:cubicBezTo>
                  <a:pt x="620902" y="889668"/>
                  <a:pt x="665896" y="793874"/>
                  <a:pt x="658639" y="769200"/>
                </a:cubicBezTo>
                <a:cubicBezTo>
                  <a:pt x="651382" y="744526"/>
                  <a:pt x="602033" y="779360"/>
                  <a:pt x="588970" y="760492"/>
                </a:cubicBezTo>
                <a:cubicBezTo>
                  <a:pt x="575907" y="741624"/>
                  <a:pt x="549781" y="673406"/>
                  <a:pt x="580261" y="655989"/>
                </a:cubicBezTo>
                <a:cubicBezTo>
                  <a:pt x="610741" y="638572"/>
                  <a:pt x="718147" y="645829"/>
                  <a:pt x="771850" y="655989"/>
                </a:cubicBezTo>
                <a:cubicBezTo>
                  <a:pt x="825553" y="666149"/>
                  <a:pt x="893770" y="737269"/>
                  <a:pt x="902479" y="716949"/>
                </a:cubicBezTo>
                <a:cubicBezTo>
                  <a:pt x="911188" y="696629"/>
                  <a:pt x="835713" y="587772"/>
                  <a:pt x="824101" y="534069"/>
                </a:cubicBezTo>
                <a:cubicBezTo>
                  <a:pt x="812489" y="480366"/>
                  <a:pt x="812490" y="448435"/>
                  <a:pt x="832810" y="394732"/>
                </a:cubicBezTo>
                <a:cubicBezTo>
                  <a:pt x="853130" y="341029"/>
                  <a:pt x="941667" y="277166"/>
                  <a:pt x="946021" y="211852"/>
                </a:cubicBezTo>
                <a:cubicBezTo>
                  <a:pt x="950375" y="146538"/>
                  <a:pt x="892319" y="21715"/>
                  <a:pt x="858936" y="2846"/>
                </a:cubicBezTo>
                <a:cubicBezTo>
                  <a:pt x="825553" y="-16023"/>
                  <a:pt x="748627" y="63806"/>
                  <a:pt x="745724" y="98640"/>
                </a:cubicBezTo>
                <a:cubicBezTo>
                  <a:pt x="742821" y="133474"/>
                  <a:pt x="841519" y="188629"/>
                  <a:pt x="841519" y="211852"/>
                </a:cubicBezTo>
                <a:cubicBezTo>
                  <a:pt x="841519" y="235075"/>
                  <a:pt x="784913" y="252491"/>
                  <a:pt x="745724" y="237977"/>
                </a:cubicBezTo>
                <a:cubicBezTo>
                  <a:pt x="706535" y="223463"/>
                  <a:pt x="644125" y="104446"/>
                  <a:pt x="597679" y="107349"/>
                </a:cubicBezTo>
                <a:close/>
              </a:path>
            </a:pathLst>
          </a:custGeom>
          <a:solidFill>
            <a:schemeClr val="accent1"/>
          </a:solidFill>
          <a:ln w="1905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6878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Combining measures</a:t>
            </a:r>
            <a:endParaRPr lang="en-US" b="1" dirty="0">
              <a:solidFill>
                <a:schemeClr val="accent6">
                  <a:lumMod val="75000"/>
                </a:schemeClr>
              </a:solidFill>
              <a:latin typeface="Calibri"/>
              <a:ea typeface="Calibri"/>
              <a:cs typeface="Calibri"/>
              <a:sym typeface="Calibri"/>
            </a:endParaRPr>
          </a:p>
        </p:txBody>
      </p:sp>
      <p:sp>
        <p:nvSpPr>
          <p:cNvPr id="4" name="TextBox 3"/>
          <p:cNvSpPr txBox="1"/>
          <p:nvPr/>
        </p:nvSpPr>
        <p:spPr>
          <a:xfrm>
            <a:off x="683568" y="687215"/>
            <a:ext cx="1367682" cy="523220"/>
          </a:xfrm>
          <a:prstGeom prst="rect">
            <a:avLst/>
          </a:prstGeom>
          <a:noFill/>
        </p:spPr>
        <p:txBody>
          <a:bodyPr wrap="none" rtlCol="0">
            <a:spAutoFit/>
          </a:bodyPr>
          <a:lstStyle/>
          <a:p>
            <a:r>
              <a:rPr lang="en-US" sz="2800" b="1" dirty="0" smtClean="0"/>
              <a:t>t-norms</a:t>
            </a:r>
          </a:p>
        </p:txBody>
      </p:sp>
      <p:pic>
        <p:nvPicPr>
          <p:cNvPr id="17" name="Google Shape;872;p69"/>
          <p:cNvPicPr preferRelativeResize="0"/>
          <p:nvPr/>
        </p:nvPicPr>
        <p:blipFill rotWithShape="1">
          <a:blip r:embed="rId3">
            <a:alphaModFix/>
          </a:blip>
          <a:srcRect/>
          <a:stretch/>
        </p:blipFill>
        <p:spPr>
          <a:xfrm>
            <a:off x="3491880" y="4508954"/>
            <a:ext cx="4683325" cy="2341663"/>
          </a:xfrm>
          <a:prstGeom prst="rect">
            <a:avLst/>
          </a:prstGeom>
          <a:noFill/>
          <a:ln>
            <a:noFill/>
          </a:ln>
        </p:spPr>
      </p:pic>
      <p:sp>
        <p:nvSpPr>
          <p:cNvPr id="9" name="TextBox 8"/>
          <p:cNvSpPr txBox="1"/>
          <p:nvPr/>
        </p:nvSpPr>
        <p:spPr>
          <a:xfrm>
            <a:off x="755576" y="3284984"/>
            <a:ext cx="7488832" cy="830997"/>
          </a:xfrm>
          <a:prstGeom prst="rect">
            <a:avLst/>
          </a:prstGeom>
          <a:noFill/>
        </p:spPr>
        <p:txBody>
          <a:bodyPr wrap="square" rtlCol="0">
            <a:spAutoFit/>
          </a:bodyPr>
          <a:lstStyle/>
          <a:p>
            <a:r>
              <a:rPr lang="en-US" sz="2400" dirty="0" smtClean="0"/>
              <a:t>Combining two [0,1] –functions into a new function is defining a function </a:t>
            </a:r>
            <a:r>
              <a:rPr lang="en-US" sz="2400" b="1" i="1" dirty="0">
                <a:solidFill>
                  <a:schemeClr val="dk1"/>
                </a:solidFill>
                <a:ea typeface="Calibri"/>
                <a:cs typeface="Calibri"/>
                <a:sym typeface="Calibri"/>
              </a:rPr>
              <a:t>T</a:t>
            </a:r>
            <a:r>
              <a:rPr lang="en-US" sz="2400" dirty="0">
                <a:solidFill>
                  <a:schemeClr val="dk1"/>
                </a:solidFill>
                <a:ea typeface="Calibri"/>
                <a:cs typeface="Calibri"/>
                <a:sym typeface="Calibri"/>
              </a:rPr>
              <a:t>: [0, 1] × [0, 1] → [0, 1] </a:t>
            </a:r>
            <a:endParaRPr lang="en-US" sz="2400" dirty="0" smtClean="0"/>
          </a:p>
        </p:txBody>
      </p:sp>
      <p:sp>
        <p:nvSpPr>
          <p:cNvPr id="10" name="TextBox 9"/>
          <p:cNvSpPr txBox="1"/>
          <p:nvPr/>
        </p:nvSpPr>
        <p:spPr>
          <a:xfrm>
            <a:off x="1907704" y="5013176"/>
            <a:ext cx="1656184" cy="830997"/>
          </a:xfrm>
          <a:prstGeom prst="rect">
            <a:avLst/>
          </a:prstGeom>
          <a:noFill/>
        </p:spPr>
        <p:txBody>
          <a:bodyPr wrap="square" rtlCol="0">
            <a:spAutoFit/>
          </a:bodyPr>
          <a:lstStyle/>
          <a:p>
            <a:pPr algn="r"/>
            <a:r>
              <a:rPr lang="en-US" sz="2400" dirty="0" smtClean="0"/>
              <a:t>minimum function</a:t>
            </a:r>
          </a:p>
        </p:txBody>
      </p:sp>
      <p:sp>
        <p:nvSpPr>
          <p:cNvPr id="20" name="Oval 19"/>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52536" y="2348880"/>
            <a:ext cx="3024336"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71800" y="2348880"/>
            <a:ext cx="6480720" cy="50405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483768" y="-171400"/>
            <a:ext cx="28803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19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252536" y="2348880"/>
            <a:ext cx="3024336"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480720" cy="50405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2483768" y="-171400"/>
            <a:ext cx="28803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Combining measures</a:t>
            </a:r>
            <a:endParaRPr lang="en-US" b="1" dirty="0">
              <a:solidFill>
                <a:schemeClr val="accent6">
                  <a:lumMod val="75000"/>
                </a:schemeClr>
              </a:solidFill>
              <a:latin typeface="Calibri"/>
              <a:ea typeface="Calibri"/>
              <a:cs typeface="Calibri"/>
              <a:sym typeface="Calibri"/>
            </a:endParaRPr>
          </a:p>
        </p:txBody>
      </p:sp>
      <p:sp>
        <p:nvSpPr>
          <p:cNvPr id="4" name="TextBox 3"/>
          <p:cNvSpPr txBox="1"/>
          <p:nvPr/>
        </p:nvSpPr>
        <p:spPr>
          <a:xfrm>
            <a:off x="683568" y="687215"/>
            <a:ext cx="1367682" cy="523220"/>
          </a:xfrm>
          <a:prstGeom prst="rect">
            <a:avLst/>
          </a:prstGeom>
          <a:noFill/>
        </p:spPr>
        <p:txBody>
          <a:bodyPr wrap="none" rtlCol="0">
            <a:spAutoFit/>
          </a:bodyPr>
          <a:lstStyle/>
          <a:p>
            <a:r>
              <a:rPr lang="en-US" sz="2800" b="1" dirty="0" smtClean="0"/>
              <a:t>t-norms</a:t>
            </a:r>
          </a:p>
        </p:txBody>
      </p:sp>
      <p:sp>
        <p:nvSpPr>
          <p:cNvPr id="15" name="Google Shape;871;p69"/>
          <p:cNvSpPr txBox="1">
            <a:spLocks/>
          </p:cNvSpPr>
          <p:nvPr/>
        </p:nvSpPr>
        <p:spPr>
          <a:xfrm>
            <a:off x="717748" y="3335543"/>
            <a:ext cx="7238628" cy="261373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Font typeface="Arial" panose="020B0604020202020204" pitchFamily="34" charset="0"/>
              <a:buNone/>
            </a:pPr>
            <a:r>
              <a:rPr lang="en-US" sz="2400" dirty="0" smtClean="0">
                <a:solidFill>
                  <a:schemeClr val="dk1"/>
                </a:solidFill>
                <a:latin typeface="Calibri"/>
                <a:ea typeface="Calibri"/>
                <a:cs typeface="Calibri"/>
                <a:sym typeface="Calibri"/>
              </a:rPr>
              <a:t>A  </a:t>
            </a:r>
            <a:r>
              <a:rPr lang="en-US" sz="2400" b="1" dirty="0" smtClean="0">
                <a:solidFill>
                  <a:schemeClr val="dk1"/>
                </a:solidFill>
                <a:latin typeface="Calibri"/>
                <a:ea typeface="Calibri"/>
                <a:cs typeface="Calibri"/>
                <a:sym typeface="Calibri"/>
              </a:rPr>
              <a:t>t-norm</a:t>
            </a:r>
            <a:r>
              <a:rPr lang="en-US" sz="2400" dirty="0" smtClean="0">
                <a:solidFill>
                  <a:schemeClr val="dk1"/>
                </a:solidFill>
                <a:latin typeface="Calibri"/>
                <a:ea typeface="Calibri"/>
                <a:cs typeface="Calibri"/>
                <a:sym typeface="Calibri"/>
              </a:rPr>
              <a:t>  is a function </a:t>
            </a:r>
            <a:r>
              <a:rPr lang="en-US" sz="2400" b="1" i="1" dirty="0" smtClean="0">
                <a:solidFill>
                  <a:schemeClr val="dk1"/>
                </a:solidFill>
                <a:latin typeface="Calibri"/>
                <a:ea typeface="Calibri"/>
                <a:cs typeface="Calibri"/>
                <a:sym typeface="Calibri"/>
              </a:rPr>
              <a:t>T</a:t>
            </a:r>
            <a:r>
              <a:rPr lang="en-US" sz="2400" dirty="0" smtClean="0">
                <a:solidFill>
                  <a:schemeClr val="dk1"/>
                </a:solidFill>
                <a:latin typeface="Calibri"/>
                <a:ea typeface="Calibri"/>
                <a:cs typeface="Calibri"/>
                <a:sym typeface="Calibri"/>
              </a:rPr>
              <a:t>: [0, 1] × [0, 1] → [0, 1] </a:t>
            </a:r>
            <a:br>
              <a:rPr lang="en-US" sz="240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that satisfies:</a:t>
            </a:r>
            <a:br>
              <a:rPr lang="en-US" sz="2400" dirty="0" smtClean="0">
                <a:solidFill>
                  <a:schemeClr val="dk1"/>
                </a:solidFill>
                <a:latin typeface="Calibri"/>
                <a:ea typeface="Calibri"/>
                <a:cs typeface="Calibri"/>
                <a:sym typeface="Calibri"/>
              </a:rPr>
            </a:br>
            <a:endParaRPr lang="en-US" sz="1000" dirty="0" smtClean="0">
              <a:solidFill>
                <a:schemeClr val="dk1"/>
              </a:solidFill>
              <a:latin typeface="Calibri"/>
              <a:ea typeface="Calibri"/>
              <a:cs typeface="Calibri"/>
              <a:sym typeface="Calibri"/>
            </a:endParaRPr>
          </a:p>
          <a:p>
            <a:pPr>
              <a:spcBef>
                <a:spcPts val="500"/>
              </a:spcBef>
              <a:buClr>
                <a:schemeClr val="dk1"/>
              </a:buClr>
              <a:buSzPts val="2400"/>
              <a:buFont typeface="Arial"/>
              <a:buChar char="•"/>
            </a:pPr>
            <a:r>
              <a:rPr lang="en-US" sz="2400" dirty="0" smtClean="0">
                <a:solidFill>
                  <a:schemeClr val="dk1"/>
                </a:solidFill>
                <a:latin typeface="Calibri"/>
                <a:ea typeface="Calibri"/>
                <a:cs typeface="Calibri"/>
                <a:sym typeface="Calibri"/>
              </a:rPr>
              <a:t>    Commutative: 	</a:t>
            </a:r>
            <a:r>
              <a:rPr lang="en-US" sz="2400" b="1" i="1" dirty="0" smtClean="0">
                <a:solidFill>
                  <a:schemeClr val="dk1"/>
                </a:solidFill>
                <a:latin typeface="Calibri"/>
                <a:ea typeface="Calibri"/>
                <a:cs typeface="Calibri"/>
                <a:sym typeface="Calibri"/>
              </a:rPr>
              <a:t>T</a:t>
            </a:r>
            <a:r>
              <a:rPr lang="en-US" sz="2400" dirty="0" smtClean="0">
                <a:solidFill>
                  <a:schemeClr val="dk1"/>
                </a:solidFill>
                <a:latin typeface="Calibri"/>
                <a:ea typeface="Calibri"/>
                <a:cs typeface="Calibri"/>
                <a:sym typeface="Calibri"/>
              </a:rPr>
              <a:t>(a, b) = </a:t>
            </a:r>
            <a:r>
              <a:rPr lang="en-US" sz="2400" b="1" i="1" dirty="0" smtClean="0">
                <a:solidFill>
                  <a:schemeClr val="dk1"/>
                </a:solidFill>
                <a:latin typeface="Calibri"/>
                <a:ea typeface="Calibri"/>
                <a:cs typeface="Calibri"/>
                <a:sym typeface="Calibri"/>
              </a:rPr>
              <a:t>T</a:t>
            </a:r>
            <a:r>
              <a:rPr lang="en-US" sz="2400" dirty="0" smtClean="0">
                <a:solidFill>
                  <a:schemeClr val="dk1"/>
                </a:solidFill>
                <a:latin typeface="Calibri"/>
                <a:ea typeface="Calibri"/>
                <a:cs typeface="Calibri"/>
                <a:sym typeface="Calibri"/>
              </a:rPr>
              <a:t>(b, a)</a:t>
            </a:r>
            <a:endParaRPr lang="en-US" sz="2400" dirty="0" smtClean="0"/>
          </a:p>
          <a:p>
            <a:pPr>
              <a:spcBef>
                <a:spcPts val="500"/>
              </a:spcBef>
              <a:buClr>
                <a:schemeClr val="dk1"/>
              </a:buClr>
              <a:buSzPts val="2400"/>
              <a:buFont typeface="Arial"/>
              <a:buChar char="•"/>
            </a:pPr>
            <a:r>
              <a:rPr lang="en-US" sz="2400" dirty="0" smtClean="0">
                <a:solidFill>
                  <a:schemeClr val="dk1"/>
                </a:solidFill>
                <a:latin typeface="Calibri"/>
                <a:ea typeface="Calibri"/>
                <a:cs typeface="Calibri"/>
                <a:sym typeface="Calibri"/>
              </a:rPr>
              <a:t>    Monotone: 	</a:t>
            </a:r>
            <a:r>
              <a:rPr lang="en-US" sz="2400" b="1" i="1" dirty="0" smtClean="0">
                <a:solidFill>
                  <a:schemeClr val="dk1"/>
                </a:solidFill>
                <a:latin typeface="Calibri"/>
                <a:ea typeface="Calibri"/>
                <a:cs typeface="Calibri"/>
                <a:sym typeface="Calibri"/>
              </a:rPr>
              <a:t>T</a:t>
            </a:r>
            <a:r>
              <a:rPr lang="en-US" sz="2400" dirty="0" smtClean="0">
                <a:solidFill>
                  <a:schemeClr val="dk1"/>
                </a:solidFill>
                <a:latin typeface="Calibri"/>
                <a:ea typeface="Calibri"/>
                <a:cs typeface="Calibri"/>
                <a:sym typeface="Calibri"/>
              </a:rPr>
              <a:t>(a, b) ≤ </a:t>
            </a:r>
            <a:r>
              <a:rPr lang="en-US" sz="2400" b="1" i="1" dirty="0" smtClean="0">
                <a:solidFill>
                  <a:schemeClr val="dk1"/>
                </a:solidFill>
                <a:latin typeface="Calibri"/>
                <a:ea typeface="Calibri"/>
                <a:cs typeface="Calibri"/>
                <a:sym typeface="Calibri"/>
              </a:rPr>
              <a:t>T</a:t>
            </a:r>
            <a:r>
              <a:rPr lang="en-US" sz="2400" dirty="0" smtClean="0">
                <a:solidFill>
                  <a:schemeClr val="dk1"/>
                </a:solidFill>
                <a:latin typeface="Calibri"/>
                <a:ea typeface="Calibri"/>
                <a:cs typeface="Calibri"/>
                <a:sym typeface="Calibri"/>
              </a:rPr>
              <a:t>(c, d) if a ≤ c and b ≤ d</a:t>
            </a:r>
            <a:endParaRPr lang="en-US" sz="2400" dirty="0" smtClean="0"/>
          </a:p>
          <a:p>
            <a:pPr>
              <a:spcBef>
                <a:spcPts val="500"/>
              </a:spcBef>
              <a:buClr>
                <a:schemeClr val="dk1"/>
              </a:buClr>
              <a:buSzPts val="2400"/>
              <a:buFont typeface="Arial"/>
              <a:buChar char="•"/>
            </a:pPr>
            <a:r>
              <a:rPr lang="en-US" sz="2400" dirty="0" smtClean="0">
                <a:solidFill>
                  <a:schemeClr val="dk1"/>
                </a:solidFill>
                <a:latin typeface="Calibri"/>
                <a:ea typeface="Calibri"/>
                <a:cs typeface="Calibri"/>
                <a:sym typeface="Calibri"/>
              </a:rPr>
              <a:t>    Associative: 	</a:t>
            </a:r>
            <a:r>
              <a:rPr lang="en-US" sz="2400" b="1" i="1" dirty="0" smtClean="0">
                <a:solidFill>
                  <a:schemeClr val="dk1"/>
                </a:solidFill>
                <a:latin typeface="Calibri"/>
                <a:ea typeface="Calibri"/>
                <a:cs typeface="Calibri"/>
                <a:sym typeface="Calibri"/>
              </a:rPr>
              <a:t>T</a:t>
            </a:r>
            <a:r>
              <a:rPr lang="en-US" sz="2400" dirty="0" smtClean="0">
                <a:solidFill>
                  <a:schemeClr val="dk1"/>
                </a:solidFill>
                <a:latin typeface="Calibri"/>
                <a:ea typeface="Calibri"/>
                <a:cs typeface="Calibri"/>
                <a:sym typeface="Calibri"/>
              </a:rPr>
              <a:t>(a, </a:t>
            </a:r>
            <a:r>
              <a:rPr lang="en-US" sz="2400" b="1" i="1" dirty="0" smtClean="0">
                <a:solidFill>
                  <a:schemeClr val="dk1"/>
                </a:solidFill>
                <a:latin typeface="Calibri"/>
                <a:ea typeface="Calibri"/>
                <a:cs typeface="Calibri"/>
                <a:sym typeface="Calibri"/>
              </a:rPr>
              <a:t>T</a:t>
            </a:r>
            <a:r>
              <a:rPr lang="en-US" sz="2400" dirty="0" smtClean="0">
                <a:solidFill>
                  <a:schemeClr val="dk1"/>
                </a:solidFill>
                <a:latin typeface="Calibri"/>
                <a:ea typeface="Calibri"/>
                <a:cs typeface="Calibri"/>
                <a:sym typeface="Calibri"/>
              </a:rPr>
              <a:t>(b, c)) = </a:t>
            </a:r>
            <a:r>
              <a:rPr lang="en-US" sz="2400" b="1" i="1" dirty="0" smtClean="0">
                <a:solidFill>
                  <a:schemeClr val="dk1"/>
                </a:solidFill>
                <a:latin typeface="Calibri"/>
                <a:ea typeface="Calibri"/>
                <a:cs typeface="Calibri"/>
                <a:sym typeface="Calibri"/>
              </a:rPr>
              <a:t>T</a:t>
            </a:r>
            <a:r>
              <a:rPr lang="en-US" sz="2400" dirty="0" smtClean="0">
                <a:solidFill>
                  <a:schemeClr val="dk1"/>
                </a:solidFill>
                <a:latin typeface="Calibri"/>
                <a:ea typeface="Calibri"/>
                <a:cs typeface="Calibri"/>
                <a:sym typeface="Calibri"/>
              </a:rPr>
              <a:t>(</a:t>
            </a:r>
            <a:r>
              <a:rPr lang="en-US" sz="2400" b="1" i="1" dirty="0" smtClean="0">
                <a:solidFill>
                  <a:schemeClr val="dk1"/>
                </a:solidFill>
                <a:latin typeface="Calibri"/>
                <a:ea typeface="Calibri"/>
                <a:cs typeface="Calibri"/>
                <a:sym typeface="Calibri"/>
              </a:rPr>
              <a:t>T</a:t>
            </a:r>
            <a:r>
              <a:rPr lang="en-US" sz="2400" dirty="0" smtClean="0">
                <a:solidFill>
                  <a:schemeClr val="dk1"/>
                </a:solidFill>
                <a:latin typeface="Calibri"/>
                <a:ea typeface="Calibri"/>
                <a:cs typeface="Calibri"/>
                <a:sym typeface="Calibri"/>
              </a:rPr>
              <a:t>(a, b), c)</a:t>
            </a:r>
            <a:endParaRPr lang="en-US" sz="2400" dirty="0" smtClean="0"/>
          </a:p>
          <a:p>
            <a:pPr>
              <a:spcBef>
                <a:spcPts val="500"/>
              </a:spcBef>
              <a:buClr>
                <a:schemeClr val="dk1"/>
              </a:buClr>
              <a:buSzPts val="2400"/>
              <a:buFont typeface="Arial"/>
              <a:buChar char="•"/>
            </a:pPr>
            <a:r>
              <a:rPr lang="en-US" sz="2400" dirty="0" smtClean="0">
                <a:solidFill>
                  <a:schemeClr val="dk1"/>
                </a:solidFill>
                <a:latin typeface="Calibri"/>
                <a:ea typeface="Calibri"/>
                <a:cs typeface="Calibri"/>
                <a:sym typeface="Calibri"/>
              </a:rPr>
              <a:t>    The number 1 acts as identity element: </a:t>
            </a:r>
            <a:r>
              <a:rPr lang="en-US" sz="2400" b="1" i="1" dirty="0" smtClean="0">
                <a:solidFill>
                  <a:schemeClr val="dk1"/>
                </a:solidFill>
                <a:latin typeface="Calibri"/>
                <a:ea typeface="Calibri"/>
                <a:cs typeface="Calibri"/>
                <a:sym typeface="Calibri"/>
              </a:rPr>
              <a:t>T</a:t>
            </a:r>
            <a:r>
              <a:rPr lang="en-US" sz="2400" dirty="0" smtClean="0">
                <a:solidFill>
                  <a:schemeClr val="dk1"/>
                </a:solidFill>
                <a:latin typeface="Calibri"/>
                <a:ea typeface="Calibri"/>
                <a:cs typeface="Calibri"/>
                <a:sym typeface="Calibri"/>
              </a:rPr>
              <a:t>(a, 1) = a </a:t>
            </a:r>
            <a:endParaRPr lang="en-US" sz="2400" dirty="0" smtClean="0"/>
          </a:p>
          <a:p>
            <a:pPr lvl="1" indent="-76200">
              <a:buClr>
                <a:schemeClr val="dk1"/>
              </a:buClr>
              <a:buSzPts val="2400"/>
              <a:buFont typeface="Arial"/>
              <a:buNone/>
            </a:pPr>
            <a:endParaRPr lang="en-US" dirty="0" smtClean="0">
              <a:solidFill>
                <a:schemeClr val="dk1"/>
              </a:solidFill>
              <a:latin typeface="Calibri"/>
              <a:ea typeface="Calibri"/>
              <a:cs typeface="Calibri"/>
              <a:sym typeface="Calibri"/>
            </a:endParaRPr>
          </a:p>
          <a:p>
            <a:pPr indent="-50800">
              <a:buClr>
                <a:schemeClr val="dk1"/>
              </a:buClr>
              <a:buSzPts val="2800"/>
              <a:buFont typeface="Arial"/>
              <a:buNone/>
            </a:pPr>
            <a:endParaRPr lang="en-US"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5850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 y="3137537"/>
            <a:ext cx="4339307" cy="216965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200" y="2238908"/>
            <a:ext cx="4684440" cy="2342220"/>
          </a:xfrm>
          <a:prstGeom prst="rect">
            <a:avLst/>
          </a:prstGeom>
        </p:spPr>
      </p:pic>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252536" y="2348880"/>
            <a:ext cx="3024336"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771800" y="2060848"/>
            <a:ext cx="65527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2483768" y="-171400"/>
            <a:ext cx="28803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Combining measures</a:t>
            </a:r>
            <a:endParaRPr lang="en-US" b="1" dirty="0">
              <a:solidFill>
                <a:schemeClr val="accent6">
                  <a:lumMod val="75000"/>
                </a:schemeClr>
              </a:solidFill>
              <a:latin typeface="Calibri"/>
              <a:ea typeface="Calibri"/>
              <a:cs typeface="Calibri"/>
              <a:sym typeface="Calibri"/>
            </a:endParaRPr>
          </a:p>
        </p:txBody>
      </p:sp>
      <p:sp>
        <p:nvSpPr>
          <p:cNvPr id="4" name="TextBox 3"/>
          <p:cNvSpPr txBox="1"/>
          <p:nvPr/>
        </p:nvSpPr>
        <p:spPr>
          <a:xfrm>
            <a:off x="683568" y="687215"/>
            <a:ext cx="1367682" cy="523220"/>
          </a:xfrm>
          <a:prstGeom prst="rect">
            <a:avLst/>
          </a:prstGeom>
          <a:noFill/>
        </p:spPr>
        <p:txBody>
          <a:bodyPr wrap="none" rtlCol="0">
            <a:spAutoFit/>
          </a:bodyPr>
          <a:lstStyle/>
          <a:p>
            <a:r>
              <a:rPr lang="en-US" sz="2800" b="1" dirty="0" smtClean="0"/>
              <a:t>t-norms</a:t>
            </a:r>
          </a:p>
        </p:txBody>
      </p:sp>
      <p:sp>
        <p:nvSpPr>
          <p:cNvPr id="2" name="TextBox 1"/>
          <p:cNvSpPr txBox="1"/>
          <p:nvPr/>
        </p:nvSpPr>
        <p:spPr>
          <a:xfrm>
            <a:off x="6302946" y="4263479"/>
            <a:ext cx="2109745" cy="461665"/>
          </a:xfrm>
          <a:prstGeom prst="rect">
            <a:avLst/>
          </a:prstGeom>
          <a:noFill/>
        </p:spPr>
        <p:txBody>
          <a:bodyPr wrap="none" rtlCol="0">
            <a:spAutoFit/>
          </a:bodyPr>
          <a:lstStyle/>
          <a:p>
            <a:r>
              <a:rPr lang="en-US" sz="2400" dirty="0" smtClean="0"/>
              <a:t>product t-norm</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801" y="4759189"/>
            <a:ext cx="4179748" cy="2089874"/>
          </a:xfrm>
          <a:prstGeom prst="rect">
            <a:avLst/>
          </a:prstGeom>
        </p:spPr>
      </p:pic>
      <p:sp>
        <p:nvSpPr>
          <p:cNvPr id="13" name="TextBox 12"/>
          <p:cNvSpPr txBox="1"/>
          <p:nvPr/>
        </p:nvSpPr>
        <p:spPr>
          <a:xfrm>
            <a:off x="2627784" y="6103284"/>
            <a:ext cx="2588850" cy="461665"/>
          </a:xfrm>
          <a:prstGeom prst="rect">
            <a:avLst/>
          </a:prstGeom>
          <a:noFill/>
        </p:spPr>
        <p:txBody>
          <a:bodyPr wrap="none" rtlCol="0">
            <a:spAutoFit/>
          </a:bodyPr>
          <a:lstStyle/>
          <a:p>
            <a:r>
              <a:rPr lang="en-US" sz="2400" dirty="0" err="1" smtClean="0"/>
              <a:t>Łukasiewicz</a:t>
            </a:r>
            <a:r>
              <a:rPr lang="en-US" sz="2400" dirty="0" smtClean="0"/>
              <a:t> </a:t>
            </a:r>
            <a:r>
              <a:rPr lang="en-US" sz="2400" dirty="0"/>
              <a:t>t-norm</a:t>
            </a:r>
            <a:endParaRPr lang="en-US" sz="2400" dirty="0" smtClean="0"/>
          </a:p>
        </p:txBody>
      </p:sp>
      <p:sp>
        <p:nvSpPr>
          <p:cNvPr id="18" name="TextBox 17"/>
          <p:cNvSpPr txBox="1"/>
          <p:nvPr/>
        </p:nvSpPr>
        <p:spPr>
          <a:xfrm>
            <a:off x="1015597" y="5016148"/>
            <a:ext cx="2327881" cy="461665"/>
          </a:xfrm>
          <a:prstGeom prst="rect">
            <a:avLst/>
          </a:prstGeom>
          <a:noFill/>
        </p:spPr>
        <p:txBody>
          <a:bodyPr wrap="none" rtlCol="0">
            <a:spAutoFit/>
          </a:bodyPr>
          <a:lstStyle/>
          <a:p>
            <a:r>
              <a:rPr lang="en-US" sz="2400" dirty="0" smtClean="0"/>
              <a:t>minimum t-norm</a:t>
            </a:r>
          </a:p>
        </p:txBody>
      </p:sp>
    </p:spTree>
    <p:extLst>
      <p:ext uri="{BB962C8B-B14F-4D97-AF65-F5344CB8AC3E}">
        <p14:creationId xmlns:p14="http://schemas.microsoft.com/office/powerpoint/2010/main" val="517276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30" name="Oval 29"/>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252536" y="2348880"/>
            <a:ext cx="3024336"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771800" y="2060848"/>
            <a:ext cx="65527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483768" y="-171400"/>
            <a:ext cx="28803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Combining measures</a:t>
            </a:r>
            <a:endParaRPr lang="en-US" b="1" dirty="0">
              <a:solidFill>
                <a:schemeClr val="accent6">
                  <a:lumMod val="75000"/>
                </a:schemeClr>
              </a:solidFill>
              <a:latin typeface="Calibri"/>
              <a:ea typeface="Calibri"/>
              <a:cs typeface="Calibri"/>
              <a:sym typeface="Calibri"/>
            </a:endParaRPr>
          </a:p>
        </p:txBody>
      </p:sp>
      <p:sp>
        <p:nvSpPr>
          <p:cNvPr id="35" name="TextBox 34"/>
          <p:cNvSpPr txBox="1"/>
          <p:nvPr/>
        </p:nvSpPr>
        <p:spPr>
          <a:xfrm>
            <a:off x="539552" y="687215"/>
            <a:ext cx="1708994" cy="523220"/>
          </a:xfrm>
          <a:prstGeom prst="rect">
            <a:avLst/>
          </a:prstGeom>
          <a:noFill/>
        </p:spPr>
        <p:txBody>
          <a:bodyPr wrap="none" rtlCol="0">
            <a:spAutoFit/>
          </a:bodyPr>
          <a:lstStyle/>
          <a:p>
            <a:r>
              <a:rPr lang="en-US" sz="2800" b="1" dirty="0" smtClean="0"/>
              <a:t>t-</a:t>
            </a:r>
            <a:r>
              <a:rPr lang="en-US" sz="2800" b="1" dirty="0" err="1" smtClean="0"/>
              <a:t>conorms</a:t>
            </a:r>
            <a:endParaRPr lang="en-US" sz="2800" b="1" dirty="0" smtClean="0"/>
          </a:p>
        </p:txBody>
      </p:sp>
    </p:spTree>
    <p:extLst>
      <p:ext uri="{BB962C8B-B14F-4D97-AF65-F5344CB8AC3E}">
        <p14:creationId xmlns:p14="http://schemas.microsoft.com/office/powerpoint/2010/main" val="187108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30" name="Oval 29"/>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252536" y="2348880"/>
            <a:ext cx="3024336"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771800" y="2060848"/>
            <a:ext cx="65527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483768" y="-171400"/>
            <a:ext cx="28803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Combining measures</a:t>
            </a:r>
            <a:endParaRPr lang="en-US" b="1" dirty="0">
              <a:solidFill>
                <a:schemeClr val="accent6">
                  <a:lumMod val="75000"/>
                </a:schemeClr>
              </a:solidFill>
              <a:latin typeface="Calibri"/>
              <a:ea typeface="Calibri"/>
              <a:cs typeface="Calibri"/>
              <a:sym typeface="Calibri"/>
            </a:endParaRPr>
          </a:p>
        </p:txBody>
      </p:sp>
      <p:sp>
        <p:nvSpPr>
          <p:cNvPr id="35" name="TextBox 34"/>
          <p:cNvSpPr txBox="1"/>
          <p:nvPr/>
        </p:nvSpPr>
        <p:spPr>
          <a:xfrm>
            <a:off x="539552" y="687215"/>
            <a:ext cx="1708994" cy="523220"/>
          </a:xfrm>
          <a:prstGeom prst="rect">
            <a:avLst/>
          </a:prstGeom>
          <a:noFill/>
        </p:spPr>
        <p:txBody>
          <a:bodyPr wrap="none" rtlCol="0">
            <a:spAutoFit/>
          </a:bodyPr>
          <a:lstStyle/>
          <a:p>
            <a:r>
              <a:rPr lang="en-US" sz="2800" b="1" dirty="0" smtClean="0"/>
              <a:t>t-</a:t>
            </a:r>
            <a:r>
              <a:rPr lang="en-US" sz="2800" b="1" dirty="0" err="1" smtClean="0"/>
              <a:t>conorms</a:t>
            </a:r>
            <a:endParaRPr lang="en-US" sz="2800" b="1" dirty="0" smtClean="0"/>
          </a:p>
        </p:txBody>
      </p:sp>
      <p:sp>
        <p:nvSpPr>
          <p:cNvPr id="8" name="Google Shape;871;p69"/>
          <p:cNvSpPr txBox="1">
            <a:spLocks/>
          </p:cNvSpPr>
          <p:nvPr/>
        </p:nvSpPr>
        <p:spPr>
          <a:xfrm>
            <a:off x="717748" y="3335543"/>
            <a:ext cx="7238628" cy="261373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Font typeface="Arial" panose="020B0604020202020204" pitchFamily="34" charset="0"/>
              <a:buNone/>
            </a:pPr>
            <a:r>
              <a:rPr lang="en-US" sz="2400" dirty="0" smtClean="0">
                <a:solidFill>
                  <a:schemeClr val="dk1"/>
                </a:solidFill>
                <a:latin typeface="Calibri"/>
                <a:ea typeface="Calibri"/>
                <a:cs typeface="Calibri"/>
                <a:sym typeface="Calibri"/>
              </a:rPr>
              <a:t>A  </a:t>
            </a:r>
            <a:r>
              <a:rPr lang="en-US" sz="2400" b="1" dirty="0" smtClean="0">
                <a:solidFill>
                  <a:schemeClr val="dk1"/>
                </a:solidFill>
                <a:latin typeface="Calibri"/>
                <a:ea typeface="Calibri"/>
                <a:cs typeface="Calibri"/>
                <a:sym typeface="Calibri"/>
              </a:rPr>
              <a:t>t-</a:t>
            </a:r>
            <a:r>
              <a:rPr lang="en-US" sz="2400" b="1" dirty="0" err="1" smtClean="0">
                <a:solidFill>
                  <a:schemeClr val="dk1"/>
                </a:solidFill>
                <a:latin typeface="Calibri"/>
                <a:ea typeface="Calibri"/>
                <a:cs typeface="Calibri"/>
                <a:sym typeface="Calibri"/>
              </a:rPr>
              <a:t>conorm</a:t>
            </a:r>
            <a:r>
              <a:rPr lang="en-US" sz="2400" dirty="0" smtClean="0">
                <a:solidFill>
                  <a:schemeClr val="dk1"/>
                </a:solidFill>
                <a:latin typeface="Calibri"/>
                <a:ea typeface="Calibri"/>
                <a:cs typeface="Calibri"/>
                <a:sym typeface="Calibri"/>
              </a:rPr>
              <a:t>  is a function </a:t>
            </a:r>
            <a:r>
              <a:rPr lang="en-US" sz="2400" b="1" i="1" dirty="0" smtClean="0">
                <a:solidFill>
                  <a:schemeClr val="dk1"/>
                </a:solidFill>
                <a:latin typeface="Calibri"/>
                <a:ea typeface="Calibri"/>
                <a:cs typeface="Calibri"/>
                <a:sym typeface="Calibri"/>
              </a:rPr>
              <a:t>T</a:t>
            </a:r>
            <a:r>
              <a:rPr lang="en-US" sz="2400" dirty="0" smtClean="0">
                <a:solidFill>
                  <a:schemeClr val="dk1"/>
                </a:solidFill>
                <a:latin typeface="Calibri"/>
                <a:ea typeface="Calibri"/>
                <a:cs typeface="Calibri"/>
                <a:sym typeface="Calibri"/>
              </a:rPr>
              <a:t>: [0, 1] × [0, 1] → [0, 1] </a:t>
            </a:r>
            <a:br>
              <a:rPr lang="en-US" sz="240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that satisfies:</a:t>
            </a:r>
            <a:br>
              <a:rPr lang="en-US" sz="2400" dirty="0" smtClean="0">
                <a:solidFill>
                  <a:schemeClr val="dk1"/>
                </a:solidFill>
                <a:latin typeface="Calibri"/>
                <a:ea typeface="Calibri"/>
                <a:cs typeface="Calibri"/>
                <a:sym typeface="Calibri"/>
              </a:rPr>
            </a:br>
            <a:endParaRPr lang="en-US" sz="1000" dirty="0" smtClean="0">
              <a:solidFill>
                <a:schemeClr val="dk1"/>
              </a:solidFill>
              <a:latin typeface="Calibri"/>
              <a:ea typeface="Calibri"/>
              <a:cs typeface="Calibri"/>
              <a:sym typeface="Calibri"/>
            </a:endParaRPr>
          </a:p>
          <a:p>
            <a:pPr>
              <a:spcBef>
                <a:spcPts val="500"/>
              </a:spcBef>
              <a:buClr>
                <a:schemeClr val="dk1"/>
              </a:buClr>
              <a:buSzPts val="2400"/>
              <a:buFont typeface="Arial"/>
              <a:buChar char="•"/>
            </a:pPr>
            <a:r>
              <a:rPr lang="en-US" sz="2400" dirty="0" smtClean="0">
                <a:solidFill>
                  <a:schemeClr val="bg2">
                    <a:lumMod val="75000"/>
                  </a:schemeClr>
                </a:solidFill>
                <a:latin typeface="Calibri"/>
                <a:ea typeface="Calibri"/>
                <a:cs typeface="Calibri"/>
                <a:sym typeface="Calibri"/>
              </a:rPr>
              <a:t>    </a:t>
            </a:r>
            <a:r>
              <a:rPr lang="en-US" sz="2400" dirty="0">
                <a:solidFill>
                  <a:schemeClr val="bg2">
                    <a:lumMod val="75000"/>
                  </a:schemeClr>
                </a:solidFill>
                <a:ea typeface="Calibri"/>
                <a:cs typeface="Calibri"/>
                <a:sym typeface="Calibri"/>
              </a:rPr>
              <a:t>Commutative: 	</a:t>
            </a:r>
            <a:r>
              <a:rPr lang="en-US" sz="2400" b="1" i="1" dirty="0">
                <a:solidFill>
                  <a:schemeClr val="bg2">
                    <a:lumMod val="75000"/>
                  </a:schemeClr>
                </a:solidFill>
                <a:ea typeface="Calibri"/>
                <a:cs typeface="Calibri"/>
                <a:sym typeface="Calibri"/>
              </a:rPr>
              <a:t>T</a:t>
            </a:r>
            <a:r>
              <a:rPr lang="en-US" sz="2400" dirty="0">
                <a:solidFill>
                  <a:schemeClr val="bg2">
                    <a:lumMod val="75000"/>
                  </a:schemeClr>
                </a:solidFill>
                <a:ea typeface="Calibri"/>
                <a:cs typeface="Calibri"/>
                <a:sym typeface="Calibri"/>
              </a:rPr>
              <a:t>(a, b) = </a:t>
            </a:r>
            <a:r>
              <a:rPr lang="en-US" sz="2400" b="1" i="1" dirty="0">
                <a:solidFill>
                  <a:schemeClr val="bg2">
                    <a:lumMod val="75000"/>
                  </a:schemeClr>
                </a:solidFill>
                <a:ea typeface="Calibri"/>
                <a:cs typeface="Calibri"/>
                <a:sym typeface="Calibri"/>
              </a:rPr>
              <a:t>T</a:t>
            </a:r>
            <a:r>
              <a:rPr lang="en-US" sz="2400" dirty="0">
                <a:solidFill>
                  <a:schemeClr val="bg2">
                    <a:lumMod val="75000"/>
                  </a:schemeClr>
                </a:solidFill>
                <a:ea typeface="Calibri"/>
                <a:cs typeface="Calibri"/>
                <a:sym typeface="Calibri"/>
              </a:rPr>
              <a:t>(b, a)</a:t>
            </a:r>
            <a:endParaRPr lang="en-US" sz="2400" dirty="0">
              <a:solidFill>
                <a:schemeClr val="bg2">
                  <a:lumMod val="75000"/>
                </a:schemeClr>
              </a:solidFill>
            </a:endParaRPr>
          </a:p>
          <a:p>
            <a:pPr>
              <a:spcBef>
                <a:spcPts val="500"/>
              </a:spcBef>
              <a:buClr>
                <a:schemeClr val="dk1"/>
              </a:buClr>
              <a:buSzPts val="2400"/>
              <a:buFont typeface="Arial"/>
              <a:buChar char="•"/>
            </a:pPr>
            <a:r>
              <a:rPr lang="en-US" sz="2400" dirty="0">
                <a:solidFill>
                  <a:schemeClr val="bg2">
                    <a:lumMod val="75000"/>
                  </a:schemeClr>
                </a:solidFill>
                <a:ea typeface="Calibri"/>
                <a:cs typeface="Calibri"/>
                <a:sym typeface="Calibri"/>
              </a:rPr>
              <a:t>    Monotone: 	</a:t>
            </a:r>
            <a:r>
              <a:rPr lang="en-US" sz="2400" b="1" i="1" dirty="0">
                <a:solidFill>
                  <a:schemeClr val="bg2">
                    <a:lumMod val="75000"/>
                  </a:schemeClr>
                </a:solidFill>
                <a:ea typeface="Calibri"/>
                <a:cs typeface="Calibri"/>
                <a:sym typeface="Calibri"/>
              </a:rPr>
              <a:t>T</a:t>
            </a:r>
            <a:r>
              <a:rPr lang="en-US" sz="2400" dirty="0">
                <a:solidFill>
                  <a:schemeClr val="bg2">
                    <a:lumMod val="75000"/>
                  </a:schemeClr>
                </a:solidFill>
                <a:ea typeface="Calibri"/>
                <a:cs typeface="Calibri"/>
                <a:sym typeface="Calibri"/>
              </a:rPr>
              <a:t>(a, b) ≤ </a:t>
            </a:r>
            <a:r>
              <a:rPr lang="en-US" sz="2400" b="1" i="1" dirty="0">
                <a:solidFill>
                  <a:schemeClr val="bg2">
                    <a:lumMod val="75000"/>
                  </a:schemeClr>
                </a:solidFill>
                <a:ea typeface="Calibri"/>
                <a:cs typeface="Calibri"/>
                <a:sym typeface="Calibri"/>
              </a:rPr>
              <a:t>T</a:t>
            </a:r>
            <a:r>
              <a:rPr lang="en-US" sz="2400" dirty="0">
                <a:solidFill>
                  <a:schemeClr val="bg2">
                    <a:lumMod val="75000"/>
                  </a:schemeClr>
                </a:solidFill>
                <a:ea typeface="Calibri"/>
                <a:cs typeface="Calibri"/>
                <a:sym typeface="Calibri"/>
              </a:rPr>
              <a:t>(c, d) if a ≤ c and b ≤ d</a:t>
            </a:r>
            <a:endParaRPr lang="en-US" sz="2400" dirty="0">
              <a:solidFill>
                <a:schemeClr val="bg2">
                  <a:lumMod val="75000"/>
                </a:schemeClr>
              </a:solidFill>
            </a:endParaRPr>
          </a:p>
          <a:p>
            <a:pPr>
              <a:spcBef>
                <a:spcPts val="500"/>
              </a:spcBef>
              <a:buClr>
                <a:schemeClr val="dk1"/>
              </a:buClr>
              <a:buSzPts val="2400"/>
              <a:buFont typeface="Arial"/>
              <a:buChar char="•"/>
            </a:pPr>
            <a:r>
              <a:rPr lang="en-US" sz="2400" dirty="0">
                <a:solidFill>
                  <a:schemeClr val="bg2">
                    <a:lumMod val="75000"/>
                  </a:schemeClr>
                </a:solidFill>
                <a:ea typeface="Calibri"/>
                <a:cs typeface="Calibri"/>
                <a:sym typeface="Calibri"/>
              </a:rPr>
              <a:t>    Associative: 	</a:t>
            </a:r>
            <a:r>
              <a:rPr lang="en-US" sz="2400" b="1" i="1" dirty="0">
                <a:solidFill>
                  <a:schemeClr val="bg2">
                    <a:lumMod val="75000"/>
                  </a:schemeClr>
                </a:solidFill>
                <a:ea typeface="Calibri"/>
                <a:cs typeface="Calibri"/>
                <a:sym typeface="Calibri"/>
              </a:rPr>
              <a:t>T</a:t>
            </a:r>
            <a:r>
              <a:rPr lang="en-US" sz="2400" dirty="0">
                <a:solidFill>
                  <a:schemeClr val="bg2">
                    <a:lumMod val="75000"/>
                  </a:schemeClr>
                </a:solidFill>
                <a:ea typeface="Calibri"/>
                <a:cs typeface="Calibri"/>
                <a:sym typeface="Calibri"/>
              </a:rPr>
              <a:t>(a, </a:t>
            </a:r>
            <a:r>
              <a:rPr lang="en-US" sz="2400" b="1" i="1" dirty="0">
                <a:solidFill>
                  <a:schemeClr val="bg2">
                    <a:lumMod val="75000"/>
                  </a:schemeClr>
                </a:solidFill>
                <a:ea typeface="Calibri"/>
                <a:cs typeface="Calibri"/>
                <a:sym typeface="Calibri"/>
              </a:rPr>
              <a:t>T</a:t>
            </a:r>
            <a:r>
              <a:rPr lang="en-US" sz="2400" dirty="0">
                <a:solidFill>
                  <a:schemeClr val="bg2">
                    <a:lumMod val="75000"/>
                  </a:schemeClr>
                </a:solidFill>
                <a:ea typeface="Calibri"/>
                <a:cs typeface="Calibri"/>
                <a:sym typeface="Calibri"/>
              </a:rPr>
              <a:t>(b, c)) = </a:t>
            </a:r>
            <a:r>
              <a:rPr lang="en-US" sz="2400" b="1" i="1" dirty="0">
                <a:solidFill>
                  <a:schemeClr val="bg2">
                    <a:lumMod val="75000"/>
                  </a:schemeClr>
                </a:solidFill>
                <a:ea typeface="Calibri"/>
                <a:cs typeface="Calibri"/>
                <a:sym typeface="Calibri"/>
              </a:rPr>
              <a:t>T</a:t>
            </a:r>
            <a:r>
              <a:rPr lang="en-US" sz="2400" dirty="0">
                <a:solidFill>
                  <a:schemeClr val="bg2">
                    <a:lumMod val="75000"/>
                  </a:schemeClr>
                </a:solidFill>
                <a:ea typeface="Calibri"/>
                <a:cs typeface="Calibri"/>
                <a:sym typeface="Calibri"/>
              </a:rPr>
              <a:t>(</a:t>
            </a:r>
            <a:r>
              <a:rPr lang="en-US" sz="2400" b="1" i="1" dirty="0">
                <a:solidFill>
                  <a:schemeClr val="bg2">
                    <a:lumMod val="75000"/>
                  </a:schemeClr>
                </a:solidFill>
                <a:ea typeface="Calibri"/>
                <a:cs typeface="Calibri"/>
                <a:sym typeface="Calibri"/>
              </a:rPr>
              <a:t>T</a:t>
            </a:r>
            <a:r>
              <a:rPr lang="en-US" sz="2400" dirty="0">
                <a:solidFill>
                  <a:schemeClr val="bg2">
                    <a:lumMod val="75000"/>
                  </a:schemeClr>
                </a:solidFill>
                <a:ea typeface="Calibri"/>
                <a:cs typeface="Calibri"/>
                <a:sym typeface="Calibri"/>
              </a:rPr>
              <a:t>(a, b), c)</a:t>
            </a:r>
            <a:endParaRPr lang="en-US" sz="2400" dirty="0">
              <a:solidFill>
                <a:schemeClr val="bg2">
                  <a:lumMod val="75000"/>
                </a:schemeClr>
              </a:solidFill>
            </a:endParaRPr>
          </a:p>
          <a:p>
            <a:pPr>
              <a:spcBef>
                <a:spcPts val="500"/>
              </a:spcBef>
              <a:buClr>
                <a:schemeClr val="dk1"/>
              </a:buClr>
              <a:buSzPts val="2400"/>
              <a:buFont typeface="Arial"/>
              <a:buChar char="•"/>
            </a:pPr>
            <a:r>
              <a:rPr lang="en-US" sz="2400" dirty="0" smtClean="0">
                <a:solidFill>
                  <a:schemeClr val="dk1"/>
                </a:solidFill>
                <a:latin typeface="Calibri"/>
                <a:ea typeface="Calibri"/>
                <a:cs typeface="Calibri"/>
                <a:sym typeface="Calibri"/>
              </a:rPr>
              <a:t>    The number 0 acts as identity element: </a:t>
            </a:r>
            <a:r>
              <a:rPr lang="en-US" sz="2400" b="1" i="1" dirty="0" smtClean="0">
                <a:solidFill>
                  <a:schemeClr val="dk1"/>
                </a:solidFill>
                <a:latin typeface="Calibri"/>
                <a:ea typeface="Calibri"/>
                <a:cs typeface="Calibri"/>
                <a:sym typeface="Calibri"/>
              </a:rPr>
              <a:t>T</a:t>
            </a:r>
            <a:r>
              <a:rPr lang="en-US" sz="2400" dirty="0" smtClean="0">
                <a:solidFill>
                  <a:schemeClr val="dk1"/>
                </a:solidFill>
                <a:latin typeface="Calibri"/>
                <a:ea typeface="Calibri"/>
                <a:cs typeface="Calibri"/>
                <a:sym typeface="Calibri"/>
              </a:rPr>
              <a:t>(a, 0) = a </a:t>
            </a:r>
            <a:endParaRPr lang="en-US" sz="2400" dirty="0" smtClean="0"/>
          </a:p>
          <a:p>
            <a:pPr lvl="1" indent="-76200">
              <a:buClr>
                <a:schemeClr val="dk1"/>
              </a:buClr>
              <a:buSzPts val="2400"/>
              <a:buFont typeface="Arial"/>
              <a:buNone/>
            </a:pPr>
            <a:endParaRPr lang="en-US" dirty="0" smtClean="0">
              <a:solidFill>
                <a:schemeClr val="dk1"/>
              </a:solidFill>
              <a:latin typeface="Calibri"/>
              <a:ea typeface="Calibri"/>
              <a:cs typeface="Calibri"/>
              <a:sym typeface="Calibri"/>
            </a:endParaRPr>
          </a:p>
          <a:p>
            <a:pPr indent="-50800">
              <a:buClr>
                <a:schemeClr val="dk1"/>
              </a:buClr>
              <a:buSzPts val="2800"/>
              <a:buFont typeface="Arial"/>
              <a:buNone/>
            </a:pPr>
            <a:endParaRPr lang="en-US" sz="2400" dirty="0">
              <a:solidFill>
                <a:schemeClr val="dk1"/>
              </a:solidFill>
              <a:latin typeface="Calibri"/>
              <a:ea typeface="Calibri"/>
              <a:cs typeface="Calibri"/>
              <a:sym typeface="Calibri"/>
            </a:endParaRPr>
          </a:p>
        </p:txBody>
      </p:sp>
      <p:sp>
        <p:nvSpPr>
          <p:cNvPr id="2" name="Freeform 1"/>
          <p:cNvSpPr/>
          <p:nvPr/>
        </p:nvSpPr>
        <p:spPr>
          <a:xfrm>
            <a:off x="2838450" y="5725498"/>
            <a:ext cx="269864" cy="360977"/>
          </a:xfrm>
          <a:custGeom>
            <a:avLst/>
            <a:gdLst>
              <a:gd name="connsiteX0" fmla="*/ 0 w 269864"/>
              <a:gd name="connsiteY0" fmla="*/ 18077 h 360977"/>
              <a:gd name="connsiteX1" fmla="*/ 266700 w 269864"/>
              <a:gd name="connsiteY1" fmla="*/ 18077 h 360977"/>
              <a:gd name="connsiteX2" fmla="*/ 247650 w 269864"/>
              <a:gd name="connsiteY2" fmla="*/ 46652 h 360977"/>
              <a:gd name="connsiteX3" fmla="*/ 190500 w 269864"/>
              <a:gd name="connsiteY3" fmla="*/ 84752 h 360977"/>
              <a:gd name="connsiteX4" fmla="*/ 85725 w 269864"/>
              <a:gd name="connsiteY4" fmla="*/ 84752 h 360977"/>
              <a:gd name="connsiteX5" fmla="*/ 57150 w 269864"/>
              <a:gd name="connsiteY5" fmla="*/ 103802 h 360977"/>
              <a:gd name="connsiteX6" fmla="*/ 161925 w 269864"/>
              <a:gd name="connsiteY6" fmla="*/ 122852 h 360977"/>
              <a:gd name="connsiteX7" fmla="*/ 200025 w 269864"/>
              <a:gd name="connsiteY7" fmla="*/ 132377 h 360977"/>
              <a:gd name="connsiteX8" fmla="*/ 266700 w 269864"/>
              <a:gd name="connsiteY8" fmla="*/ 141902 h 360977"/>
              <a:gd name="connsiteX9" fmla="*/ 228600 w 269864"/>
              <a:gd name="connsiteY9" fmla="*/ 199052 h 360977"/>
              <a:gd name="connsiteX10" fmla="*/ 209550 w 269864"/>
              <a:gd name="connsiteY10" fmla="*/ 227627 h 360977"/>
              <a:gd name="connsiteX11" fmla="*/ 114300 w 269864"/>
              <a:gd name="connsiteY11" fmla="*/ 275252 h 360977"/>
              <a:gd name="connsiteX12" fmla="*/ 171450 w 269864"/>
              <a:gd name="connsiteY12" fmla="*/ 322877 h 360977"/>
              <a:gd name="connsiteX13" fmla="*/ 180975 w 269864"/>
              <a:gd name="connsiteY13" fmla="*/ 351452 h 360977"/>
              <a:gd name="connsiteX14" fmla="*/ 152400 w 269864"/>
              <a:gd name="connsiteY14" fmla="*/ 360977 h 36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864" h="360977">
                <a:moveTo>
                  <a:pt x="0" y="18077"/>
                </a:moveTo>
                <a:cubicBezTo>
                  <a:pt x="99684" y="-1860"/>
                  <a:pt x="120012" y="-9864"/>
                  <a:pt x="266700" y="18077"/>
                </a:cubicBezTo>
                <a:cubicBezTo>
                  <a:pt x="277945" y="20219"/>
                  <a:pt x="256265" y="39114"/>
                  <a:pt x="247650" y="46652"/>
                </a:cubicBezTo>
                <a:cubicBezTo>
                  <a:pt x="230420" y="61729"/>
                  <a:pt x="190500" y="84752"/>
                  <a:pt x="190500" y="84752"/>
                </a:cubicBezTo>
                <a:cubicBezTo>
                  <a:pt x="143092" y="75270"/>
                  <a:pt x="135994" y="67996"/>
                  <a:pt x="85725" y="84752"/>
                </a:cubicBezTo>
                <a:cubicBezTo>
                  <a:pt x="74865" y="88372"/>
                  <a:pt x="66675" y="97452"/>
                  <a:pt x="57150" y="103802"/>
                </a:cubicBezTo>
                <a:cubicBezTo>
                  <a:pt x="118458" y="124238"/>
                  <a:pt x="54222" y="104901"/>
                  <a:pt x="161925" y="122852"/>
                </a:cubicBezTo>
                <a:cubicBezTo>
                  <a:pt x="174838" y="125004"/>
                  <a:pt x="187145" y="130035"/>
                  <a:pt x="200025" y="132377"/>
                </a:cubicBezTo>
                <a:cubicBezTo>
                  <a:pt x="222114" y="136393"/>
                  <a:pt x="244475" y="138727"/>
                  <a:pt x="266700" y="141902"/>
                </a:cubicBezTo>
                <a:cubicBezTo>
                  <a:pt x="249384" y="211167"/>
                  <a:pt x="272453" y="155199"/>
                  <a:pt x="228600" y="199052"/>
                </a:cubicBezTo>
                <a:cubicBezTo>
                  <a:pt x="220505" y="207147"/>
                  <a:pt x="218165" y="220089"/>
                  <a:pt x="209550" y="227627"/>
                </a:cubicBezTo>
                <a:cubicBezTo>
                  <a:pt x="164188" y="267318"/>
                  <a:pt x="161643" y="263416"/>
                  <a:pt x="114300" y="275252"/>
                </a:cubicBezTo>
                <a:cubicBezTo>
                  <a:pt x="135385" y="289309"/>
                  <a:pt x="156782" y="300875"/>
                  <a:pt x="171450" y="322877"/>
                </a:cubicBezTo>
                <a:cubicBezTo>
                  <a:pt x="177019" y="331231"/>
                  <a:pt x="177800" y="341927"/>
                  <a:pt x="180975" y="351452"/>
                </a:cubicBezTo>
                <a:lnTo>
                  <a:pt x="152400" y="360977"/>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40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861048"/>
            <a:ext cx="4839063" cy="2419532"/>
          </a:xfrm>
          <a:prstGeom prst="rect">
            <a:avLst/>
          </a:prstGeom>
        </p:spPr>
      </p:pic>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252536" y="2348880"/>
            <a:ext cx="3024336"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771800" y="2060848"/>
            <a:ext cx="65527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2483768" y="-171400"/>
            <a:ext cx="28803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Combining measures</a:t>
            </a:r>
            <a:endParaRPr lang="en-US" b="1" dirty="0">
              <a:solidFill>
                <a:schemeClr val="accent6">
                  <a:lumMod val="75000"/>
                </a:schemeClr>
              </a:solidFill>
              <a:latin typeface="Calibri"/>
              <a:ea typeface="Calibri"/>
              <a:cs typeface="Calibri"/>
              <a:sym typeface="Calibri"/>
            </a:endParaRPr>
          </a:p>
        </p:txBody>
      </p:sp>
      <p:sp>
        <p:nvSpPr>
          <p:cNvPr id="4" name="TextBox 3"/>
          <p:cNvSpPr txBox="1"/>
          <p:nvPr/>
        </p:nvSpPr>
        <p:spPr>
          <a:xfrm>
            <a:off x="539552" y="687215"/>
            <a:ext cx="1708994" cy="523220"/>
          </a:xfrm>
          <a:prstGeom prst="rect">
            <a:avLst/>
          </a:prstGeom>
          <a:noFill/>
        </p:spPr>
        <p:txBody>
          <a:bodyPr wrap="none" rtlCol="0">
            <a:spAutoFit/>
          </a:bodyPr>
          <a:lstStyle/>
          <a:p>
            <a:r>
              <a:rPr lang="en-US" sz="2800" b="1" dirty="0" smtClean="0"/>
              <a:t>t-</a:t>
            </a:r>
            <a:r>
              <a:rPr lang="en-US" sz="2800" b="1" dirty="0" err="1" smtClean="0"/>
              <a:t>conorms</a:t>
            </a:r>
            <a:endParaRPr lang="en-US" sz="2800" b="1" dirty="0" smtClean="0"/>
          </a:p>
        </p:txBody>
      </p:sp>
      <p:sp>
        <p:nvSpPr>
          <p:cNvPr id="19" name="TextBox 18"/>
          <p:cNvSpPr txBox="1"/>
          <p:nvPr/>
        </p:nvSpPr>
        <p:spPr>
          <a:xfrm>
            <a:off x="683568" y="3599286"/>
            <a:ext cx="2662267" cy="461665"/>
          </a:xfrm>
          <a:prstGeom prst="rect">
            <a:avLst/>
          </a:prstGeom>
          <a:noFill/>
        </p:spPr>
        <p:txBody>
          <a:bodyPr wrap="none" rtlCol="0">
            <a:spAutoFit/>
          </a:bodyPr>
          <a:lstStyle/>
          <a:p>
            <a:r>
              <a:rPr lang="en-US" sz="2400" dirty="0" smtClean="0"/>
              <a:t>maximum t-</a:t>
            </a:r>
            <a:r>
              <a:rPr lang="en-US" sz="2400" dirty="0" err="1" smtClean="0"/>
              <a:t>conorm</a:t>
            </a:r>
            <a:endParaRPr lang="en-US" sz="2400" dirty="0" smtClean="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1398" r="6286" b="10224"/>
          <a:stretch/>
        </p:blipFill>
        <p:spPr>
          <a:xfrm>
            <a:off x="4860032" y="2978623"/>
            <a:ext cx="4176464" cy="1746521"/>
          </a:xfrm>
          <a:prstGeom prst="rect">
            <a:avLst/>
          </a:prstGeom>
        </p:spPr>
      </p:pic>
      <p:sp>
        <p:nvSpPr>
          <p:cNvPr id="16" name="TextBox 15"/>
          <p:cNvSpPr txBox="1"/>
          <p:nvPr/>
        </p:nvSpPr>
        <p:spPr>
          <a:xfrm>
            <a:off x="5724128" y="4931199"/>
            <a:ext cx="1766446" cy="461665"/>
          </a:xfrm>
          <a:prstGeom prst="rect">
            <a:avLst/>
          </a:prstGeom>
          <a:noFill/>
        </p:spPr>
        <p:txBody>
          <a:bodyPr wrap="none" rtlCol="0">
            <a:spAutoFit/>
          </a:bodyPr>
          <a:lstStyle/>
          <a:p>
            <a:r>
              <a:rPr lang="en-US" sz="2400" dirty="0" smtClean="0"/>
              <a:t>Einstein sum</a:t>
            </a:r>
          </a:p>
        </p:txBody>
      </p:sp>
      <p:grpSp>
        <p:nvGrpSpPr>
          <p:cNvPr id="25" name="Group 24"/>
          <p:cNvGrpSpPr/>
          <p:nvPr/>
        </p:nvGrpSpPr>
        <p:grpSpPr>
          <a:xfrm>
            <a:off x="6069002" y="5301208"/>
            <a:ext cx="2103398" cy="896723"/>
            <a:chOff x="5724128" y="5366257"/>
            <a:chExt cx="2103398" cy="896723"/>
          </a:xfrm>
        </p:grpSpPr>
        <p:sp>
          <p:nvSpPr>
            <p:cNvPr id="20" name="TextBox 19"/>
            <p:cNvSpPr txBox="1"/>
            <p:nvPr/>
          </p:nvSpPr>
          <p:spPr>
            <a:xfrm>
              <a:off x="5724128" y="5589240"/>
              <a:ext cx="1336841" cy="461665"/>
            </a:xfrm>
            <a:prstGeom prst="rect">
              <a:avLst/>
            </a:prstGeom>
            <a:noFill/>
          </p:spPr>
          <p:txBody>
            <a:bodyPr wrap="none" rtlCol="0">
              <a:spAutoFit/>
            </a:bodyPr>
            <a:lstStyle/>
            <a:p>
              <a:r>
                <a:rPr lang="en-US" sz="2400" b="1" i="1" dirty="0" smtClean="0"/>
                <a:t>Tc</a:t>
              </a:r>
              <a:r>
                <a:rPr lang="en-US" sz="2400" dirty="0" smtClean="0"/>
                <a:t> (</a:t>
              </a:r>
              <a:r>
                <a:rPr lang="en-US" sz="2400" dirty="0" err="1" smtClean="0"/>
                <a:t>x,y</a:t>
              </a:r>
              <a:r>
                <a:rPr lang="en-US" sz="2400" dirty="0" smtClean="0"/>
                <a:t>) = </a:t>
              </a:r>
            </a:p>
          </p:txBody>
        </p:sp>
        <p:sp>
          <p:nvSpPr>
            <p:cNvPr id="21" name="TextBox 20"/>
            <p:cNvSpPr txBox="1"/>
            <p:nvPr/>
          </p:nvSpPr>
          <p:spPr>
            <a:xfrm>
              <a:off x="7118462" y="5366257"/>
              <a:ext cx="611065" cy="461665"/>
            </a:xfrm>
            <a:prstGeom prst="rect">
              <a:avLst/>
            </a:prstGeom>
            <a:noFill/>
          </p:spPr>
          <p:txBody>
            <a:bodyPr wrap="none" rtlCol="0">
              <a:spAutoFit/>
            </a:bodyPr>
            <a:lstStyle/>
            <a:p>
              <a:r>
                <a:rPr lang="en-US" sz="2400" dirty="0" err="1" smtClean="0"/>
                <a:t>x+y</a:t>
              </a:r>
              <a:endParaRPr lang="en-US" sz="2400" dirty="0" smtClean="0"/>
            </a:p>
          </p:txBody>
        </p:sp>
        <p:sp>
          <p:nvSpPr>
            <p:cNvPr id="22" name="TextBox 21"/>
            <p:cNvSpPr txBox="1"/>
            <p:nvPr/>
          </p:nvSpPr>
          <p:spPr>
            <a:xfrm>
              <a:off x="7060969" y="5801315"/>
              <a:ext cx="766557" cy="461665"/>
            </a:xfrm>
            <a:prstGeom prst="rect">
              <a:avLst/>
            </a:prstGeom>
            <a:noFill/>
          </p:spPr>
          <p:txBody>
            <a:bodyPr wrap="none" rtlCol="0">
              <a:spAutoFit/>
            </a:bodyPr>
            <a:lstStyle/>
            <a:p>
              <a:r>
                <a:rPr lang="en-US" sz="2400" dirty="0" smtClean="0"/>
                <a:t>1+xy</a:t>
              </a:r>
            </a:p>
          </p:txBody>
        </p:sp>
        <p:cxnSp>
          <p:nvCxnSpPr>
            <p:cNvPr id="24" name="Straight Connector 23"/>
            <p:cNvCxnSpPr/>
            <p:nvPr/>
          </p:nvCxnSpPr>
          <p:spPr>
            <a:xfrm>
              <a:off x="7030937" y="5827922"/>
              <a:ext cx="7560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213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180528" y="2348880"/>
            <a:ext cx="2952328" cy="57606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552728" cy="21602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165618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6096" y="481598"/>
            <a:ext cx="3312368" cy="1446550"/>
          </a:xfrm>
          <a:prstGeom prst="rect">
            <a:avLst/>
          </a:prstGeom>
          <a:noFill/>
        </p:spPr>
        <p:txBody>
          <a:bodyPr wrap="square" rtlCol="0">
            <a:spAutoFit/>
          </a:bodyPr>
          <a:lstStyle/>
          <a:p>
            <a:pPr algn="ctr"/>
            <a:r>
              <a:rPr lang="en-US" sz="4400" b="1" dirty="0" smtClean="0">
                <a:solidFill>
                  <a:schemeClr val="accent6">
                    <a:lumMod val="75000"/>
                  </a:schemeClr>
                </a:solidFill>
              </a:rPr>
              <a:t>Quality of my view?</a:t>
            </a:r>
          </a:p>
        </p:txBody>
      </p:sp>
      <p:sp>
        <p:nvSpPr>
          <p:cNvPr id="4" name="TextBox 3"/>
          <p:cNvSpPr txBox="1"/>
          <p:nvPr/>
        </p:nvSpPr>
        <p:spPr>
          <a:xfrm>
            <a:off x="1187624" y="3413318"/>
            <a:ext cx="1894045" cy="1569660"/>
          </a:xfrm>
          <a:prstGeom prst="rect">
            <a:avLst/>
          </a:prstGeom>
          <a:noFill/>
        </p:spPr>
        <p:txBody>
          <a:bodyPr wrap="none" rtlCol="0">
            <a:spAutoFit/>
          </a:bodyPr>
          <a:lstStyle/>
          <a:p>
            <a:pPr marL="457200" indent="-457200">
              <a:buFont typeface="Arial" panose="020B0604020202020204" pitchFamily="34" charset="0"/>
              <a:buChar char="•"/>
            </a:pPr>
            <a:r>
              <a:rPr lang="en-US" sz="2400" dirty="0" smtClean="0"/>
              <a:t>Very nice!</a:t>
            </a:r>
          </a:p>
          <a:p>
            <a:pPr marL="457200" indent="-457200">
              <a:buFont typeface="Arial" panose="020B0604020202020204" pitchFamily="34" charset="0"/>
              <a:buChar char="•"/>
            </a:pPr>
            <a:r>
              <a:rPr lang="en-US" sz="2400" dirty="0" smtClean="0"/>
              <a:t>Nice</a:t>
            </a:r>
          </a:p>
          <a:p>
            <a:pPr marL="457200" indent="-457200">
              <a:buFont typeface="Arial" panose="020B0604020202020204" pitchFamily="34" charset="0"/>
              <a:buChar char="•"/>
            </a:pPr>
            <a:r>
              <a:rPr lang="en-US" sz="2400" dirty="0" smtClean="0"/>
              <a:t>Okay</a:t>
            </a:r>
          </a:p>
          <a:p>
            <a:pPr marL="457200" indent="-457200">
              <a:buFont typeface="Arial" panose="020B0604020202020204" pitchFamily="34" charset="0"/>
              <a:buChar char="•"/>
            </a:pPr>
            <a:r>
              <a:rPr lang="en-US" sz="2400" dirty="0" smtClean="0"/>
              <a:t>Poor</a:t>
            </a:r>
          </a:p>
        </p:txBody>
      </p:sp>
      <p:sp>
        <p:nvSpPr>
          <p:cNvPr id="12" name="TextBox 11"/>
          <p:cNvSpPr txBox="1"/>
          <p:nvPr/>
        </p:nvSpPr>
        <p:spPr>
          <a:xfrm>
            <a:off x="5508104" y="3413318"/>
            <a:ext cx="3132524" cy="461665"/>
          </a:xfrm>
          <a:prstGeom prst="rect">
            <a:avLst/>
          </a:prstGeom>
          <a:noFill/>
        </p:spPr>
        <p:txBody>
          <a:bodyPr wrap="none" rtlCol="0">
            <a:spAutoFit/>
          </a:bodyPr>
          <a:lstStyle/>
          <a:p>
            <a:pPr marL="457200" indent="-457200">
              <a:buFont typeface="Arial" panose="020B0604020202020204" pitchFamily="34" charset="0"/>
              <a:buChar char="•"/>
            </a:pPr>
            <a:r>
              <a:rPr lang="en-US" sz="2400" dirty="0" smtClean="0"/>
              <a:t>Score, e.g. in 1 – 10 </a:t>
            </a:r>
          </a:p>
        </p:txBody>
      </p:sp>
      <p:sp>
        <p:nvSpPr>
          <p:cNvPr id="5" name="TextBox 4"/>
          <p:cNvSpPr txBox="1"/>
          <p:nvPr/>
        </p:nvSpPr>
        <p:spPr>
          <a:xfrm>
            <a:off x="1187624" y="5566493"/>
            <a:ext cx="1563826" cy="461665"/>
          </a:xfrm>
          <a:prstGeom prst="rect">
            <a:avLst/>
          </a:prstGeom>
          <a:noFill/>
        </p:spPr>
        <p:txBody>
          <a:bodyPr wrap="none" rtlCol="0">
            <a:spAutoFit/>
          </a:bodyPr>
          <a:lstStyle/>
          <a:p>
            <a:r>
              <a:rPr lang="en-US" sz="2400" i="1" dirty="0" smtClean="0"/>
              <a:t>Qualitative</a:t>
            </a:r>
          </a:p>
        </p:txBody>
      </p:sp>
      <p:sp>
        <p:nvSpPr>
          <p:cNvPr id="14" name="TextBox 13"/>
          <p:cNvSpPr txBox="1"/>
          <p:nvPr/>
        </p:nvSpPr>
        <p:spPr>
          <a:xfrm>
            <a:off x="5508104" y="5566493"/>
            <a:ext cx="1751570" cy="461665"/>
          </a:xfrm>
          <a:prstGeom prst="rect">
            <a:avLst/>
          </a:prstGeom>
          <a:noFill/>
        </p:spPr>
        <p:txBody>
          <a:bodyPr wrap="none" rtlCol="0">
            <a:spAutoFit/>
          </a:bodyPr>
          <a:lstStyle/>
          <a:p>
            <a:r>
              <a:rPr lang="en-US" sz="2400" i="1" dirty="0" smtClean="0"/>
              <a:t>Quantitative</a:t>
            </a:r>
          </a:p>
        </p:txBody>
      </p:sp>
    </p:spTree>
    <p:extLst>
      <p:ext uri="{BB962C8B-B14F-4D97-AF65-F5344CB8AC3E}">
        <p14:creationId xmlns:p14="http://schemas.microsoft.com/office/powerpoint/2010/main" val="91765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5"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180528" y="2060848"/>
            <a:ext cx="29523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771800" y="2060848"/>
            <a:ext cx="65527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6033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Combining measures</a:t>
            </a:r>
            <a:endParaRPr lang="en-US" b="1" dirty="0">
              <a:solidFill>
                <a:schemeClr val="accent6">
                  <a:lumMod val="75000"/>
                </a:schemeClr>
              </a:solidFill>
              <a:latin typeface="Calibri"/>
              <a:ea typeface="Calibri"/>
              <a:cs typeface="Calibri"/>
              <a:sym typeface="Calibri"/>
            </a:endParaRPr>
          </a:p>
        </p:txBody>
      </p:sp>
      <p:sp>
        <p:nvSpPr>
          <p:cNvPr id="4" name="TextBox 3"/>
          <p:cNvSpPr txBox="1"/>
          <p:nvPr/>
        </p:nvSpPr>
        <p:spPr>
          <a:xfrm>
            <a:off x="539552" y="687215"/>
            <a:ext cx="2100127" cy="954107"/>
          </a:xfrm>
          <a:prstGeom prst="rect">
            <a:avLst/>
          </a:prstGeom>
          <a:noFill/>
        </p:spPr>
        <p:txBody>
          <a:bodyPr wrap="none" rtlCol="0">
            <a:spAutoFit/>
          </a:bodyPr>
          <a:lstStyle/>
          <a:p>
            <a:r>
              <a:rPr lang="en-US" sz="2800" b="1" dirty="0" smtClean="0"/>
              <a:t>example</a:t>
            </a:r>
          </a:p>
          <a:p>
            <a:r>
              <a:rPr lang="en-US" sz="2800" b="1" dirty="0" smtClean="0"/>
              <a:t>t-(co)norms?</a:t>
            </a:r>
          </a:p>
        </p:txBody>
      </p:sp>
      <p:sp>
        <p:nvSpPr>
          <p:cNvPr id="9" name="Google Shape;615;p55"/>
          <p:cNvSpPr txBox="1">
            <a:spLocks/>
          </p:cNvSpPr>
          <p:nvPr/>
        </p:nvSpPr>
        <p:spPr>
          <a:xfrm>
            <a:off x="601419" y="2696327"/>
            <a:ext cx="8149591" cy="13594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Font typeface="Arial" panose="020B0604020202020204" pitchFamily="34" charset="0"/>
              <a:buNone/>
            </a:pPr>
            <a:r>
              <a:rPr lang="en-US" sz="2400" i="1" dirty="0" smtClean="0">
                <a:solidFill>
                  <a:schemeClr val="dk1"/>
                </a:solidFill>
                <a:ea typeface="Calibri"/>
                <a:cs typeface="Calibri"/>
                <a:sym typeface="Calibri"/>
              </a:rPr>
              <a:t>(Repeat:)  </a:t>
            </a:r>
            <a:r>
              <a:rPr lang="en-US" sz="2400" dirty="0" smtClean="0">
                <a:solidFill>
                  <a:schemeClr val="dk1"/>
                </a:solidFill>
                <a:ea typeface="Calibri"/>
                <a:cs typeface="Calibri"/>
                <a:sym typeface="Calibri"/>
              </a:rPr>
              <a:t>Given a set of red points </a:t>
            </a:r>
            <a:r>
              <a:rPr lang="en-US" sz="2400" b="1" i="1" dirty="0" smtClean="0">
                <a:solidFill>
                  <a:srgbClr val="C00000"/>
                </a:solidFill>
                <a:ea typeface="Calibri"/>
                <a:cs typeface="Calibri"/>
                <a:sym typeface="Calibri"/>
              </a:rPr>
              <a:t>R</a:t>
            </a:r>
            <a:r>
              <a:rPr lang="en-US" sz="2400" dirty="0" smtClean="0">
                <a:solidFill>
                  <a:schemeClr val="dk1"/>
                </a:solidFill>
                <a:ea typeface="Calibri"/>
                <a:cs typeface="Calibri"/>
                <a:sym typeface="Calibri"/>
              </a:rPr>
              <a:t> and a set of blue points </a:t>
            </a:r>
            <a:r>
              <a:rPr lang="en-US" sz="2400" b="1" i="1" dirty="0" smtClean="0">
                <a:solidFill>
                  <a:schemeClr val="accent1"/>
                </a:solidFill>
                <a:ea typeface="Calibri"/>
                <a:cs typeface="Calibri"/>
                <a:sym typeface="Calibri"/>
              </a:rPr>
              <a:t>B</a:t>
            </a:r>
            <a:r>
              <a:rPr lang="en-US" sz="2400" dirty="0" smtClean="0">
                <a:solidFill>
                  <a:schemeClr val="dk1"/>
                </a:solidFill>
                <a:ea typeface="Calibri"/>
                <a:cs typeface="Calibri"/>
                <a:sym typeface="Calibri"/>
              </a:rPr>
              <a:t>, design a </a:t>
            </a:r>
            <a:r>
              <a:rPr lang="en-US" sz="2400" dirty="0" smtClean="0">
                <a:solidFill>
                  <a:srgbClr val="C00000"/>
                </a:solidFill>
                <a:ea typeface="Calibri"/>
                <a:cs typeface="Calibri"/>
                <a:sym typeface="Calibri"/>
              </a:rPr>
              <a:t>measure </a:t>
            </a:r>
            <a:r>
              <a:rPr lang="en-US" sz="2400" dirty="0" smtClean="0">
                <a:solidFill>
                  <a:schemeClr val="dk1"/>
                </a:solidFill>
                <a:ea typeface="Calibri"/>
                <a:cs typeface="Calibri"/>
                <a:sym typeface="Calibri"/>
              </a:rPr>
              <a:t>that captures for any curve </a:t>
            </a:r>
            <a:r>
              <a:rPr lang="en-US" sz="2400" i="1" dirty="0" smtClean="0">
                <a:solidFill>
                  <a:schemeClr val="dk1"/>
                </a:solidFill>
                <a:ea typeface="Calibri"/>
                <a:cs typeface="Calibri"/>
                <a:sym typeface="Calibri"/>
              </a:rPr>
              <a:t>C</a:t>
            </a:r>
            <a:r>
              <a:rPr lang="en-US" sz="2400" dirty="0" smtClean="0">
                <a:solidFill>
                  <a:schemeClr val="dk1"/>
                </a:solidFill>
                <a:ea typeface="Calibri"/>
                <a:cs typeface="Calibri"/>
                <a:sym typeface="Calibri"/>
              </a:rPr>
              <a:t>, that </a:t>
            </a:r>
            <a:r>
              <a:rPr lang="en-US" sz="2400" i="1" dirty="0" smtClean="0">
                <a:solidFill>
                  <a:schemeClr val="dk1"/>
                </a:solidFill>
                <a:ea typeface="Calibri"/>
                <a:cs typeface="Calibri"/>
                <a:sym typeface="Calibri"/>
              </a:rPr>
              <a:t>C</a:t>
            </a:r>
            <a:r>
              <a:rPr lang="en-US" sz="2400" dirty="0" smtClean="0">
                <a:solidFill>
                  <a:schemeClr val="dk1"/>
                </a:solidFill>
                <a:ea typeface="Calibri"/>
                <a:cs typeface="Calibri"/>
                <a:sym typeface="Calibri"/>
              </a:rPr>
              <a:t> is close to </a:t>
            </a:r>
            <a:r>
              <a:rPr lang="en-US" sz="2400" b="1" i="1" dirty="0" smtClean="0">
                <a:solidFill>
                  <a:srgbClr val="C00000"/>
                </a:solidFill>
                <a:ea typeface="Calibri"/>
                <a:cs typeface="Calibri"/>
                <a:sym typeface="Calibri"/>
              </a:rPr>
              <a:t>R</a:t>
            </a:r>
            <a:r>
              <a:rPr lang="en-US" sz="2400" dirty="0" smtClean="0">
                <a:solidFill>
                  <a:schemeClr val="dk1"/>
                </a:solidFill>
                <a:ea typeface="Calibri"/>
                <a:cs typeface="Calibri"/>
                <a:sym typeface="Calibri"/>
              </a:rPr>
              <a:t> and not close to </a:t>
            </a:r>
            <a:r>
              <a:rPr lang="en-US" sz="2400" b="1" i="1" dirty="0" smtClean="0">
                <a:solidFill>
                  <a:schemeClr val="accent1"/>
                </a:solidFill>
                <a:ea typeface="Calibri"/>
                <a:cs typeface="Calibri"/>
                <a:sym typeface="Calibri"/>
              </a:rPr>
              <a:t>B</a:t>
            </a:r>
            <a:r>
              <a:rPr lang="en-US" sz="2400" i="1" dirty="0" smtClean="0">
                <a:solidFill>
                  <a:schemeClr val="dk1"/>
                </a:solidFill>
                <a:ea typeface="Calibri"/>
                <a:cs typeface="Calibri"/>
                <a:sym typeface="Calibri"/>
              </a:rPr>
              <a:t> </a:t>
            </a:r>
            <a:r>
              <a:rPr lang="en-US" sz="2400" dirty="0" smtClean="0">
                <a:solidFill>
                  <a:schemeClr val="dk1"/>
                </a:solidFill>
                <a:ea typeface="Calibri"/>
                <a:cs typeface="Calibri"/>
                <a:sym typeface="Calibri"/>
              </a:rPr>
              <a:t>along its length</a:t>
            </a:r>
            <a:endParaRPr lang="en-US" sz="2400" i="1" dirty="0">
              <a:solidFill>
                <a:schemeClr val="dk1"/>
              </a:solidFill>
              <a:ea typeface="Calibri"/>
              <a:cs typeface="Calibri"/>
              <a:sym typeface="Calibri"/>
            </a:endParaRPr>
          </a:p>
        </p:txBody>
      </p:sp>
      <p:sp>
        <p:nvSpPr>
          <p:cNvPr id="10" name="Google Shape;616;p55"/>
          <p:cNvSpPr/>
          <p:nvPr/>
        </p:nvSpPr>
        <p:spPr>
          <a:xfrm>
            <a:off x="2803235" y="430841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617;p55"/>
          <p:cNvSpPr/>
          <p:nvPr/>
        </p:nvSpPr>
        <p:spPr>
          <a:xfrm>
            <a:off x="1567277" y="4461455"/>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618;p55"/>
          <p:cNvSpPr/>
          <p:nvPr/>
        </p:nvSpPr>
        <p:spPr>
          <a:xfrm>
            <a:off x="2178957" y="393305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619;p55"/>
          <p:cNvSpPr/>
          <p:nvPr/>
        </p:nvSpPr>
        <p:spPr>
          <a:xfrm>
            <a:off x="5278077" y="5374511"/>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620;p55"/>
          <p:cNvSpPr/>
          <p:nvPr/>
        </p:nvSpPr>
        <p:spPr>
          <a:xfrm>
            <a:off x="2338432" y="4626596"/>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621;p55"/>
          <p:cNvSpPr/>
          <p:nvPr/>
        </p:nvSpPr>
        <p:spPr>
          <a:xfrm>
            <a:off x="3709266" y="4103524"/>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622;p55"/>
          <p:cNvSpPr/>
          <p:nvPr/>
        </p:nvSpPr>
        <p:spPr>
          <a:xfrm>
            <a:off x="2032861" y="5740776"/>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623;p55"/>
          <p:cNvSpPr/>
          <p:nvPr/>
        </p:nvSpPr>
        <p:spPr>
          <a:xfrm>
            <a:off x="3460393" y="5380127"/>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624;p55"/>
          <p:cNvSpPr/>
          <p:nvPr/>
        </p:nvSpPr>
        <p:spPr>
          <a:xfrm>
            <a:off x="4569138" y="460483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625;p55"/>
          <p:cNvSpPr/>
          <p:nvPr/>
        </p:nvSpPr>
        <p:spPr>
          <a:xfrm>
            <a:off x="5350085" y="445243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626;p55"/>
          <p:cNvSpPr/>
          <p:nvPr/>
        </p:nvSpPr>
        <p:spPr>
          <a:xfrm>
            <a:off x="3962314" y="6222504"/>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627;p55"/>
          <p:cNvSpPr/>
          <p:nvPr/>
        </p:nvSpPr>
        <p:spPr>
          <a:xfrm>
            <a:off x="5037513" y="5825473"/>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628;p55"/>
          <p:cNvSpPr/>
          <p:nvPr/>
        </p:nvSpPr>
        <p:spPr>
          <a:xfrm>
            <a:off x="4929844" y="3721768"/>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 name="Google Shape;629;p55"/>
          <p:cNvGrpSpPr/>
          <p:nvPr/>
        </p:nvGrpSpPr>
        <p:grpSpPr>
          <a:xfrm>
            <a:off x="683568" y="4294973"/>
            <a:ext cx="5402510" cy="1434518"/>
            <a:chOff x="1325461" y="4160939"/>
            <a:chExt cx="5402510" cy="1434518"/>
          </a:xfrm>
        </p:grpSpPr>
        <p:sp>
          <p:nvSpPr>
            <p:cNvPr id="25" name="Google Shape;630;p55"/>
            <p:cNvSpPr/>
            <p:nvPr/>
          </p:nvSpPr>
          <p:spPr>
            <a:xfrm>
              <a:off x="1518407" y="4160939"/>
              <a:ext cx="5209564" cy="1434518"/>
            </a:xfrm>
            <a:custGeom>
              <a:avLst/>
              <a:gdLst/>
              <a:ahLst/>
              <a:cxnLst/>
              <a:rect l="l" t="t" r="r" b="b"/>
              <a:pathLst>
                <a:path w="5209564" h="1434518" extrusionOk="0">
                  <a:moveTo>
                    <a:pt x="0" y="1434518"/>
                  </a:moveTo>
                  <a:cubicBezTo>
                    <a:pt x="204132" y="1368804"/>
                    <a:pt x="408265" y="1303090"/>
                    <a:pt x="671120" y="1249960"/>
                  </a:cubicBezTo>
                  <a:cubicBezTo>
                    <a:pt x="933975" y="1196830"/>
                    <a:pt x="1279322" y="1163274"/>
                    <a:pt x="1577131" y="1115736"/>
                  </a:cubicBezTo>
                  <a:cubicBezTo>
                    <a:pt x="1874940" y="1068198"/>
                    <a:pt x="2183935" y="1093365"/>
                    <a:pt x="2457975" y="964734"/>
                  </a:cubicBezTo>
                  <a:cubicBezTo>
                    <a:pt x="2732015" y="836103"/>
                    <a:pt x="2987880" y="399875"/>
                    <a:pt x="3221373" y="343949"/>
                  </a:cubicBezTo>
                  <a:cubicBezTo>
                    <a:pt x="3454867" y="288022"/>
                    <a:pt x="3678573" y="591424"/>
                    <a:pt x="3858936" y="629175"/>
                  </a:cubicBezTo>
                  <a:cubicBezTo>
                    <a:pt x="4039299" y="666925"/>
                    <a:pt x="4176320" y="605406"/>
                    <a:pt x="4303553" y="570452"/>
                  </a:cubicBezTo>
                  <a:cubicBezTo>
                    <a:pt x="4430786" y="535498"/>
                    <a:pt x="4471332" y="514525"/>
                    <a:pt x="4622334" y="419450"/>
                  </a:cubicBezTo>
                  <a:cubicBezTo>
                    <a:pt x="4773336" y="324375"/>
                    <a:pt x="4991450" y="162187"/>
                    <a:pt x="5209564" y="0"/>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631;p55"/>
            <p:cNvSpPr txBox="1"/>
            <p:nvPr/>
          </p:nvSpPr>
          <p:spPr>
            <a:xfrm>
              <a:off x="1325461" y="5081652"/>
              <a:ext cx="44916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C</a:t>
              </a:r>
              <a:r>
                <a:rPr lang="en-US" sz="2400" baseline="-25000">
                  <a:solidFill>
                    <a:schemeClr val="dk1"/>
                  </a:solidFill>
                  <a:latin typeface="Calibri"/>
                  <a:ea typeface="Calibri"/>
                  <a:cs typeface="Calibri"/>
                  <a:sym typeface="Calibri"/>
                </a:rPr>
                <a:t>1</a:t>
              </a:r>
              <a:endParaRPr/>
            </a:p>
          </p:txBody>
        </p:sp>
      </p:grpSp>
      <p:grpSp>
        <p:nvGrpSpPr>
          <p:cNvPr id="27" name="Google Shape;632;p55"/>
          <p:cNvGrpSpPr/>
          <p:nvPr/>
        </p:nvGrpSpPr>
        <p:grpSpPr>
          <a:xfrm>
            <a:off x="2443374" y="4367832"/>
            <a:ext cx="3791823" cy="2229520"/>
            <a:chOff x="3085267" y="4233798"/>
            <a:chExt cx="3791823" cy="2229520"/>
          </a:xfrm>
        </p:grpSpPr>
        <p:sp>
          <p:nvSpPr>
            <p:cNvPr id="28" name="Google Shape;633;p55"/>
            <p:cNvSpPr/>
            <p:nvPr/>
          </p:nvSpPr>
          <p:spPr>
            <a:xfrm>
              <a:off x="3085267" y="4233798"/>
              <a:ext cx="3791823" cy="2013358"/>
            </a:xfrm>
            <a:custGeom>
              <a:avLst/>
              <a:gdLst/>
              <a:ahLst/>
              <a:cxnLst/>
              <a:rect l="l" t="t" r="r" b="b"/>
              <a:pathLst>
                <a:path w="3791823" h="2013358" extrusionOk="0">
                  <a:moveTo>
                    <a:pt x="0" y="2013358"/>
                  </a:moveTo>
                  <a:cubicBezTo>
                    <a:pt x="308295" y="1956033"/>
                    <a:pt x="497747" y="1895912"/>
                    <a:pt x="679508" y="1786855"/>
                  </a:cubicBezTo>
                  <a:cubicBezTo>
                    <a:pt x="861269" y="1677798"/>
                    <a:pt x="918594" y="1442907"/>
                    <a:pt x="1090568" y="1359017"/>
                  </a:cubicBezTo>
                  <a:cubicBezTo>
                    <a:pt x="1262542" y="1275127"/>
                    <a:pt x="1533787" y="1280720"/>
                    <a:pt x="1711354" y="1283516"/>
                  </a:cubicBezTo>
                  <a:cubicBezTo>
                    <a:pt x="1888921" y="1286312"/>
                    <a:pt x="2058099" y="1428925"/>
                    <a:pt x="2155970" y="1375795"/>
                  </a:cubicBezTo>
                  <a:cubicBezTo>
                    <a:pt x="2253842" y="1322665"/>
                    <a:pt x="2174146" y="1103152"/>
                    <a:pt x="2298583" y="964734"/>
                  </a:cubicBezTo>
                  <a:cubicBezTo>
                    <a:pt x="2423020" y="826316"/>
                    <a:pt x="2722227" y="652944"/>
                    <a:pt x="2902590" y="545285"/>
                  </a:cubicBezTo>
                  <a:cubicBezTo>
                    <a:pt x="3082953" y="437626"/>
                    <a:pt x="3232558" y="409663"/>
                    <a:pt x="3380763" y="318782"/>
                  </a:cubicBezTo>
                  <a:cubicBezTo>
                    <a:pt x="3528969" y="227901"/>
                    <a:pt x="3660396" y="113950"/>
                    <a:pt x="3791823" y="0"/>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634;p55"/>
            <p:cNvSpPr txBox="1"/>
            <p:nvPr/>
          </p:nvSpPr>
          <p:spPr>
            <a:xfrm>
              <a:off x="3674027" y="6001653"/>
              <a:ext cx="44916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C</a:t>
              </a:r>
              <a:r>
                <a:rPr lang="en-US" sz="2400" baseline="-25000">
                  <a:solidFill>
                    <a:schemeClr val="dk1"/>
                  </a:solidFill>
                  <a:latin typeface="Calibri"/>
                  <a:ea typeface="Calibri"/>
                  <a:cs typeface="Calibri"/>
                  <a:sym typeface="Calibri"/>
                </a:rPr>
                <a:t>2</a:t>
              </a:r>
              <a:endParaRPr/>
            </a:p>
          </p:txBody>
        </p:sp>
      </p:grpSp>
      <p:sp>
        <p:nvSpPr>
          <p:cNvPr id="2" name="TextBox 1"/>
          <p:cNvSpPr txBox="1"/>
          <p:nvPr/>
        </p:nvSpPr>
        <p:spPr>
          <a:xfrm>
            <a:off x="7005696" y="4481072"/>
            <a:ext cx="1689767" cy="1200329"/>
          </a:xfrm>
          <a:prstGeom prst="rect">
            <a:avLst/>
          </a:prstGeom>
          <a:noFill/>
        </p:spPr>
        <p:txBody>
          <a:bodyPr wrap="square" rtlCol="0">
            <a:spAutoFit/>
          </a:bodyPr>
          <a:lstStyle/>
          <a:p>
            <a:r>
              <a:rPr lang="en-US" sz="2400" i="1" dirty="0" smtClean="0"/>
              <a:t>Can we use t-norms or t-</a:t>
            </a:r>
            <a:r>
              <a:rPr lang="en-US" sz="2400" i="1" dirty="0" err="1" smtClean="0"/>
              <a:t>conorms</a:t>
            </a:r>
            <a:r>
              <a:rPr lang="en-US" sz="2400" i="1" dirty="0" smtClean="0"/>
              <a:t>?</a:t>
            </a:r>
          </a:p>
        </p:txBody>
      </p:sp>
    </p:spTree>
    <p:extLst>
      <p:ext uri="{BB962C8B-B14F-4D97-AF65-F5344CB8AC3E}">
        <p14:creationId xmlns:p14="http://schemas.microsoft.com/office/powerpoint/2010/main" val="131808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180528" y="2060848"/>
            <a:ext cx="29523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1440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6033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Aggregations in measures</a:t>
            </a:r>
            <a:endParaRPr lang="en-US" b="1" dirty="0">
              <a:solidFill>
                <a:schemeClr val="accent6">
                  <a:lumMod val="75000"/>
                </a:schemeClr>
              </a:solidFill>
              <a:latin typeface="Calibri"/>
              <a:ea typeface="Calibri"/>
              <a:cs typeface="Calibri"/>
              <a:sym typeface="Calibri"/>
            </a:endParaRPr>
          </a:p>
        </p:txBody>
      </p:sp>
      <p:sp>
        <p:nvSpPr>
          <p:cNvPr id="4" name="TextBox 3"/>
          <p:cNvSpPr txBox="1"/>
          <p:nvPr/>
        </p:nvSpPr>
        <p:spPr>
          <a:xfrm>
            <a:off x="539552" y="687215"/>
            <a:ext cx="1947008" cy="523220"/>
          </a:xfrm>
          <a:prstGeom prst="rect">
            <a:avLst/>
          </a:prstGeom>
          <a:noFill/>
        </p:spPr>
        <p:txBody>
          <a:bodyPr wrap="none" rtlCol="0">
            <a:spAutoFit/>
          </a:bodyPr>
          <a:lstStyle/>
          <a:p>
            <a:r>
              <a:rPr lang="en-US" sz="2800" b="1" dirty="0" smtClean="0"/>
              <a:t>aggregation</a:t>
            </a:r>
          </a:p>
        </p:txBody>
      </p:sp>
    </p:spTree>
    <p:extLst>
      <p:ext uri="{BB962C8B-B14F-4D97-AF65-F5344CB8AC3E}">
        <p14:creationId xmlns:p14="http://schemas.microsoft.com/office/powerpoint/2010/main" val="115570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180528" y="2060848"/>
            <a:ext cx="29523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1440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6033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Aggregations in measures</a:t>
            </a:r>
            <a:endParaRPr lang="en-US" b="1" dirty="0">
              <a:solidFill>
                <a:schemeClr val="accent6">
                  <a:lumMod val="75000"/>
                </a:schemeClr>
              </a:solidFill>
              <a:latin typeface="Calibri"/>
              <a:ea typeface="Calibri"/>
              <a:cs typeface="Calibri"/>
              <a:sym typeface="Calibri"/>
            </a:endParaRPr>
          </a:p>
        </p:txBody>
      </p:sp>
      <p:sp>
        <p:nvSpPr>
          <p:cNvPr id="4" name="TextBox 3"/>
          <p:cNvSpPr txBox="1"/>
          <p:nvPr/>
        </p:nvSpPr>
        <p:spPr>
          <a:xfrm>
            <a:off x="539552" y="687215"/>
            <a:ext cx="1947008" cy="523220"/>
          </a:xfrm>
          <a:prstGeom prst="rect">
            <a:avLst/>
          </a:prstGeom>
          <a:noFill/>
        </p:spPr>
        <p:txBody>
          <a:bodyPr wrap="none" rtlCol="0">
            <a:spAutoFit/>
          </a:bodyPr>
          <a:lstStyle/>
          <a:p>
            <a:r>
              <a:rPr lang="en-US" sz="2800" b="1" dirty="0" smtClean="0"/>
              <a:t>aggregation</a:t>
            </a:r>
          </a:p>
        </p:txBody>
      </p:sp>
      <p:sp>
        <p:nvSpPr>
          <p:cNvPr id="30" name="Google Shape;615;p55"/>
          <p:cNvSpPr txBox="1">
            <a:spLocks/>
          </p:cNvSpPr>
          <p:nvPr/>
        </p:nvSpPr>
        <p:spPr>
          <a:xfrm>
            <a:off x="601419" y="2696327"/>
            <a:ext cx="7642989" cy="13594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Font typeface="Arial" panose="020B0604020202020204" pitchFamily="34" charset="0"/>
              <a:buNone/>
            </a:pPr>
            <a:r>
              <a:rPr lang="en-US" sz="2400" dirty="0" smtClean="0">
                <a:solidFill>
                  <a:schemeClr val="dk1"/>
                </a:solidFill>
                <a:ea typeface="Calibri"/>
                <a:cs typeface="Calibri"/>
                <a:sym typeface="Calibri"/>
              </a:rPr>
              <a:t>Given a set of red points </a:t>
            </a:r>
            <a:r>
              <a:rPr lang="en-US" sz="2400" b="1" i="1" dirty="0" smtClean="0">
                <a:solidFill>
                  <a:srgbClr val="C00000"/>
                </a:solidFill>
                <a:ea typeface="Calibri"/>
                <a:cs typeface="Calibri"/>
                <a:sym typeface="Calibri"/>
              </a:rPr>
              <a:t>R</a:t>
            </a:r>
            <a:r>
              <a:rPr lang="en-US" sz="2400" dirty="0" smtClean="0">
                <a:solidFill>
                  <a:schemeClr val="dk1"/>
                </a:solidFill>
                <a:ea typeface="Calibri"/>
                <a:cs typeface="Calibri"/>
                <a:sym typeface="Calibri"/>
              </a:rPr>
              <a:t> and a set of blue points </a:t>
            </a:r>
            <a:r>
              <a:rPr lang="en-US" sz="2400" b="1" i="1" dirty="0" smtClean="0">
                <a:solidFill>
                  <a:schemeClr val="accent1"/>
                </a:solidFill>
                <a:ea typeface="Calibri"/>
                <a:cs typeface="Calibri"/>
                <a:sym typeface="Calibri"/>
              </a:rPr>
              <a:t>B</a:t>
            </a:r>
            <a:r>
              <a:rPr lang="en-US" sz="2400" dirty="0" smtClean="0">
                <a:solidFill>
                  <a:schemeClr val="dk1"/>
                </a:solidFill>
                <a:ea typeface="Calibri"/>
                <a:cs typeface="Calibri"/>
                <a:sym typeface="Calibri"/>
              </a:rPr>
              <a:t>, consider a red-blue matching</a:t>
            </a:r>
            <a:endParaRPr lang="en-US" sz="2400" i="1" dirty="0">
              <a:solidFill>
                <a:schemeClr val="dk1"/>
              </a:solidFill>
              <a:ea typeface="Calibri"/>
              <a:cs typeface="Calibri"/>
              <a:sym typeface="Calibri"/>
            </a:endParaRPr>
          </a:p>
        </p:txBody>
      </p:sp>
      <p:sp>
        <p:nvSpPr>
          <p:cNvPr id="32" name="Google Shape;619;p55"/>
          <p:cNvSpPr/>
          <p:nvPr/>
        </p:nvSpPr>
        <p:spPr>
          <a:xfrm>
            <a:off x="1979712" y="4077072"/>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623;p55"/>
          <p:cNvSpPr/>
          <p:nvPr/>
        </p:nvSpPr>
        <p:spPr>
          <a:xfrm>
            <a:off x="1640178" y="443711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624;p55"/>
          <p:cNvSpPr/>
          <p:nvPr/>
        </p:nvSpPr>
        <p:spPr>
          <a:xfrm>
            <a:off x="3059832" y="551723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625;p55"/>
          <p:cNvSpPr/>
          <p:nvPr/>
        </p:nvSpPr>
        <p:spPr>
          <a:xfrm>
            <a:off x="2699792" y="407707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626;p55"/>
          <p:cNvSpPr/>
          <p:nvPr/>
        </p:nvSpPr>
        <p:spPr>
          <a:xfrm>
            <a:off x="1641335" y="5517232"/>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627;p55"/>
          <p:cNvSpPr/>
          <p:nvPr/>
        </p:nvSpPr>
        <p:spPr>
          <a:xfrm>
            <a:off x="3059832" y="4437112"/>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619;p55"/>
          <p:cNvSpPr/>
          <p:nvPr/>
        </p:nvSpPr>
        <p:spPr>
          <a:xfrm>
            <a:off x="6300192" y="4077072"/>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623;p55"/>
          <p:cNvSpPr/>
          <p:nvPr/>
        </p:nvSpPr>
        <p:spPr>
          <a:xfrm>
            <a:off x="5960658" y="443711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624;p55"/>
          <p:cNvSpPr/>
          <p:nvPr/>
        </p:nvSpPr>
        <p:spPr>
          <a:xfrm>
            <a:off x="7380312" y="551723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625;p55"/>
          <p:cNvSpPr/>
          <p:nvPr/>
        </p:nvSpPr>
        <p:spPr>
          <a:xfrm>
            <a:off x="7020272" y="4077072"/>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626;p55"/>
          <p:cNvSpPr/>
          <p:nvPr/>
        </p:nvSpPr>
        <p:spPr>
          <a:xfrm>
            <a:off x="5961815" y="5517232"/>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627;p55"/>
          <p:cNvSpPr/>
          <p:nvPr/>
        </p:nvSpPr>
        <p:spPr>
          <a:xfrm>
            <a:off x="7380312" y="4437112"/>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3" name="Straight Connector 52"/>
          <p:cNvCxnSpPr>
            <a:stCxn id="39" idx="4"/>
            <a:endCxn id="42" idx="0"/>
          </p:cNvCxnSpPr>
          <p:nvPr/>
        </p:nvCxnSpPr>
        <p:spPr>
          <a:xfrm>
            <a:off x="6032666" y="4581128"/>
            <a:ext cx="1157"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8" idx="6"/>
            <a:endCxn id="41" idx="2"/>
          </p:cNvCxnSpPr>
          <p:nvPr/>
        </p:nvCxnSpPr>
        <p:spPr>
          <a:xfrm>
            <a:off x="6444208" y="4149080"/>
            <a:ext cx="5760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3" idx="4"/>
            <a:endCxn id="40" idx="0"/>
          </p:cNvCxnSpPr>
          <p:nvPr/>
        </p:nvCxnSpPr>
        <p:spPr>
          <a:xfrm>
            <a:off x="7452320" y="4581128"/>
            <a:ext cx="0"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1049147" y="4199997"/>
            <a:ext cx="2874826" cy="2272503"/>
            <a:chOff x="1049147" y="4199997"/>
            <a:chExt cx="2874826" cy="2272503"/>
          </a:xfrm>
        </p:grpSpPr>
        <p:cxnSp>
          <p:nvCxnSpPr>
            <p:cNvPr id="45" name="Straight Connector 44"/>
            <p:cNvCxnSpPr>
              <a:stCxn id="36" idx="6"/>
              <a:endCxn id="34" idx="2"/>
            </p:cNvCxnSpPr>
            <p:nvPr/>
          </p:nvCxnSpPr>
          <p:spPr>
            <a:xfrm>
              <a:off x="1785351" y="5589240"/>
              <a:ext cx="12744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3" idx="7"/>
              <a:endCxn id="32" idx="3"/>
            </p:cNvCxnSpPr>
            <p:nvPr/>
          </p:nvCxnSpPr>
          <p:spPr>
            <a:xfrm flipV="1">
              <a:off x="1763103" y="4199997"/>
              <a:ext cx="237700" cy="258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7" idx="1"/>
              <a:endCxn id="35" idx="5"/>
            </p:cNvCxnSpPr>
            <p:nvPr/>
          </p:nvCxnSpPr>
          <p:spPr>
            <a:xfrm flipH="1" flipV="1">
              <a:off x="2822717" y="4199997"/>
              <a:ext cx="258206" cy="258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049147" y="5949280"/>
              <a:ext cx="2874826" cy="523220"/>
            </a:xfrm>
            <a:prstGeom prst="rect">
              <a:avLst/>
            </a:prstGeom>
            <a:noFill/>
          </p:spPr>
          <p:txBody>
            <a:bodyPr wrap="none" rtlCol="0">
              <a:spAutoFit/>
            </a:bodyPr>
            <a:lstStyle/>
            <a:p>
              <a:r>
                <a:rPr lang="en-US" sz="2800" i="1" dirty="0" smtClean="0"/>
                <a:t>min sum matching</a:t>
              </a:r>
            </a:p>
          </p:txBody>
        </p:sp>
      </p:grpSp>
      <p:sp>
        <p:nvSpPr>
          <p:cNvPr id="63" name="TextBox 62"/>
          <p:cNvSpPr txBox="1"/>
          <p:nvPr/>
        </p:nvSpPr>
        <p:spPr>
          <a:xfrm>
            <a:off x="5376122" y="5945807"/>
            <a:ext cx="2868286" cy="523220"/>
          </a:xfrm>
          <a:prstGeom prst="rect">
            <a:avLst/>
          </a:prstGeom>
          <a:noFill/>
        </p:spPr>
        <p:txBody>
          <a:bodyPr wrap="none" rtlCol="0">
            <a:spAutoFit/>
          </a:bodyPr>
          <a:lstStyle/>
          <a:p>
            <a:r>
              <a:rPr lang="en-US" sz="2800" i="1" dirty="0" smtClean="0"/>
              <a:t>min max matching</a:t>
            </a:r>
          </a:p>
        </p:txBody>
      </p:sp>
    </p:spTree>
    <p:extLst>
      <p:ext uri="{BB962C8B-B14F-4D97-AF65-F5344CB8AC3E}">
        <p14:creationId xmlns:p14="http://schemas.microsoft.com/office/powerpoint/2010/main" val="2824110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180528" y="2060848"/>
            <a:ext cx="29523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1440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6033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Aggregations in measures</a:t>
            </a:r>
            <a:endParaRPr lang="en-US" b="1" dirty="0">
              <a:solidFill>
                <a:schemeClr val="accent6">
                  <a:lumMod val="75000"/>
                </a:schemeClr>
              </a:solidFill>
              <a:latin typeface="Calibri"/>
              <a:ea typeface="Calibri"/>
              <a:cs typeface="Calibri"/>
              <a:sym typeface="Calibri"/>
            </a:endParaRPr>
          </a:p>
        </p:txBody>
      </p:sp>
      <p:sp>
        <p:nvSpPr>
          <p:cNvPr id="4" name="TextBox 3"/>
          <p:cNvSpPr txBox="1"/>
          <p:nvPr/>
        </p:nvSpPr>
        <p:spPr>
          <a:xfrm>
            <a:off x="539552" y="687215"/>
            <a:ext cx="1947008" cy="523220"/>
          </a:xfrm>
          <a:prstGeom prst="rect">
            <a:avLst/>
          </a:prstGeom>
          <a:noFill/>
        </p:spPr>
        <p:txBody>
          <a:bodyPr wrap="none" rtlCol="0">
            <a:spAutoFit/>
          </a:bodyPr>
          <a:lstStyle/>
          <a:p>
            <a:r>
              <a:rPr lang="en-US" sz="2800" b="1" dirty="0" smtClean="0"/>
              <a:t>aggregation</a:t>
            </a:r>
          </a:p>
        </p:txBody>
      </p:sp>
      <p:sp>
        <p:nvSpPr>
          <p:cNvPr id="30" name="Google Shape;615;p55"/>
          <p:cNvSpPr txBox="1">
            <a:spLocks/>
          </p:cNvSpPr>
          <p:nvPr/>
        </p:nvSpPr>
        <p:spPr>
          <a:xfrm>
            <a:off x="601419" y="2768335"/>
            <a:ext cx="7642989" cy="231684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2400" dirty="0" smtClean="0">
                <a:solidFill>
                  <a:schemeClr val="dk1"/>
                </a:solidFill>
                <a:ea typeface="Calibri"/>
                <a:cs typeface="Calibri"/>
                <a:sym typeface="Calibri"/>
              </a:rPr>
              <a:t>Common aggregation choices:</a:t>
            </a:r>
          </a:p>
          <a:p>
            <a:pPr marL="0" indent="0">
              <a:lnSpc>
                <a:spcPct val="100000"/>
              </a:lnSpc>
              <a:spcBef>
                <a:spcPts val="0"/>
              </a:spcBef>
              <a:buClr>
                <a:schemeClr val="dk1"/>
              </a:buClr>
              <a:buSzPts val="2800"/>
              <a:buFont typeface="Arial" panose="020B0604020202020204" pitchFamily="34" charset="0"/>
              <a:buNone/>
            </a:pPr>
            <a:endParaRPr lang="en-US" sz="2400" dirty="0" smtClean="0">
              <a:solidFill>
                <a:schemeClr val="dk1"/>
              </a:solidFill>
              <a:ea typeface="Calibri"/>
              <a:cs typeface="Calibri"/>
              <a:sym typeface="Calibri"/>
            </a:endParaRPr>
          </a:p>
          <a:p>
            <a:pPr>
              <a:lnSpc>
                <a:spcPct val="100000"/>
              </a:lnSpc>
              <a:spcBef>
                <a:spcPts val="0"/>
              </a:spcBef>
              <a:buClr>
                <a:schemeClr val="dk1"/>
              </a:buClr>
              <a:buSzPts val="2800"/>
            </a:pPr>
            <a:r>
              <a:rPr lang="en-US" sz="2400" dirty="0" smtClean="0">
                <a:solidFill>
                  <a:schemeClr val="dk1"/>
                </a:solidFill>
                <a:ea typeface="Calibri"/>
                <a:cs typeface="Calibri"/>
                <a:sym typeface="Calibri"/>
              </a:rPr>
              <a:t>max of multiple values  (bottleneck measure)</a:t>
            </a:r>
          </a:p>
          <a:p>
            <a:pPr>
              <a:lnSpc>
                <a:spcPct val="100000"/>
              </a:lnSpc>
              <a:spcBef>
                <a:spcPts val="0"/>
              </a:spcBef>
              <a:buClr>
                <a:schemeClr val="dk1"/>
              </a:buClr>
              <a:buSzPts val="2800"/>
            </a:pPr>
            <a:endParaRPr lang="en-US" sz="2400" dirty="0" smtClean="0">
              <a:solidFill>
                <a:schemeClr val="dk1"/>
              </a:solidFill>
              <a:ea typeface="Calibri"/>
              <a:cs typeface="Calibri"/>
              <a:sym typeface="Calibri"/>
            </a:endParaRPr>
          </a:p>
          <a:p>
            <a:pPr>
              <a:lnSpc>
                <a:spcPct val="100000"/>
              </a:lnSpc>
              <a:spcBef>
                <a:spcPts val="0"/>
              </a:spcBef>
              <a:buClr>
                <a:schemeClr val="dk1"/>
              </a:buClr>
              <a:buSzPts val="2800"/>
            </a:pPr>
            <a:r>
              <a:rPr lang="en-US" sz="2400" dirty="0" smtClean="0">
                <a:solidFill>
                  <a:schemeClr val="dk1"/>
                </a:solidFill>
                <a:ea typeface="Calibri"/>
                <a:cs typeface="Calibri"/>
                <a:sym typeface="Calibri"/>
              </a:rPr>
              <a:t>sum of multiple values</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60734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180528" y="2060848"/>
            <a:ext cx="29523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1440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6033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Aggregations in measures</a:t>
            </a:r>
            <a:endParaRPr lang="en-US" b="1" dirty="0">
              <a:solidFill>
                <a:schemeClr val="accent6">
                  <a:lumMod val="75000"/>
                </a:schemeClr>
              </a:solidFill>
              <a:latin typeface="Calibri"/>
              <a:ea typeface="Calibri"/>
              <a:cs typeface="Calibri"/>
              <a:sym typeface="Calibri"/>
            </a:endParaRPr>
          </a:p>
        </p:txBody>
      </p:sp>
      <p:sp>
        <p:nvSpPr>
          <p:cNvPr id="4" name="TextBox 3"/>
          <p:cNvSpPr txBox="1"/>
          <p:nvPr/>
        </p:nvSpPr>
        <p:spPr>
          <a:xfrm>
            <a:off x="539552" y="687215"/>
            <a:ext cx="1947008" cy="523220"/>
          </a:xfrm>
          <a:prstGeom prst="rect">
            <a:avLst/>
          </a:prstGeom>
          <a:noFill/>
        </p:spPr>
        <p:txBody>
          <a:bodyPr wrap="none" rtlCol="0">
            <a:spAutoFit/>
          </a:bodyPr>
          <a:lstStyle/>
          <a:p>
            <a:r>
              <a:rPr lang="en-US" sz="2800" b="1" dirty="0" smtClean="0"/>
              <a:t>aggregation</a:t>
            </a:r>
          </a:p>
        </p:txBody>
      </p:sp>
      <p:sp>
        <p:nvSpPr>
          <p:cNvPr id="30" name="Google Shape;615;p55"/>
          <p:cNvSpPr txBox="1">
            <a:spLocks/>
          </p:cNvSpPr>
          <p:nvPr/>
        </p:nvSpPr>
        <p:spPr>
          <a:xfrm>
            <a:off x="601420" y="2768335"/>
            <a:ext cx="4113456" cy="190521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2400" dirty="0" smtClean="0">
                <a:solidFill>
                  <a:schemeClr val="dk1"/>
                </a:solidFill>
                <a:ea typeface="Calibri"/>
                <a:cs typeface="Calibri"/>
                <a:sym typeface="Calibri"/>
              </a:rPr>
              <a:t>Common aggregation choices:</a:t>
            </a:r>
          </a:p>
          <a:p>
            <a:pPr marL="0" indent="0">
              <a:lnSpc>
                <a:spcPct val="100000"/>
              </a:lnSpc>
              <a:spcBef>
                <a:spcPts val="0"/>
              </a:spcBef>
              <a:buClr>
                <a:schemeClr val="dk1"/>
              </a:buClr>
              <a:buSzPts val="2800"/>
              <a:buFont typeface="Arial" panose="020B0604020202020204" pitchFamily="34" charset="0"/>
              <a:buNone/>
            </a:pPr>
            <a:endParaRPr lang="en-US" sz="2400" dirty="0" smtClean="0">
              <a:solidFill>
                <a:schemeClr val="dk1"/>
              </a:solidFill>
              <a:ea typeface="Calibri"/>
              <a:cs typeface="Calibri"/>
              <a:sym typeface="Calibri"/>
            </a:endParaRPr>
          </a:p>
          <a:p>
            <a:pPr>
              <a:lnSpc>
                <a:spcPct val="100000"/>
              </a:lnSpc>
              <a:spcBef>
                <a:spcPts val="0"/>
              </a:spcBef>
              <a:buClr>
                <a:schemeClr val="dk1"/>
              </a:buClr>
              <a:buSzPts val="2800"/>
            </a:pPr>
            <a:r>
              <a:rPr lang="en-US" sz="2400" dirty="0" smtClean="0">
                <a:solidFill>
                  <a:schemeClr val="dk1"/>
                </a:solidFill>
                <a:ea typeface="Calibri"/>
                <a:cs typeface="Calibri"/>
                <a:sym typeface="Calibri"/>
              </a:rPr>
              <a:t>max of multiple values </a:t>
            </a:r>
          </a:p>
          <a:p>
            <a:pPr>
              <a:lnSpc>
                <a:spcPct val="100000"/>
              </a:lnSpc>
              <a:spcBef>
                <a:spcPts val="0"/>
              </a:spcBef>
              <a:buClr>
                <a:schemeClr val="dk1"/>
              </a:buClr>
              <a:buSzPts val="2800"/>
            </a:pPr>
            <a:r>
              <a:rPr lang="en-US" sz="2400" dirty="0" smtClean="0">
                <a:solidFill>
                  <a:schemeClr val="dk1"/>
                </a:solidFill>
                <a:ea typeface="Calibri"/>
                <a:cs typeface="Calibri"/>
                <a:sym typeface="Calibri"/>
              </a:rPr>
              <a:t>sum of squared values</a:t>
            </a:r>
          </a:p>
          <a:p>
            <a:pPr>
              <a:lnSpc>
                <a:spcPct val="100000"/>
              </a:lnSpc>
              <a:spcBef>
                <a:spcPts val="0"/>
              </a:spcBef>
              <a:buClr>
                <a:schemeClr val="dk1"/>
              </a:buClr>
              <a:buSzPts val="2800"/>
            </a:pPr>
            <a:r>
              <a:rPr lang="en-US" sz="2400" dirty="0" smtClean="0">
                <a:solidFill>
                  <a:schemeClr val="dk1"/>
                </a:solidFill>
                <a:ea typeface="Calibri"/>
                <a:cs typeface="Calibri"/>
                <a:sym typeface="Calibri"/>
              </a:rPr>
              <a:t>sum of multiple values</a:t>
            </a:r>
            <a:endParaRPr lang="en-US" sz="2400" dirty="0">
              <a:solidFill>
                <a:schemeClr val="dk1"/>
              </a:solidFill>
              <a:ea typeface="Calibri"/>
              <a:cs typeface="Calibri"/>
              <a:sym typeface="Calibri"/>
            </a:endParaRPr>
          </a:p>
        </p:txBody>
      </p:sp>
      <p:sp>
        <p:nvSpPr>
          <p:cNvPr id="2" name="TextBox 1"/>
          <p:cNvSpPr txBox="1"/>
          <p:nvPr/>
        </p:nvSpPr>
        <p:spPr>
          <a:xfrm>
            <a:off x="633715" y="5316016"/>
            <a:ext cx="4536504" cy="1200329"/>
          </a:xfrm>
          <a:prstGeom prst="rect">
            <a:avLst/>
          </a:prstGeom>
          <a:noFill/>
        </p:spPr>
        <p:txBody>
          <a:bodyPr wrap="square" rtlCol="0">
            <a:spAutoFit/>
          </a:bodyPr>
          <a:lstStyle/>
          <a:p>
            <a:r>
              <a:rPr lang="en-US" sz="2400" dirty="0" smtClean="0"/>
              <a:t>minimum weight triangulation/matching/tour (TSP),</a:t>
            </a:r>
          </a:p>
          <a:p>
            <a:r>
              <a:rPr lang="en-US" sz="2400" dirty="0" smtClean="0"/>
              <a:t>Earth Movers Distance </a:t>
            </a:r>
          </a:p>
        </p:txBody>
      </p:sp>
      <p:sp>
        <p:nvSpPr>
          <p:cNvPr id="10" name="TextBox 9"/>
          <p:cNvSpPr txBox="1"/>
          <p:nvPr/>
        </p:nvSpPr>
        <p:spPr>
          <a:xfrm>
            <a:off x="5503033" y="5085184"/>
            <a:ext cx="3029407" cy="830997"/>
          </a:xfrm>
          <a:prstGeom prst="rect">
            <a:avLst/>
          </a:prstGeom>
          <a:noFill/>
        </p:spPr>
        <p:txBody>
          <a:bodyPr wrap="square" rtlCol="0">
            <a:spAutoFit/>
          </a:bodyPr>
          <a:lstStyle/>
          <a:p>
            <a:r>
              <a:rPr lang="en-US" sz="2400" dirty="0" smtClean="0"/>
              <a:t>regression line/plane, RMSE</a:t>
            </a:r>
          </a:p>
        </p:txBody>
      </p:sp>
      <p:sp>
        <p:nvSpPr>
          <p:cNvPr id="12" name="TextBox 11"/>
          <p:cNvSpPr txBox="1"/>
          <p:nvPr/>
        </p:nvSpPr>
        <p:spPr>
          <a:xfrm>
            <a:off x="5863073" y="2991344"/>
            <a:ext cx="3029407" cy="1569660"/>
          </a:xfrm>
          <a:prstGeom prst="rect">
            <a:avLst/>
          </a:prstGeom>
          <a:noFill/>
        </p:spPr>
        <p:txBody>
          <a:bodyPr wrap="square" rtlCol="0">
            <a:spAutoFit/>
          </a:bodyPr>
          <a:lstStyle/>
          <a:p>
            <a:r>
              <a:rPr lang="en-US" sz="2400" dirty="0" err="1" smtClean="0"/>
              <a:t>Hausdorff</a:t>
            </a:r>
            <a:r>
              <a:rPr lang="en-US" sz="2400" dirty="0" smtClean="0"/>
              <a:t>, </a:t>
            </a:r>
            <a:r>
              <a:rPr lang="en-US" sz="2400" dirty="0" err="1" smtClean="0"/>
              <a:t>Fréchet</a:t>
            </a:r>
            <a:r>
              <a:rPr lang="en-US" sz="2400" dirty="0" smtClean="0"/>
              <a:t>, bottleneck matching,</a:t>
            </a:r>
          </a:p>
          <a:p>
            <a:r>
              <a:rPr lang="en-US" sz="2400" dirty="0" smtClean="0"/>
              <a:t>Delaunay triangulation (angles)</a:t>
            </a:r>
          </a:p>
        </p:txBody>
      </p:sp>
      <p:cxnSp>
        <p:nvCxnSpPr>
          <p:cNvPr id="9" name="Straight Arrow Connector 8"/>
          <p:cNvCxnSpPr/>
          <p:nvPr/>
        </p:nvCxnSpPr>
        <p:spPr>
          <a:xfrm flipV="1">
            <a:off x="3800475" y="3284984"/>
            <a:ext cx="1990590" cy="46786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00475" y="4124325"/>
            <a:ext cx="1851645" cy="94758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657475" y="4743450"/>
            <a:ext cx="28575" cy="57256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8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180528" y="2060848"/>
            <a:ext cx="29523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1440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6033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Aggregations in measures</a:t>
            </a:r>
            <a:endParaRPr lang="en-US" b="1" dirty="0">
              <a:solidFill>
                <a:schemeClr val="accent6">
                  <a:lumMod val="75000"/>
                </a:schemeClr>
              </a:solidFill>
              <a:latin typeface="Calibri"/>
              <a:ea typeface="Calibri"/>
              <a:cs typeface="Calibri"/>
              <a:sym typeface="Calibri"/>
            </a:endParaRPr>
          </a:p>
        </p:txBody>
      </p:sp>
      <p:sp>
        <p:nvSpPr>
          <p:cNvPr id="4" name="TextBox 3"/>
          <p:cNvSpPr txBox="1"/>
          <p:nvPr/>
        </p:nvSpPr>
        <p:spPr>
          <a:xfrm>
            <a:off x="539552" y="687215"/>
            <a:ext cx="1947008" cy="523220"/>
          </a:xfrm>
          <a:prstGeom prst="rect">
            <a:avLst/>
          </a:prstGeom>
          <a:noFill/>
        </p:spPr>
        <p:txBody>
          <a:bodyPr wrap="none" rtlCol="0">
            <a:spAutoFit/>
          </a:bodyPr>
          <a:lstStyle/>
          <a:p>
            <a:r>
              <a:rPr lang="en-US" sz="2800" b="1" dirty="0" smtClean="0"/>
              <a:t>aggregation</a:t>
            </a:r>
          </a:p>
        </p:txBody>
      </p:sp>
      <p:sp>
        <p:nvSpPr>
          <p:cNvPr id="30" name="Google Shape;615;p55"/>
          <p:cNvSpPr txBox="1">
            <a:spLocks/>
          </p:cNvSpPr>
          <p:nvPr/>
        </p:nvSpPr>
        <p:spPr>
          <a:xfrm>
            <a:off x="601419" y="2768335"/>
            <a:ext cx="6346845" cy="231684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2400" dirty="0" smtClean="0">
                <a:solidFill>
                  <a:schemeClr val="dk1"/>
                </a:solidFill>
                <a:ea typeface="Calibri"/>
                <a:cs typeface="Calibri"/>
                <a:sym typeface="Calibri"/>
              </a:rPr>
              <a:t>Common aggregation choices:</a:t>
            </a:r>
          </a:p>
          <a:p>
            <a:pPr marL="0" indent="0">
              <a:lnSpc>
                <a:spcPct val="100000"/>
              </a:lnSpc>
              <a:spcBef>
                <a:spcPts val="0"/>
              </a:spcBef>
              <a:buClr>
                <a:schemeClr val="dk1"/>
              </a:buClr>
              <a:buSzPts val="2800"/>
              <a:buFont typeface="Arial" panose="020B0604020202020204" pitchFamily="34" charset="0"/>
              <a:buNone/>
            </a:pPr>
            <a:endParaRPr lang="en-US" sz="2400" dirty="0" smtClean="0">
              <a:solidFill>
                <a:schemeClr val="dk1"/>
              </a:solidFill>
              <a:ea typeface="Calibri"/>
              <a:cs typeface="Calibri"/>
              <a:sym typeface="Calibri"/>
            </a:endParaRPr>
          </a:p>
          <a:p>
            <a:pPr>
              <a:lnSpc>
                <a:spcPct val="100000"/>
              </a:lnSpc>
              <a:spcBef>
                <a:spcPts val="0"/>
              </a:spcBef>
              <a:buClr>
                <a:schemeClr val="dk1"/>
              </a:buClr>
              <a:buSzPts val="2800"/>
            </a:pPr>
            <a:r>
              <a:rPr lang="en-US" sz="2400" dirty="0" smtClean="0">
                <a:solidFill>
                  <a:schemeClr val="dk1"/>
                </a:solidFill>
                <a:ea typeface="Calibri"/>
                <a:cs typeface="Calibri"/>
                <a:sym typeface="Calibri"/>
              </a:rPr>
              <a:t>max of multiple values	</a:t>
            </a:r>
            <a:r>
              <a:rPr lang="en-US" sz="2400" b="1" i="1" dirty="0" smtClean="0">
                <a:solidFill>
                  <a:schemeClr val="dk1"/>
                </a:solidFill>
                <a:ea typeface="Calibri"/>
                <a:cs typeface="Calibri"/>
                <a:sym typeface="Calibri"/>
              </a:rPr>
              <a:t>L</a:t>
            </a:r>
            <a:r>
              <a:rPr lang="en-US" sz="2400" b="1" baseline="30000" dirty="0" smtClean="0">
                <a:solidFill>
                  <a:schemeClr val="dk1"/>
                </a:solidFill>
                <a:ea typeface="Calibri"/>
                <a:cs typeface="Calibri"/>
                <a:sym typeface="Calibri"/>
              </a:rPr>
              <a:t>∞</a:t>
            </a:r>
            <a:r>
              <a:rPr lang="en-US" sz="2400" dirty="0" smtClean="0">
                <a:solidFill>
                  <a:schemeClr val="dk1"/>
                </a:solidFill>
                <a:ea typeface="Calibri"/>
                <a:cs typeface="Calibri"/>
                <a:sym typeface="Calibri"/>
              </a:rPr>
              <a:t> -norm </a:t>
            </a:r>
          </a:p>
          <a:p>
            <a:pPr>
              <a:lnSpc>
                <a:spcPct val="100000"/>
              </a:lnSpc>
              <a:spcBef>
                <a:spcPts val="0"/>
              </a:spcBef>
              <a:buClr>
                <a:schemeClr val="dk1"/>
              </a:buClr>
              <a:buSzPts val="2800"/>
            </a:pPr>
            <a:r>
              <a:rPr lang="en-US" sz="2400" dirty="0" smtClean="0">
                <a:solidFill>
                  <a:schemeClr val="dk1"/>
                </a:solidFill>
                <a:ea typeface="Calibri"/>
                <a:cs typeface="Calibri"/>
                <a:sym typeface="Symbol" panose="05050102010706020507" pitchFamily="18" charset="2"/>
              </a:rPr>
              <a:t> </a:t>
            </a:r>
            <a:r>
              <a:rPr lang="en-US" sz="2400" dirty="0" smtClean="0">
                <a:solidFill>
                  <a:schemeClr val="dk1"/>
                </a:solidFill>
                <a:ea typeface="Calibri"/>
                <a:cs typeface="Calibri"/>
                <a:sym typeface="Calibri"/>
              </a:rPr>
              <a:t>sum of squared values	</a:t>
            </a:r>
            <a:r>
              <a:rPr lang="en-US" sz="2400" b="1" i="1" dirty="0" smtClean="0">
                <a:solidFill>
                  <a:schemeClr val="dk1"/>
                </a:solidFill>
                <a:ea typeface="Calibri"/>
                <a:cs typeface="Calibri"/>
                <a:sym typeface="Calibri"/>
              </a:rPr>
              <a:t>L</a:t>
            </a:r>
            <a:r>
              <a:rPr lang="en-US" sz="2400" b="1" baseline="30000" dirty="0" smtClean="0">
                <a:solidFill>
                  <a:schemeClr val="dk1"/>
                </a:solidFill>
                <a:ea typeface="Calibri"/>
                <a:cs typeface="Calibri"/>
                <a:sym typeface="Calibri"/>
              </a:rPr>
              <a:t>2</a:t>
            </a:r>
            <a:r>
              <a:rPr lang="en-US" sz="2400" dirty="0" smtClean="0">
                <a:solidFill>
                  <a:schemeClr val="dk1"/>
                </a:solidFill>
                <a:ea typeface="Calibri"/>
                <a:cs typeface="Calibri"/>
                <a:sym typeface="Calibri"/>
              </a:rPr>
              <a:t>  -norm</a:t>
            </a:r>
          </a:p>
          <a:p>
            <a:pPr>
              <a:lnSpc>
                <a:spcPct val="100000"/>
              </a:lnSpc>
              <a:spcBef>
                <a:spcPts val="0"/>
              </a:spcBef>
              <a:buClr>
                <a:schemeClr val="dk1"/>
              </a:buClr>
              <a:buSzPts val="2800"/>
            </a:pPr>
            <a:r>
              <a:rPr lang="en-US" sz="2400" dirty="0" smtClean="0">
                <a:solidFill>
                  <a:schemeClr val="dk1"/>
                </a:solidFill>
                <a:ea typeface="Calibri"/>
                <a:cs typeface="Calibri"/>
                <a:sym typeface="Calibri"/>
              </a:rPr>
              <a:t>sum of multiple values	</a:t>
            </a:r>
            <a:r>
              <a:rPr lang="en-US" sz="2400" b="1" i="1" dirty="0" smtClean="0">
                <a:solidFill>
                  <a:schemeClr val="dk1"/>
                </a:solidFill>
                <a:ea typeface="Calibri"/>
                <a:cs typeface="Calibri"/>
                <a:sym typeface="Calibri"/>
              </a:rPr>
              <a:t>L</a:t>
            </a:r>
            <a:r>
              <a:rPr lang="en-US" sz="2400" b="1" baseline="30000" dirty="0" smtClean="0">
                <a:solidFill>
                  <a:schemeClr val="dk1"/>
                </a:solidFill>
                <a:ea typeface="Calibri"/>
                <a:cs typeface="Calibri"/>
                <a:sym typeface="Calibri"/>
              </a:rPr>
              <a:t>1</a:t>
            </a:r>
            <a:r>
              <a:rPr lang="en-US" sz="2400" dirty="0" smtClean="0">
                <a:solidFill>
                  <a:schemeClr val="dk1"/>
                </a:solidFill>
                <a:ea typeface="Calibri"/>
                <a:cs typeface="Calibri"/>
                <a:sym typeface="Calibri"/>
              </a:rPr>
              <a:t>  -norm</a:t>
            </a:r>
            <a:endParaRPr lang="en-US" sz="2400" dirty="0">
              <a:solidFill>
                <a:schemeClr val="dk1"/>
              </a:solidFill>
              <a:ea typeface="Calibri"/>
              <a:cs typeface="Calibri"/>
              <a:sym typeface="Calibri"/>
            </a:endParaRPr>
          </a:p>
        </p:txBody>
      </p:sp>
      <p:cxnSp>
        <p:nvCxnSpPr>
          <p:cNvPr id="3" name="Straight Connector 2"/>
          <p:cNvCxnSpPr/>
          <p:nvPr/>
        </p:nvCxnSpPr>
        <p:spPr>
          <a:xfrm>
            <a:off x="1087041" y="3923531"/>
            <a:ext cx="27363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99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180528" y="2060848"/>
            <a:ext cx="29523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1440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6033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Aggregations in measures</a:t>
            </a:r>
            <a:endParaRPr lang="en-US" b="1" dirty="0">
              <a:solidFill>
                <a:schemeClr val="accent6">
                  <a:lumMod val="75000"/>
                </a:schemeClr>
              </a:solidFill>
              <a:latin typeface="Calibri"/>
              <a:ea typeface="Calibri"/>
              <a:cs typeface="Calibri"/>
              <a:sym typeface="Calibri"/>
            </a:endParaRPr>
          </a:p>
        </p:txBody>
      </p:sp>
      <p:sp>
        <p:nvSpPr>
          <p:cNvPr id="4" name="TextBox 3"/>
          <p:cNvSpPr txBox="1"/>
          <p:nvPr/>
        </p:nvSpPr>
        <p:spPr>
          <a:xfrm>
            <a:off x="539552" y="687215"/>
            <a:ext cx="1947008" cy="523220"/>
          </a:xfrm>
          <a:prstGeom prst="rect">
            <a:avLst/>
          </a:prstGeom>
          <a:noFill/>
        </p:spPr>
        <p:txBody>
          <a:bodyPr wrap="none" rtlCol="0">
            <a:spAutoFit/>
          </a:bodyPr>
          <a:lstStyle/>
          <a:p>
            <a:r>
              <a:rPr lang="en-US" sz="2800" b="1" dirty="0" smtClean="0"/>
              <a:t>aggregation</a:t>
            </a:r>
          </a:p>
        </p:txBody>
      </p:sp>
      <p:sp>
        <p:nvSpPr>
          <p:cNvPr id="9" name="Google Shape;616;p55"/>
          <p:cNvSpPr/>
          <p:nvPr/>
        </p:nvSpPr>
        <p:spPr>
          <a:xfrm>
            <a:off x="3023828" y="4410390"/>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619;p55"/>
          <p:cNvSpPr/>
          <p:nvPr/>
        </p:nvSpPr>
        <p:spPr>
          <a:xfrm>
            <a:off x="1043608" y="4905164"/>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623;p55"/>
          <p:cNvSpPr/>
          <p:nvPr/>
        </p:nvSpPr>
        <p:spPr>
          <a:xfrm>
            <a:off x="3599892" y="5175756"/>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626;p55"/>
          <p:cNvSpPr/>
          <p:nvPr/>
        </p:nvSpPr>
        <p:spPr>
          <a:xfrm>
            <a:off x="2447764" y="573075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627;p55"/>
          <p:cNvSpPr/>
          <p:nvPr/>
        </p:nvSpPr>
        <p:spPr>
          <a:xfrm>
            <a:off x="4463988" y="6309320"/>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619;p55"/>
          <p:cNvSpPr/>
          <p:nvPr/>
        </p:nvSpPr>
        <p:spPr>
          <a:xfrm>
            <a:off x="4680012" y="4122352"/>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619;p55"/>
          <p:cNvSpPr/>
          <p:nvPr/>
        </p:nvSpPr>
        <p:spPr>
          <a:xfrm>
            <a:off x="5040052" y="5247764"/>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 name="Straight Arrow Connector 2"/>
          <p:cNvCxnSpPr>
            <a:stCxn id="12" idx="1"/>
            <a:endCxn id="9" idx="5"/>
          </p:cNvCxnSpPr>
          <p:nvPr/>
        </p:nvCxnSpPr>
        <p:spPr>
          <a:xfrm flipH="1" flipV="1">
            <a:off x="3146753" y="4533315"/>
            <a:ext cx="474230" cy="663532"/>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0" idx="6"/>
          </p:cNvCxnSpPr>
          <p:nvPr/>
        </p:nvCxnSpPr>
        <p:spPr>
          <a:xfrm flipH="1" flipV="1">
            <a:off x="1187624" y="4977172"/>
            <a:ext cx="2412268" cy="270592"/>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5" idx="7"/>
          </p:cNvCxnSpPr>
          <p:nvPr/>
        </p:nvCxnSpPr>
        <p:spPr>
          <a:xfrm flipH="1">
            <a:off x="2570689" y="5298681"/>
            <a:ext cx="1050294" cy="453166"/>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1"/>
            <a:endCxn id="12" idx="5"/>
          </p:cNvCxnSpPr>
          <p:nvPr/>
        </p:nvCxnSpPr>
        <p:spPr>
          <a:xfrm flipH="1" flipV="1">
            <a:off x="3722817" y="5298681"/>
            <a:ext cx="762262" cy="1031730"/>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7"/>
            <a:endCxn id="17" idx="3"/>
          </p:cNvCxnSpPr>
          <p:nvPr/>
        </p:nvCxnSpPr>
        <p:spPr>
          <a:xfrm flipV="1">
            <a:off x="3722817" y="4245277"/>
            <a:ext cx="978286" cy="951570"/>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2"/>
            <a:endCxn id="12" idx="6"/>
          </p:cNvCxnSpPr>
          <p:nvPr/>
        </p:nvCxnSpPr>
        <p:spPr>
          <a:xfrm flipH="1" flipV="1">
            <a:off x="3743908" y="5247764"/>
            <a:ext cx="1296144" cy="72008"/>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457316" y="5422251"/>
            <a:ext cx="327334" cy="461665"/>
          </a:xfrm>
          <a:prstGeom prst="rect">
            <a:avLst/>
          </a:prstGeom>
          <a:noFill/>
        </p:spPr>
        <p:txBody>
          <a:bodyPr wrap="none" rtlCol="0">
            <a:spAutoFit/>
          </a:bodyPr>
          <a:lstStyle/>
          <a:p>
            <a:r>
              <a:rPr lang="en-US" sz="2400" b="1" dirty="0" smtClean="0"/>
              <a:t>?</a:t>
            </a:r>
          </a:p>
        </p:txBody>
      </p:sp>
      <p:sp>
        <p:nvSpPr>
          <p:cNvPr id="37" name="Google Shape;615;p55"/>
          <p:cNvSpPr txBox="1">
            <a:spLocks/>
          </p:cNvSpPr>
          <p:nvPr/>
        </p:nvSpPr>
        <p:spPr>
          <a:xfrm>
            <a:off x="601419" y="2768335"/>
            <a:ext cx="7787005" cy="12515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2400" dirty="0" smtClean="0">
                <a:solidFill>
                  <a:schemeClr val="dk1"/>
                </a:solidFill>
                <a:ea typeface="Calibri"/>
                <a:cs typeface="Calibri"/>
                <a:sym typeface="Calibri"/>
              </a:rPr>
              <a:t>Algorithmic problems can have very different complexities under different distances, e.g. compute the point that minimizes the sum of distances [squared]</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3216094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180528" y="2060848"/>
            <a:ext cx="29523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1440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6033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Aggregations in measures</a:t>
            </a:r>
            <a:endParaRPr lang="en-US" b="1" dirty="0">
              <a:solidFill>
                <a:schemeClr val="accent6">
                  <a:lumMod val="75000"/>
                </a:schemeClr>
              </a:solidFill>
              <a:latin typeface="Calibri"/>
              <a:ea typeface="Calibri"/>
              <a:cs typeface="Calibri"/>
              <a:sym typeface="Calibri"/>
            </a:endParaRPr>
          </a:p>
        </p:txBody>
      </p:sp>
      <p:sp>
        <p:nvSpPr>
          <p:cNvPr id="4" name="TextBox 3"/>
          <p:cNvSpPr txBox="1"/>
          <p:nvPr/>
        </p:nvSpPr>
        <p:spPr>
          <a:xfrm>
            <a:off x="539552" y="687215"/>
            <a:ext cx="1947008" cy="523220"/>
          </a:xfrm>
          <a:prstGeom prst="rect">
            <a:avLst/>
          </a:prstGeom>
          <a:noFill/>
        </p:spPr>
        <p:txBody>
          <a:bodyPr wrap="none" rtlCol="0">
            <a:spAutoFit/>
          </a:bodyPr>
          <a:lstStyle/>
          <a:p>
            <a:r>
              <a:rPr lang="en-US" sz="2800" b="1" dirty="0" smtClean="0"/>
              <a:t>aggregation</a:t>
            </a:r>
          </a:p>
        </p:txBody>
      </p:sp>
      <p:sp>
        <p:nvSpPr>
          <p:cNvPr id="30" name="Google Shape;615;p55"/>
          <p:cNvSpPr txBox="1">
            <a:spLocks/>
          </p:cNvSpPr>
          <p:nvPr/>
        </p:nvSpPr>
        <p:spPr>
          <a:xfrm>
            <a:off x="601419" y="2768335"/>
            <a:ext cx="7787005" cy="12515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2400" dirty="0" smtClean="0">
                <a:solidFill>
                  <a:schemeClr val="dk1"/>
                </a:solidFill>
                <a:ea typeface="Calibri"/>
                <a:cs typeface="Calibri"/>
                <a:sym typeface="Calibri"/>
              </a:rPr>
              <a:t>Algorithmic problems can have very different complexities under different distances, e.g. compute the point that minimizes the sum of distances [squared]</a:t>
            </a:r>
            <a:endParaRPr lang="en-US" sz="2400" dirty="0">
              <a:solidFill>
                <a:schemeClr val="dk1"/>
              </a:solidFill>
              <a:ea typeface="Calibri"/>
              <a:cs typeface="Calibri"/>
              <a:sym typeface="Calibri"/>
            </a:endParaRPr>
          </a:p>
        </p:txBody>
      </p:sp>
      <p:sp>
        <p:nvSpPr>
          <p:cNvPr id="9" name="Google Shape;616;p55"/>
          <p:cNvSpPr/>
          <p:nvPr/>
        </p:nvSpPr>
        <p:spPr>
          <a:xfrm>
            <a:off x="3023828" y="4410390"/>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619;p55"/>
          <p:cNvSpPr/>
          <p:nvPr/>
        </p:nvSpPr>
        <p:spPr>
          <a:xfrm>
            <a:off x="1043608" y="4905164"/>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623;p55"/>
          <p:cNvSpPr/>
          <p:nvPr/>
        </p:nvSpPr>
        <p:spPr>
          <a:xfrm>
            <a:off x="3599892" y="5175756"/>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626;p55"/>
          <p:cNvSpPr/>
          <p:nvPr/>
        </p:nvSpPr>
        <p:spPr>
          <a:xfrm>
            <a:off x="2447764" y="573075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627;p55"/>
          <p:cNvSpPr/>
          <p:nvPr/>
        </p:nvSpPr>
        <p:spPr>
          <a:xfrm>
            <a:off x="4463988" y="6309320"/>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619;p55"/>
          <p:cNvSpPr/>
          <p:nvPr/>
        </p:nvSpPr>
        <p:spPr>
          <a:xfrm>
            <a:off x="4680012" y="4122352"/>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619;p55"/>
          <p:cNvSpPr/>
          <p:nvPr/>
        </p:nvSpPr>
        <p:spPr>
          <a:xfrm>
            <a:off x="5040052" y="5247764"/>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 name="Straight Arrow Connector 2"/>
          <p:cNvCxnSpPr>
            <a:stCxn id="12" idx="1"/>
            <a:endCxn id="9" idx="5"/>
          </p:cNvCxnSpPr>
          <p:nvPr/>
        </p:nvCxnSpPr>
        <p:spPr>
          <a:xfrm flipH="1" flipV="1">
            <a:off x="3146753" y="4533315"/>
            <a:ext cx="474230" cy="663532"/>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0" idx="6"/>
          </p:cNvCxnSpPr>
          <p:nvPr/>
        </p:nvCxnSpPr>
        <p:spPr>
          <a:xfrm flipH="1" flipV="1">
            <a:off x="1187624" y="4977172"/>
            <a:ext cx="2412268" cy="270592"/>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5" idx="7"/>
          </p:cNvCxnSpPr>
          <p:nvPr/>
        </p:nvCxnSpPr>
        <p:spPr>
          <a:xfrm flipH="1">
            <a:off x="2570689" y="5298681"/>
            <a:ext cx="1050294" cy="453166"/>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1"/>
            <a:endCxn id="12" idx="5"/>
          </p:cNvCxnSpPr>
          <p:nvPr/>
        </p:nvCxnSpPr>
        <p:spPr>
          <a:xfrm flipH="1" flipV="1">
            <a:off x="3722817" y="5298681"/>
            <a:ext cx="762262" cy="1031730"/>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7"/>
            <a:endCxn id="17" idx="3"/>
          </p:cNvCxnSpPr>
          <p:nvPr/>
        </p:nvCxnSpPr>
        <p:spPr>
          <a:xfrm flipV="1">
            <a:off x="3722817" y="4245277"/>
            <a:ext cx="978286" cy="951570"/>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2"/>
            <a:endCxn id="12" idx="6"/>
          </p:cNvCxnSpPr>
          <p:nvPr/>
        </p:nvCxnSpPr>
        <p:spPr>
          <a:xfrm flipH="1" flipV="1">
            <a:off x="3743908" y="5247764"/>
            <a:ext cx="1296144" cy="72008"/>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457316" y="5422251"/>
            <a:ext cx="327334" cy="461665"/>
          </a:xfrm>
          <a:prstGeom prst="rect">
            <a:avLst/>
          </a:prstGeom>
          <a:noFill/>
        </p:spPr>
        <p:txBody>
          <a:bodyPr wrap="none" rtlCol="0">
            <a:spAutoFit/>
          </a:bodyPr>
          <a:lstStyle/>
          <a:p>
            <a:r>
              <a:rPr lang="en-US" sz="2400" b="1" dirty="0" smtClean="0"/>
              <a:t>?</a:t>
            </a:r>
          </a:p>
        </p:txBody>
      </p:sp>
      <p:sp>
        <p:nvSpPr>
          <p:cNvPr id="2" name="TextBox 1"/>
          <p:cNvSpPr txBox="1"/>
          <p:nvPr/>
        </p:nvSpPr>
        <p:spPr>
          <a:xfrm>
            <a:off x="5991069" y="4063635"/>
            <a:ext cx="2715213" cy="1200329"/>
          </a:xfrm>
          <a:prstGeom prst="rect">
            <a:avLst/>
          </a:prstGeom>
          <a:noFill/>
        </p:spPr>
        <p:txBody>
          <a:bodyPr wrap="square" rtlCol="0">
            <a:spAutoFit/>
          </a:bodyPr>
          <a:lstStyle/>
          <a:p>
            <a:r>
              <a:rPr lang="en-US" sz="2400" b="1" i="1" dirty="0" smtClean="0"/>
              <a:t>Sum-squared</a:t>
            </a:r>
            <a:r>
              <a:rPr lang="en-US" sz="2400" dirty="0" smtClean="0"/>
              <a:t>:</a:t>
            </a:r>
          </a:p>
          <a:p>
            <a:r>
              <a:rPr lang="en-US" sz="2400" dirty="0" smtClean="0"/>
              <a:t>center-of-mass, easy in linear time</a:t>
            </a:r>
          </a:p>
        </p:txBody>
      </p:sp>
    </p:spTree>
    <p:extLst>
      <p:ext uri="{BB962C8B-B14F-4D97-AF65-F5344CB8AC3E}">
        <p14:creationId xmlns:p14="http://schemas.microsoft.com/office/powerpoint/2010/main" val="365033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Oval 4"/>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flipV="1">
            <a:off x="-180528" y="2060848"/>
            <a:ext cx="29523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800" y="2348880"/>
            <a:ext cx="6552728" cy="1440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800" y="-171400"/>
            <a:ext cx="26033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608;p54"/>
          <p:cNvSpPr txBox="1">
            <a:spLocks/>
          </p:cNvSpPr>
          <p:nvPr/>
        </p:nvSpPr>
        <p:spPr>
          <a:xfrm>
            <a:off x="4115247" y="524869"/>
            <a:ext cx="4375398"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4400"/>
              <a:buFont typeface="Calibri"/>
              <a:buNone/>
            </a:pPr>
            <a:r>
              <a:rPr lang="en-US" b="1" dirty="0" smtClean="0">
                <a:solidFill>
                  <a:schemeClr val="accent6">
                    <a:lumMod val="75000"/>
                  </a:schemeClr>
                </a:solidFill>
                <a:latin typeface="Calibri"/>
                <a:ea typeface="Calibri"/>
                <a:cs typeface="Calibri"/>
                <a:sym typeface="Calibri"/>
              </a:rPr>
              <a:t>Aggregations in measures</a:t>
            </a:r>
            <a:endParaRPr lang="en-US" b="1" dirty="0">
              <a:solidFill>
                <a:schemeClr val="accent6">
                  <a:lumMod val="75000"/>
                </a:schemeClr>
              </a:solidFill>
              <a:latin typeface="Calibri"/>
              <a:ea typeface="Calibri"/>
              <a:cs typeface="Calibri"/>
              <a:sym typeface="Calibri"/>
            </a:endParaRPr>
          </a:p>
        </p:txBody>
      </p:sp>
      <p:sp>
        <p:nvSpPr>
          <p:cNvPr id="4" name="TextBox 3"/>
          <p:cNvSpPr txBox="1"/>
          <p:nvPr/>
        </p:nvSpPr>
        <p:spPr>
          <a:xfrm>
            <a:off x="539552" y="687215"/>
            <a:ext cx="1947008" cy="523220"/>
          </a:xfrm>
          <a:prstGeom prst="rect">
            <a:avLst/>
          </a:prstGeom>
          <a:noFill/>
        </p:spPr>
        <p:txBody>
          <a:bodyPr wrap="none" rtlCol="0">
            <a:spAutoFit/>
          </a:bodyPr>
          <a:lstStyle/>
          <a:p>
            <a:r>
              <a:rPr lang="en-US" sz="2800" b="1" dirty="0" smtClean="0"/>
              <a:t>aggregation</a:t>
            </a:r>
          </a:p>
        </p:txBody>
      </p:sp>
      <p:sp>
        <p:nvSpPr>
          <p:cNvPr id="30" name="Google Shape;615;p55"/>
          <p:cNvSpPr txBox="1">
            <a:spLocks/>
          </p:cNvSpPr>
          <p:nvPr/>
        </p:nvSpPr>
        <p:spPr>
          <a:xfrm>
            <a:off x="601419" y="2768335"/>
            <a:ext cx="7787005" cy="12515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2400" dirty="0" smtClean="0">
                <a:solidFill>
                  <a:schemeClr val="dk1"/>
                </a:solidFill>
                <a:ea typeface="Calibri"/>
                <a:cs typeface="Calibri"/>
                <a:sym typeface="Calibri"/>
              </a:rPr>
              <a:t>Algorithmic problems can have very different complexities under different distances, e.g. compute the point that minimizes the sum of distances [squared]</a:t>
            </a:r>
            <a:endParaRPr lang="en-US" sz="2400" dirty="0">
              <a:solidFill>
                <a:schemeClr val="dk1"/>
              </a:solidFill>
              <a:ea typeface="Calibri"/>
              <a:cs typeface="Calibri"/>
              <a:sym typeface="Calibri"/>
            </a:endParaRPr>
          </a:p>
        </p:txBody>
      </p:sp>
      <p:sp>
        <p:nvSpPr>
          <p:cNvPr id="9" name="Google Shape;616;p55"/>
          <p:cNvSpPr/>
          <p:nvPr/>
        </p:nvSpPr>
        <p:spPr>
          <a:xfrm>
            <a:off x="3023828" y="4410390"/>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619;p55"/>
          <p:cNvSpPr/>
          <p:nvPr/>
        </p:nvSpPr>
        <p:spPr>
          <a:xfrm>
            <a:off x="1043608" y="4905164"/>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623;p55"/>
          <p:cNvSpPr/>
          <p:nvPr/>
        </p:nvSpPr>
        <p:spPr>
          <a:xfrm>
            <a:off x="3599892" y="5175756"/>
            <a:ext cx="144016" cy="144016"/>
          </a:xfrm>
          <a:prstGeom prst="ellipse">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626;p55"/>
          <p:cNvSpPr/>
          <p:nvPr/>
        </p:nvSpPr>
        <p:spPr>
          <a:xfrm>
            <a:off x="2447764" y="5730756"/>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627;p55"/>
          <p:cNvSpPr/>
          <p:nvPr/>
        </p:nvSpPr>
        <p:spPr>
          <a:xfrm>
            <a:off x="4463988" y="6309320"/>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619;p55"/>
          <p:cNvSpPr/>
          <p:nvPr/>
        </p:nvSpPr>
        <p:spPr>
          <a:xfrm>
            <a:off x="4680012" y="4122352"/>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619;p55"/>
          <p:cNvSpPr/>
          <p:nvPr/>
        </p:nvSpPr>
        <p:spPr>
          <a:xfrm>
            <a:off x="5040052" y="5247764"/>
            <a:ext cx="144016" cy="14401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 name="Straight Arrow Connector 2"/>
          <p:cNvCxnSpPr>
            <a:stCxn id="12" idx="1"/>
            <a:endCxn id="9" idx="5"/>
          </p:cNvCxnSpPr>
          <p:nvPr/>
        </p:nvCxnSpPr>
        <p:spPr>
          <a:xfrm flipH="1" flipV="1">
            <a:off x="3146753" y="4533315"/>
            <a:ext cx="474230" cy="663532"/>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0" idx="6"/>
          </p:cNvCxnSpPr>
          <p:nvPr/>
        </p:nvCxnSpPr>
        <p:spPr>
          <a:xfrm flipH="1" flipV="1">
            <a:off x="1187624" y="4977172"/>
            <a:ext cx="2412268" cy="270592"/>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5" idx="7"/>
          </p:cNvCxnSpPr>
          <p:nvPr/>
        </p:nvCxnSpPr>
        <p:spPr>
          <a:xfrm flipH="1">
            <a:off x="2570689" y="5298681"/>
            <a:ext cx="1050294" cy="453166"/>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1"/>
            <a:endCxn id="12" idx="5"/>
          </p:cNvCxnSpPr>
          <p:nvPr/>
        </p:nvCxnSpPr>
        <p:spPr>
          <a:xfrm flipH="1" flipV="1">
            <a:off x="3722817" y="5298681"/>
            <a:ext cx="762262" cy="1031730"/>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7"/>
            <a:endCxn id="17" idx="3"/>
          </p:cNvCxnSpPr>
          <p:nvPr/>
        </p:nvCxnSpPr>
        <p:spPr>
          <a:xfrm flipV="1">
            <a:off x="3722817" y="4245277"/>
            <a:ext cx="978286" cy="951570"/>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2"/>
            <a:endCxn id="12" idx="6"/>
          </p:cNvCxnSpPr>
          <p:nvPr/>
        </p:nvCxnSpPr>
        <p:spPr>
          <a:xfrm flipH="1" flipV="1">
            <a:off x="3743908" y="5247764"/>
            <a:ext cx="1296144" cy="72008"/>
          </a:xfrm>
          <a:prstGeom prst="straightConnector1">
            <a:avLst/>
          </a:prstGeom>
          <a:ln w="28575">
            <a:solidFill>
              <a:schemeClr val="tx1">
                <a:lumMod val="50000"/>
                <a:lumOff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457316" y="5422251"/>
            <a:ext cx="327334" cy="461665"/>
          </a:xfrm>
          <a:prstGeom prst="rect">
            <a:avLst/>
          </a:prstGeom>
          <a:noFill/>
        </p:spPr>
        <p:txBody>
          <a:bodyPr wrap="none" rtlCol="0">
            <a:spAutoFit/>
          </a:bodyPr>
          <a:lstStyle/>
          <a:p>
            <a:r>
              <a:rPr lang="en-US" sz="2400" b="1" dirty="0" smtClean="0"/>
              <a:t>?</a:t>
            </a:r>
          </a:p>
        </p:txBody>
      </p:sp>
      <p:sp>
        <p:nvSpPr>
          <p:cNvPr id="2" name="TextBox 1"/>
          <p:cNvSpPr txBox="1"/>
          <p:nvPr/>
        </p:nvSpPr>
        <p:spPr>
          <a:xfrm>
            <a:off x="5991069" y="4063635"/>
            <a:ext cx="2715213" cy="1569660"/>
          </a:xfrm>
          <a:prstGeom prst="rect">
            <a:avLst/>
          </a:prstGeom>
          <a:noFill/>
        </p:spPr>
        <p:txBody>
          <a:bodyPr wrap="square" rtlCol="0">
            <a:spAutoFit/>
          </a:bodyPr>
          <a:lstStyle/>
          <a:p>
            <a:r>
              <a:rPr lang="en-US" sz="2400" b="1" i="1" dirty="0" smtClean="0"/>
              <a:t>Sum</a:t>
            </a:r>
            <a:r>
              <a:rPr lang="en-US" sz="2400" dirty="0" smtClean="0"/>
              <a:t>:</a:t>
            </a:r>
          </a:p>
          <a:p>
            <a:r>
              <a:rPr lang="en-US" sz="2400" dirty="0" smtClean="0"/>
              <a:t>1-median, Torricelli point, …; needs to be approximated</a:t>
            </a:r>
          </a:p>
        </p:txBody>
      </p:sp>
      <p:sp>
        <p:nvSpPr>
          <p:cNvPr id="13" name="TextBox 12"/>
          <p:cNvSpPr txBox="1"/>
          <p:nvPr/>
        </p:nvSpPr>
        <p:spPr>
          <a:xfrm>
            <a:off x="5479774" y="6196662"/>
            <a:ext cx="3255058" cy="369332"/>
          </a:xfrm>
          <a:prstGeom prst="rect">
            <a:avLst/>
          </a:prstGeom>
          <a:noFill/>
        </p:spPr>
        <p:txBody>
          <a:bodyPr wrap="none" rtlCol="0">
            <a:spAutoFit/>
          </a:bodyPr>
          <a:lstStyle/>
          <a:p>
            <a:r>
              <a:rPr lang="en-US" i="1" dirty="0" smtClean="0"/>
              <a:t>Bose, </a:t>
            </a:r>
            <a:r>
              <a:rPr lang="en-US" i="1" dirty="0" err="1" smtClean="0"/>
              <a:t>Maheshwari</a:t>
            </a:r>
            <a:r>
              <a:rPr lang="en-US" i="1" dirty="0" smtClean="0"/>
              <a:t>, Morin (2003)</a:t>
            </a:r>
          </a:p>
        </p:txBody>
      </p:sp>
    </p:spTree>
    <p:extLst>
      <p:ext uri="{BB962C8B-B14F-4D97-AF65-F5344CB8AC3E}">
        <p14:creationId xmlns:p14="http://schemas.microsoft.com/office/powerpoint/2010/main" val="1299519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2132856"/>
            <a:ext cx="6912768" cy="21602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64807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11153" y="548680"/>
            <a:ext cx="1636538" cy="769441"/>
          </a:xfrm>
          <a:prstGeom prst="rect">
            <a:avLst/>
          </a:prstGeom>
          <a:noFill/>
        </p:spPr>
        <p:txBody>
          <a:bodyPr wrap="none" rtlCol="0">
            <a:spAutoFit/>
          </a:bodyPr>
          <a:lstStyle/>
          <a:p>
            <a:pPr algn="r"/>
            <a:r>
              <a:rPr lang="en-US" sz="4400" b="1" dirty="0" smtClean="0">
                <a:solidFill>
                  <a:schemeClr val="accent6">
                    <a:lumMod val="75000"/>
                  </a:schemeClr>
                </a:solidFill>
              </a:rPr>
              <a:t>Ratios</a:t>
            </a:r>
            <a:endParaRPr lang="en-US" sz="4400" b="1" dirty="0">
              <a:solidFill>
                <a:schemeClr val="accent6">
                  <a:lumMod val="75000"/>
                </a:schemeClr>
              </a:solidFill>
            </a:endParaRPr>
          </a:p>
        </p:txBody>
      </p:sp>
      <p:sp>
        <p:nvSpPr>
          <p:cNvPr id="2" name="TextBox 1"/>
          <p:cNvSpPr txBox="1"/>
          <p:nvPr/>
        </p:nvSpPr>
        <p:spPr>
          <a:xfrm>
            <a:off x="2051720" y="3478361"/>
            <a:ext cx="4160754" cy="1384995"/>
          </a:xfrm>
          <a:prstGeom prst="rect">
            <a:avLst/>
          </a:prstGeom>
          <a:noFill/>
        </p:spPr>
        <p:txBody>
          <a:bodyPr wrap="none" rtlCol="0">
            <a:spAutoFit/>
          </a:bodyPr>
          <a:lstStyle/>
          <a:p>
            <a:r>
              <a:rPr lang="en-US" sz="2800" dirty="0" smtClean="0"/>
              <a:t>Ratios are for comparisons:</a:t>
            </a:r>
          </a:p>
          <a:p>
            <a:pPr marL="457200" indent="-457200">
              <a:buFont typeface="Arial" panose="020B0604020202020204" pitchFamily="34" charset="0"/>
              <a:buChar char="•"/>
            </a:pPr>
            <a:r>
              <a:rPr lang="en-US" sz="2800" dirty="0" smtClean="0"/>
              <a:t>Approximation ratio</a:t>
            </a:r>
          </a:p>
          <a:p>
            <a:pPr marL="457200" indent="-457200">
              <a:buFont typeface="Arial" panose="020B0604020202020204" pitchFamily="34" charset="0"/>
              <a:buChar char="•"/>
            </a:pPr>
            <a:r>
              <a:rPr lang="en-US" sz="2800" dirty="0" smtClean="0"/>
              <a:t>Competitive ratio</a:t>
            </a:r>
          </a:p>
        </p:txBody>
      </p:sp>
    </p:spTree>
    <p:extLst>
      <p:ext uri="{BB962C8B-B14F-4D97-AF65-F5344CB8AC3E}">
        <p14:creationId xmlns:p14="http://schemas.microsoft.com/office/powerpoint/2010/main" val="1070177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180528" y="2348880"/>
            <a:ext cx="2952328" cy="57606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552728" cy="21602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165618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6096" y="481598"/>
            <a:ext cx="3312368" cy="1446550"/>
          </a:xfrm>
          <a:prstGeom prst="rect">
            <a:avLst/>
          </a:prstGeom>
          <a:noFill/>
        </p:spPr>
        <p:txBody>
          <a:bodyPr wrap="square" rtlCol="0">
            <a:spAutoFit/>
          </a:bodyPr>
          <a:lstStyle/>
          <a:p>
            <a:pPr algn="ctr"/>
            <a:r>
              <a:rPr lang="en-US" sz="4400" b="1" dirty="0" smtClean="0">
                <a:solidFill>
                  <a:schemeClr val="accent6">
                    <a:lumMod val="75000"/>
                  </a:schemeClr>
                </a:solidFill>
              </a:rPr>
              <a:t>Quality of my view?</a:t>
            </a:r>
          </a:p>
        </p:txBody>
      </p:sp>
      <mc:AlternateContent xmlns:mc="http://schemas.openxmlformats.org/markup-compatibility/2006" xmlns:a14="http://schemas.microsoft.com/office/drawing/2010/main">
        <mc:Choice Requires="a14">
          <p:sp>
            <p:nvSpPr>
              <p:cNvPr id="2" name="TextBox 1"/>
              <p:cNvSpPr txBox="1"/>
              <p:nvPr/>
            </p:nvSpPr>
            <p:spPr>
              <a:xfrm>
                <a:off x="899592" y="3401124"/>
                <a:ext cx="6792244" cy="2215991"/>
              </a:xfrm>
              <a:prstGeom prst="rect">
                <a:avLst/>
              </a:prstGeom>
              <a:noFill/>
            </p:spPr>
            <p:txBody>
              <a:bodyPr wrap="none" rtlCol="0">
                <a:spAutoFit/>
              </a:bodyPr>
              <a:lstStyle/>
              <a:p>
                <a:r>
                  <a:rPr lang="en-US" sz="13800" i="1" dirty="0" smtClean="0"/>
                  <a:t>f</a:t>
                </a:r>
                <a:r>
                  <a:rPr lang="en-US" sz="13800" dirty="0" smtClean="0"/>
                  <a:t> (     )</a:t>
                </a:r>
                <a:r>
                  <a:rPr lang="en-US" sz="9600" dirty="0">
                    <a:solidFill>
                      <a:schemeClr val="dk1"/>
                    </a:solidFill>
                    <a:ea typeface="Calibri"/>
                    <a:cs typeface="Calibri"/>
                    <a:sym typeface="Calibri"/>
                  </a:rPr>
                  <a:t> → </a:t>
                </a:r>
                <a14:m>
                  <m:oMath xmlns:m="http://schemas.openxmlformats.org/officeDocument/2006/math">
                    <m:r>
                      <a:rPr lang="en-US" sz="9600" i="1" dirty="0">
                        <a:solidFill>
                          <a:schemeClr val="dk1"/>
                        </a:solidFill>
                        <a:latin typeface="Cambria Math" panose="02040503050406030204" pitchFamily="18" charset="0"/>
                        <a:ea typeface="Cambria Math" panose="02040503050406030204" pitchFamily="18" charset="0"/>
                        <a:cs typeface="Calibri"/>
                        <a:sym typeface="Calibri"/>
                      </a:rPr>
                      <m:t>ℝ</m:t>
                    </m:r>
                  </m:oMath>
                </a14:m>
                <a:endParaRPr lang="en-US" sz="13800"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899592" y="3401124"/>
                <a:ext cx="6792244" cy="2215991"/>
              </a:xfrm>
              <a:prstGeom prst="rect">
                <a:avLst/>
              </a:prstGeom>
              <a:blipFill rotWithShape="0">
                <a:blip r:embed="rId2"/>
                <a:stretch>
                  <a:fillRect l="-14273" t="-22314" b="-44904"/>
                </a:stretch>
              </a:blipFill>
            </p:spPr>
            <p:txBody>
              <a:bodyPr/>
              <a:lstStyle/>
              <a:p>
                <a:r>
                  <a:rPr lang="en-US">
                    <a:noFill/>
                  </a:rPr>
                  <a:t> </a:t>
                </a:r>
              </a:p>
            </p:txBody>
          </p:sp>
        </mc:Fallback>
      </mc:AlternateContent>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413" y="3861048"/>
            <a:ext cx="2008058" cy="1500054"/>
          </a:xfrm>
          <a:prstGeom prst="rect">
            <a:avLst/>
          </a:prstGeom>
        </p:spPr>
      </p:pic>
    </p:spTree>
    <p:extLst>
      <p:ext uri="{BB962C8B-B14F-4D97-AF65-F5344CB8AC3E}">
        <p14:creationId xmlns:p14="http://schemas.microsoft.com/office/powerpoint/2010/main" val="191870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2132856"/>
            <a:ext cx="6912768" cy="21602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64807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11153" y="548680"/>
            <a:ext cx="1636538" cy="769441"/>
          </a:xfrm>
          <a:prstGeom prst="rect">
            <a:avLst/>
          </a:prstGeom>
          <a:noFill/>
        </p:spPr>
        <p:txBody>
          <a:bodyPr wrap="none" rtlCol="0">
            <a:spAutoFit/>
          </a:bodyPr>
          <a:lstStyle/>
          <a:p>
            <a:pPr algn="r"/>
            <a:r>
              <a:rPr lang="en-US" sz="4400" b="1" dirty="0" smtClean="0">
                <a:solidFill>
                  <a:schemeClr val="accent6">
                    <a:lumMod val="75000"/>
                  </a:schemeClr>
                </a:solidFill>
              </a:rPr>
              <a:t>Ratios</a:t>
            </a:r>
            <a:endParaRPr lang="en-US" sz="4400" b="1" dirty="0">
              <a:solidFill>
                <a:schemeClr val="accent6">
                  <a:lumMod val="75000"/>
                </a:schemeClr>
              </a:solidFill>
            </a:endParaRPr>
          </a:p>
        </p:txBody>
      </p:sp>
      <p:sp>
        <p:nvSpPr>
          <p:cNvPr id="2" name="TextBox 1"/>
          <p:cNvSpPr txBox="1"/>
          <p:nvPr/>
        </p:nvSpPr>
        <p:spPr>
          <a:xfrm>
            <a:off x="2051720" y="3478361"/>
            <a:ext cx="6570773" cy="2123658"/>
          </a:xfrm>
          <a:prstGeom prst="rect">
            <a:avLst/>
          </a:prstGeom>
          <a:noFill/>
        </p:spPr>
        <p:txBody>
          <a:bodyPr wrap="none" rtlCol="0">
            <a:spAutoFit/>
          </a:bodyPr>
          <a:lstStyle/>
          <a:p>
            <a:r>
              <a:rPr lang="en-US" sz="2800" dirty="0" smtClean="0"/>
              <a:t>Ratios are for comparisons:</a:t>
            </a:r>
          </a:p>
          <a:p>
            <a:pPr marL="457200" indent="-457200">
              <a:buFont typeface="Arial" panose="020B0604020202020204" pitchFamily="34" charset="0"/>
              <a:buChar char="•"/>
            </a:pPr>
            <a:r>
              <a:rPr lang="en-US" sz="2800" dirty="0" smtClean="0"/>
              <a:t>Approximation ratio (optimization)</a:t>
            </a:r>
          </a:p>
          <a:p>
            <a:pPr marL="914400" lvl="1" indent="-457200">
              <a:buFont typeface="Calibri" panose="020F0502020204030204" pitchFamily="34" charset="0"/>
              <a:buChar char="›"/>
            </a:pPr>
            <a:r>
              <a:rPr lang="en-US" sz="2400" dirty="0" smtClean="0"/>
              <a:t>Comparing how much it costs to have </a:t>
            </a:r>
            <a:br>
              <a:rPr lang="en-US" sz="2400" dirty="0" smtClean="0"/>
            </a:br>
            <a:r>
              <a:rPr lang="en-US" sz="2400" dirty="0" smtClean="0"/>
              <a:t>limited (polynomial) computation resources</a:t>
            </a:r>
          </a:p>
          <a:p>
            <a:pPr marL="457200" indent="-457200">
              <a:buFont typeface="Arial" panose="020B0604020202020204" pitchFamily="34" charset="0"/>
              <a:buChar char="•"/>
            </a:pPr>
            <a:r>
              <a:rPr lang="en-US" sz="2800" dirty="0" smtClean="0"/>
              <a:t>Competitive ratio</a:t>
            </a:r>
          </a:p>
        </p:txBody>
      </p:sp>
    </p:spTree>
    <p:extLst>
      <p:ext uri="{BB962C8B-B14F-4D97-AF65-F5344CB8AC3E}">
        <p14:creationId xmlns:p14="http://schemas.microsoft.com/office/powerpoint/2010/main" val="2283995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2132856"/>
            <a:ext cx="6912768" cy="21602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64807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11153" y="548680"/>
            <a:ext cx="1636538" cy="769441"/>
          </a:xfrm>
          <a:prstGeom prst="rect">
            <a:avLst/>
          </a:prstGeom>
          <a:noFill/>
        </p:spPr>
        <p:txBody>
          <a:bodyPr wrap="none" rtlCol="0">
            <a:spAutoFit/>
          </a:bodyPr>
          <a:lstStyle/>
          <a:p>
            <a:pPr algn="r"/>
            <a:r>
              <a:rPr lang="en-US" sz="4400" b="1" dirty="0" smtClean="0">
                <a:solidFill>
                  <a:schemeClr val="accent6">
                    <a:lumMod val="75000"/>
                  </a:schemeClr>
                </a:solidFill>
              </a:rPr>
              <a:t>Ratios</a:t>
            </a:r>
            <a:endParaRPr lang="en-US" sz="4400" b="1" dirty="0">
              <a:solidFill>
                <a:schemeClr val="accent6">
                  <a:lumMod val="75000"/>
                </a:schemeClr>
              </a:solidFill>
            </a:endParaRPr>
          </a:p>
        </p:txBody>
      </p:sp>
      <p:sp>
        <p:nvSpPr>
          <p:cNvPr id="2" name="TextBox 1"/>
          <p:cNvSpPr txBox="1"/>
          <p:nvPr/>
        </p:nvSpPr>
        <p:spPr>
          <a:xfrm>
            <a:off x="2051720" y="3478361"/>
            <a:ext cx="6831037" cy="2923877"/>
          </a:xfrm>
          <a:prstGeom prst="rect">
            <a:avLst/>
          </a:prstGeom>
          <a:noFill/>
        </p:spPr>
        <p:txBody>
          <a:bodyPr wrap="none" rtlCol="0">
            <a:spAutoFit/>
          </a:bodyPr>
          <a:lstStyle/>
          <a:p>
            <a:r>
              <a:rPr lang="en-US" sz="2800" dirty="0" smtClean="0"/>
              <a:t>Ratios are for comparisons:</a:t>
            </a:r>
          </a:p>
          <a:p>
            <a:pPr marL="457200" indent="-457200">
              <a:buFont typeface="Arial" panose="020B0604020202020204" pitchFamily="34" charset="0"/>
              <a:buChar char="•"/>
            </a:pPr>
            <a:r>
              <a:rPr lang="en-US" sz="2800" dirty="0" smtClean="0"/>
              <a:t>Approximation ratio (optimization)</a:t>
            </a:r>
          </a:p>
          <a:p>
            <a:pPr marL="914400" lvl="1" indent="-457200">
              <a:buFont typeface="Calibri" panose="020F0502020204030204" pitchFamily="34" charset="0"/>
              <a:buChar char="›"/>
            </a:pPr>
            <a:r>
              <a:rPr lang="en-US" sz="2400" dirty="0" smtClean="0"/>
              <a:t>Comparing how much it costs to have </a:t>
            </a:r>
            <a:br>
              <a:rPr lang="en-US" sz="2400" dirty="0" smtClean="0"/>
            </a:br>
            <a:r>
              <a:rPr lang="en-US" sz="2400" dirty="0" smtClean="0"/>
              <a:t>limited (polynomial) computation resources</a:t>
            </a:r>
          </a:p>
          <a:p>
            <a:pPr marL="457200" indent="-457200">
              <a:buFont typeface="Arial" panose="020B0604020202020204" pitchFamily="34" charset="0"/>
              <a:buChar char="•"/>
            </a:pPr>
            <a:r>
              <a:rPr lang="en-US" sz="2800" dirty="0" smtClean="0"/>
              <a:t>Competitive ratio (search/on-line strategy)</a:t>
            </a:r>
          </a:p>
          <a:p>
            <a:pPr marL="914400" lvl="1" indent="-457200">
              <a:buFont typeface="Calibri" panose="020F0502020204030204" pitchFamily="34" charset="0"/>
              <a:buChar char="›"/>
            </a:pPr>
            <a:r>
              <a:rPr lang="en-US" sz="2400" dirty="0" smtClean="0"/>
              <a:t>Comparing how much it costs to not know</a:t>
            </a:r>
          </a:p>
          <a:p>
            <a:endParaRPr lang="en-US" sz="2800" dirty="0" smtClean="0"/>
          </a:p>
        </p:txBody>
      </p:sp>
    </p:spTree>
    <p:extLst>
      <p:ext uri="{BB962C8B-B14F-4D97-AF65-F5344CB8AC3E}">
        <p14:creationId xmlns:p14="http://schemas.microsoft.com/office/powerpoint/2010/main" val="1628118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180528" y="2348880"/>
            <a:ext cx="2952328"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768752" cy="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0"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14409" y="365465"/>
            <a:ext cx="5419907" cy="1446550"/>
          </a:xfrm>
          <a:prstGeom prst="rect">
            <a:avLst/>
          </a:prstGeom>
          <a:noFill/>
        </p:spPr>
        <p:txBody>
          <a:bodyPr wrap="square" rtlCol="0">
            <a:spAutoFit/>
          </a:bodyPr>
          <a:lstStyle/>
          <a:p>
            <a:pPr algn="r"/>
            <a:r>
              <a:rPr lang="en-US" sz="4400" b="1" dirty="0" smtClean="0">
                <a:solidFill>
                  <a:schemeClr val="accent6">
                    <a:lumMod val="75000"/>
                  </a:schemeClr>
                </a:solidFill>
              </a:rPr>
              <a:t>Quality measures and quality ratios</a:t>
            </a:r>
            <a:endParaRPr lang="en-US" sz="4400" b="1" dirty="0">
              <a:solidFill>
                <a:schemeClr val="accent6">
                  <a:lumMod val="75000"/>
                </a:schemeClr>
              </a:solidFill>
            </a:endParaRPr>
          </a:p>
        </p:txBody>
      </p:sp>
      <p:sp>
        <p:nvSpPr>
          <p:cNvPr id="2" name="TextBox 1"/>
          <p:cNvSpPr txBox="1"/>
          <p:nvPr/>
        </p:nvSpPr>
        <p:spPr>
          <a:xfrm>
            <a:off x="2409947" y="3816042"/>
            <a:ext cx="4080476" cy="954107"/>
          </a:xfrm>
          <a:prstGeom prst="rect">
            <a:avLst/>
          </a:prstGeom>
          <a:noFill/>
        </p:spPr>
        <p:txBody>
          <a:bodyPr wrap="none" rtlCol="0">
            <a:spAutoFit/>
          </a:bodyPr>
          <a:lstStyle/>
          <a:p>
            <a:r>
              <a:rPr lang="en-US" sz="2800" dirty="0" smtClean="0"/>
              <a:t>… shown by graph drawing</a:t>
            </a:r>
            <a:endParaRPr lang="en-US" sz="2400" dirty="0" smtClean="0"/>
          </a:p>
          <a:p>
            <a:endParaRPr lang="en-US" sz="2800" dirty="0" smtClean="0"/>
          </a:p>
        </p:txBody>
      </p:sp>
      <p:sp>
        <p:nvSpPr>
          <p:cNvPr id="10" name="TextBox 9"/>
          <p:cNvSpPr txBox="1"/>
          <p:nvPr/>
        </p:nvSpPr>
        <p:spPr>
          <a:xfrm>
            <a:off x="632978" y="827130"/>
            <a:ext cx="1656184" cy="523220"/>
          </a:xfrm>
          <a:prstGeom prst="rect">
            <a:avLst/>
          </a:prstGeom>
          <a:noFill/>
        </p:spPr>
        <p:txBody>
          <a:bodyPr wrap="square" rtlCol="0">
            <a:spAutoFit/>
          </a:bodyPr>
          <a:lstStyle/>
          <a:p>
            <a:r>
              <a:rPr lang="en-US" sz="2800" b="1" dirty="0" smtClean="0"/>
              <a:t>last part</a:t>
            </a:r>
          </a:p>
        </p:txBody>
      </p:sp>
    </p:spTree>
    <p:extLst>
      <p:ext uri="{BB962C8B-B14F-4D97-AF65-F5344CB8AC3E}">
        <p14:creationId xmlns:p14="http://schemas.microsoft.com/office/powerpoint/2010/main" val="2684925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2132856"/>
            <a:ext cx="6912768" cy="21602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64807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5976" y="548680"/>
            <a:ext cx="3691715" cy="769441"/>
          </a:xfrm>
          <a:prstGeom prst="rect">
            <a:avLst/>
          </a:prstGeom>
          <a:noFill/>
        </p:spPr>
        <p:txBody>
          <a:bodyPr wrap="none" rtlCol="0">
            <a:spAutoFit/>
          </a:bodyPr>
          <a:lstStyle/>
          <a:p>
            <a:pPr algn="r"/>
            <a:r>
              <a:rPr lang="en-US" sz="4400" b="1" dirty="0" smtClean="0">
                <a:solidFill>
                  <a:schemeClr val="accent6">
                    <a:lumMod val="75000"/>
                  </a:schemeClr>
                </a:solidFill>
              </a:rPr>
              <a:t>Graph Drawing</a:t>
            </a:r>
            <a:endParaRPr lang="en-US" sz="4400" b="1" dirty="0">
              <a:solidFill>
                <a:schemeClr val="accent6">
                  <a:lumMod val="75000"/>
                </a:schemeClr>
              </a:solidFill>
            </a:endParaRPr>
          </a:p>
        </p:txBody>
      </p:sp>
      <p:cxnSp>
        <p:nvCxnSpPr>
          <p:cNvPr id="7" name="Straight Connector 6"/>
          <p:cNvCxnSpPr/>
          <p:nvPr/>
        </p:nvCxnSpPr>
        <p:spPr>
          <a:xfrm>
            <a:off x="5292080" y="3717032"/>
            <a:ext cx="0"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92080" y="3717032"/>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39952" y="5805264"/>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139952" y="5085184"/>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39952" y="3717032"/>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292080" y="5085184"/>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275856" y="4149080"/>
            <a:ext cx="864096" cy="165618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00192" y="566124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48064" y="357301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48064" y="494116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995936" y="566124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131840" y="400506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23528" y="188640"/>
            <a:ext cx="2228495" cy="523220"/>
          </a:xfrm>
          <a:prstGeom prst="rect">
            <a:avLst/>
          </a:prstGeom>
          <a:noFill/>
        </p:spPr>
        <p:txBody>
          <a:bodyPr wrap="none" rtlCol="0">
            <a:spAutoFit/>
          </a:bodyPr>
          <a:lstStyle/>
          <a:p>
            <a:r>
              <a:rPr lang="en-US" sz="2800" b="1" dirty="0" smtClean="0"/>
              <a:t>V</a:t>
            </a:r>
            <a:r>
              <a:rPr lang="en-US" sz="2800" dirty="0" smtClean="0"/>
              <a:t> = {1,2,3,4,5}</a:t>
            </a:r>
          </a:p>
        </p:txBody>
      </p:sp>
      <p:sp>
        <p:nvSpPr>
          <p:cNvPr id="71" name="TextBox 70"/>
          <p:cNvSpPr txBox="1"/>
          <p:nvPr/>
        </p:nvSpPr>
        <p:spPr>
          <a:xfrm>
            <a:off x="323528" y="836712"/>
            <a:ext cx="2504212" cy="1815882"/>
          </a:xfrm>
          <a:prstGeom prst="rect">
            <a:avLst/>
          </a:prstGeom>
          <a:noFill/>
        </p:spPr>
        <p:txBody>
          <a:bodyPr wrap="none" rtlCol="0">
            <a:spAutoFit/>
          </a:bodyPr>
          <a:lstStyle/>
          <a:p>
            <a:r>
              <a:rPr lang="en-US" sz="2800" b="1" dirty="0" smtClean="0"/>
              <a:t>E</a:t>
            </a:r>
            <a:r>
              <a:rPr lang="en-US" sz="2800" dirty="0" smtClean="0"/>
              <a:t> = { (1,2), (1,3),</a:t>
            </a:r>
          </a:p>
          <a:p>
            <a:r>
              <a:rPr lang="en-US" sz="2800" dirty="0" smtClean="0"/>
              <a:t>     (1,4), (1,5),</a:t>
            </a:r>
          </a:p>
          <a:p>
            <a:r>
              <a:rPr lang="en-US" sz="2800" dirty="0" smtClean="0"/>
              <a:t>     (2,3), (2,4),</a:t>
            </a:r>
          </a:p>
          <a:p>
            <a:r>
              <a:rPr lang="en-US" sz="2800" dirty="0" smtClean="0"/>
              <a:t>     (3,4) }</a:t>
            </a:r>
          </a:p>
        </p:txBody>
      </p:sp>
      <p:sp>
        <p:nvSpPr>
          <p:cNvPr id="75" name="TextBox 74"/>
          <p:cNvSpPr txBox="1"/>
          <p:nvPr/>
        </p:nvSpPr>
        <p:spPr>
          <a:xfrm>
            <a:off x="3707904" y="5733256"/>
            <a:ext cx="367408" cy="523220"/>
          </a:xfrm>
          <a:prstGeom prst="rect">
            <a:avLst/>
          </a:prstGeom>
          <a:noFill/>
        </p:spPr>
        <p:txBody>
          <a:bodyPr wrap="none" rtlCol="0">
            <a:spAutoFit/>
          </a:bodyPr>
          <a:lstStyle/>
          <a:p>
            <a:r>
              <a:rPr lang="en-US" sz="2800" dirty="0" smtClean="0"/>
              <a:t>1</a:t>
            </a:r>
          </a:p>
        </p:txBody>
      </p:sp>
      <p:sp>
        <p:nvSpPr>
          <p:cNvPr id="76" name="TextBox 75"/>
          <p:cNvSpPr txBox="1"/>
          <p:nvPr/>
        </p:nvSpPr>
        <p:spPr>
          <a:xfrm>
            <a:off x="6588224" y="5733256"/>
            <a:ext cx="367408" cy="523220"/>
          </a:xfrm>
          <a:prstGeom prst="rect">
            <a:avLst/>
          </a:prstGeom>
          <a:noFill/>
        </p:spPr>
        <p:txBody>
          <a:bodyPr wrap="none" rtlCol="0">
            <a:spAutoFit/>
          </a:bodyPr>
          <a:lstStyle/>
          <a:p>
            <a:r>
              <a:rPr lang="en-US" sz="2800" dirty="0" smtClean="0"/>
              <a:t>2</a:t>
            </a:r>
          </a:p>
        </p:txBody>
      </p:sp>
      <p:sp>
        <p:nvSpPr>
          <p:cNvPr id="77" name="TextBox 76"/>
          <p:cNvSpPr txBox="1"/>
          <p:nvPr/>
        </p:nvSpPr>
        <p:spPr>
          <a:xfrm>
            <a:off x="5364088" y="3212976"/>
            <a:ext cx="367408" cy="523220"/>
          </a:xfrm>
          <a:prstGeom prst="rect">
            <a:avLst/>
          </a:prstGeom>
          <a:noFill/>
        </p:spPr>
        <p:txBody>
          <a:bodyPr wrap="none" rtlCol="0">
            <a:spAutoFit/>
          </a:bodyPr>
          <a:lstStyle/>
          <a:p>
            <a:r>
              <a:rPr lang="en-US" sz="2800" dirty="0" smtClean="0"/>
              <a:t>3</a:t>
            </a:r>
          </a:p>
        </p:txBody>
      </p:sp>
      <p:sp>
        <p:nvSpPr>
          <p:cNvPr id="78" name="TextBox 77"/>
          <p:cNvSpPr txBox="1"/>
          <p:nvPr/>
        </p:nvSpPr>
        <p:spPr>
          <a:xfrm>
            <a:off x="5436096" y="4725144"/>
            <a:ext cx="367408" cy="523220"/>
          </a:xfrm>
          <a:prstGeom prst="rect">
            <a:avLst/>
          </a:prstGeom>
          <a:noFill/>
        </p:spPr>
        <p:txBody>
          <a:bodyPr wrap="none" rtlCol="0">
            <a:spAutoFit/>
          </a:bodyPr>
          <a:lstStyle/>
          <a:p>
            <a:r>
              <a:rPr lang="en-US" sz="2800" dirty="0" smtClean="0"/>
              <a:t>4</a:t>
            </a:r>
          </a:p>
        </p:txBody>
      </p:sp>
      <p:sp>
        <p:nvSpPr>
          <p:cNvPr id="79" name="TextBox 78"/>
          <p:cNvSpPr txBox="1"/>
          <p:nvPr/>
        </p:nvSpPr>
        <p:spPr>
          <a:xfrm>
            <a:off x="3419872" y="3717032"/>
            <a:ext cx="367408" cy="523220"/>
          </a:xfrm>
          <a:prstGeom prst="rect">
            <a:avLst/>
          </a:prstGeom>
          <a:noFill/>
        </p:spPr>
        <p:txBody>
          <a:bodyPr wrap="none" rtlCol="0">
            <a:spAutoFit/>
          </a:bodyPr>
          <a:lstStyle/>
          <a:p>
            <a:r>
              <a:rPr lang="en-US" sz="2800" dirty="0" smtClean="0"/>
              <a:t>5</a:t>
            </a:r>
          </a:p>
        </p:txBody>
      </p:sp>
    </p:spTree>
    <p:extLst>
      <p:ext uri="{BB962C8B-B14F-4D97-AF65-F5344CB8AC3E}">
        <p14:creationId xmlns:p14="http://schemas.microsoft.com/office/powerpoint/2010/main" val="367496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2132856"/>
            <a:ext cx="6912768" cy="21602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64807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5976" y="548680"/>
            <a:ext cx="3691715" cy="769441"/>
          </a:xfrm>
          <a:prstGeom prst="rect">
            <a:avLst/>
          </a:prstGeom>
          <a:noFill/>
        </p:spPr>
        <p:txBody>
          <a:bodyPr wrap="none" rtlCol="0">
            <a:spAutoFit/>
          </a:bodyPr>
          <a:lstStyle/>
          <a:p>
            <a:pPr algn="r"/>
            <a:r>
              <a:rPr lang="en-US" sz="4400" b="1" dirty="0" smtClean="0">
                <a:solidFill>
                  <a:schemeClr val="accent6">
                    <a:lumMod val="75000"/>
                  </a:schemeClr>
                </a:solidFill>
              </a:rPr>
              <a:t>Graph Drawing</a:t>
            </a:r>
            <a:endParaRPr lang="en-US" sz="4400" b="1" dirty="0">
              <a:solidFill>
                <a:schemeClr val="accent6">
                  <a:lumMod val="75000"/>
                </a:schemeClr>
              </a:solidFill>
            </a:endParaRPr>
          </a:p>
        </p:txBody>
      </p:sp>
      <p:cxnSp>
        <p:nvCxnSpPr>
          <p:cNvPr id="7" name="Straight Connector 6"/>
          <p:cNvCxnSpPr/>
          <p:nvPr/>
        </p:nvCxnSpPr>
        <p:spPr>
          <a:xfrm>
            <a:off x="2843808" y="4005064"/>
            <a:ext cx="0"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43808" y="4005064"/>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91680" y="6093296"/>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691680" y="5373216"/>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691680" y="4005064"/>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2843808" y="5373216"/>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827584" y="4437112"/>
            <a:ext cx="864096" cy="165618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51920" y="594928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99792" y="386104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99792" y="522920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47664" y="594928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83568" y="429309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flipH="1">
            <a:off x="5724128" y="2780928"/>
            <a:ext cx="432048" cy="129614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156176" y="2780928"/>
            <a:ext cx="216024" cy="18722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572000" y="4653136"/>
            <a:ext cx="1800200" cy="14401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572000" y="4077072"/>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572000" y="2780928"/>
            <a:ext cx="1584176" cy="20162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5724128" y="4077072"/>
            <a:ext cx="648072" cy="5760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4797152"/>
            <a:ext cx="1224136" cy="21602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228184" y="450912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012160" y="263691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580112" y="393305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427984" y="465313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652120" y="486916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7524328" y="4869160"/>
            <a:ext cx="0" cy="86409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524328" y="4869160"/>
            <a:ext cx="1224136" cy="144016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372200" y="6309320"/>
            <a:ext cx="2376264" cy="14401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372200" y="5733256"/>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372200" y="4869160"/>
            <a:ext cx="1152128" cy="158417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7524328" y="5733256"/>
            <a:ext cx="1224136" cy="5760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372200" y="6165304"/>
            <a:ext cx="1224136" cy="28803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8604448" y="616530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380312" y="472514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380312" y="558924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228184" y="630932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452320" y="602128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23528" y="188640"/>
            <a:ext cx="2228495" cy="523220"/>
          </a:xfrm>
          <a:prstGeom prst="rect">
            <a:avLst/>
          </a:prstGeom>
          <a:noFill/>
        </p:spPr>
        <p:txBody>
          <a:bodyPr wrap="none" rtlCol="0">
            <a:spAutoFit/>
          </a:bodyPr>
          <a:lstStyle/>
          <a:p>
            <a:r>
              <a:rPr lang="en-US" sz="2800" b="1" dirty="0" smtClean="0"/>
              <a:t>V</a:t>
            </a:r>
            <a:r>
              <a:rPr lang="en-US" sz="2800" dirty="0" smtClean="0"/>
              <a:t> = {1,2,3,4,5}</a:t>
            </a:r>
          </a:p>
        </p:txBody>
      </p:sp>
      <p:sp>
        <p:nvSpPr>
          <p:cNvPr id="71" name="TextBox 70"/>
          <p:cNvSpPr txBox="1"/>
          <p:nvPr/>
        </p:nvSpPr>
        <p:spPr>
          <a:xfrm>
            <a:off x="323528" y="836712"/>
            <a:ext cx="2504212" cy="1815882"/>
          </a:xfrm>
          <a:prstGeom prst="rect">
            <a:avLst/>
          </a:prstGeom>
          <a:noFill/>
        </p:spPr>
        <p:txBody>
          <a:bodyPr wrap="none" rtlCol="0">
            <a:spAutoFit/>
          </a:bodyPr>
          <a:lstStyle/>
          <a:p>
            <a:r>
              <a:rPr lang="en-US" sz="2800" b="1" dirty="0" smtClean="0"/>
              <a:t>E</a:t>
            </a:r>
            <a:r>
              <a:rPr lang="en-US" sz="2800" dirty="0" smtClean="0"/>
              <a:t> = { (1,2), (1,3),</a:t>
            </a:r>
          </a:p>
          <a:p>
            <a:r>
              <a:rPr lang="en-US" sz="2800" dirty="0" smtClean="0"/>
              <a:t>     (1,4), (1,5),</a:t>
            </a:r>
          </a:p>
          <a:p>
            <a:r>
              <a:rPr lang="en-US" sz="2800" dirty="0" smtClean="0"/>
              <a:t>     (2,3), (2,4),</a:t>
            </a:r>
          </a:p>
          <a:p>
            <a:r>
              <a:rPr lang="en-US" sz="2800" dirty="0" smtClean="0"/>
              <a:t>     (3,4) }</a:t>
            </a:r>
          </a:p>
        </p:txBody>
      </p:sp>
    </p:spTree>
    <p:extLst>
      <p:ext uri="{BB962C8B-B14F-4D97-AF65-F5344CB8AC3E}">
        <p14:creationId xmlns:p14="http://schemas.microsoft.com/office/powerpoint/2010/main" val="346888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4644405" y="5572125"/>
            <a:ext cx="2314575" cy="457208"/>
          </a:xfrm>
          <a:custGeom>
            <a:avLst/>
            <a:gdLst>
              <a:gd name="connsiteX0" fmla="*/ 0 w 2314575"/>
              <a:gd name="connsiteY0" fmla="*/ 0 h 457208"/>
              <a:gd name="connsiteX1" fmla="*/ 1095375 w 2314575"/>
              <a:gd name="connsiteY1" fmla="*/ 457200 h 457208"/>
              <a:gd name="connsiteX2" fmla="*/ 2314575 w 2314575"/>
              <a:gd name="connsiteY2" fmla="*/ 9525 h 457208"/>
            </a:gdLst>
            <a:ahLst/>
            <a:cxnLst>
              <a:cxn ang="0">
                <a:pos x="connsiteX0" y="connsiteY0"/>
              </a:cxn>
              <a:cxn ang="0">
                <a:pos x="connsiteX1" y="connsiteY1"/>
              </a:cxn>
              <a:cxn ang="0">
                <a:pos x="connsiteX2" y="connsiteY2"/>
              </a:cxn>
            </a:cxnLst>
            <a:rect l="l" t="t" r="r" b="b"/>
            <a:pathLst>
              <a:path w="2314575" h="457208">
                <a:moveTo>
                  <a:pt x="0" y="0"/>
                </a:moveTo>
                <a:cubicBezTo>
                  <a:pt x="354806" y="227806"/>
                  <a:pt x="709613" y="455613"/>
                  <a:pt x="1095375" y="457200"/>
                </a:cubicBezTo>
                <a:cubicBezTo>
                  <a:pt x="1481137" y="458787"/>
                  <a:pt x="1897856" y="234156"/>
                  <a:pt x="2314575" y="9525"/>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796930" y="4867275"/>
            <a:ext cx="1162050" cy="723900"/>
          </a:xfrm>
          <a:custGeom>
            <a:avLst/>
            <a:gdLst>
              <a:gd name="connsiteX0" fmla="*/ 0 w 1162050"/>
              <a:gd name="connsiteY0" fmla="*/ 0 h 723900"/>
              <a:gd name="connsiteX1" fmla="*/ 485775 w 1162050"/>
              <a:gd name="connsiteY1" fmla="*/ 428625 h 723900"/>
              <a:gd name="connsiteX2" fmla="*/ 1162050 w 1162050"/>
              <a:gd name="connsiteY2" fmla="*/ 723900 h 723900"/>
            </a:gdLst>
            <a:ahLst/>
            <a:cxnLst>
              <a:cxn ang="0">
                <a:pos x="connsiteX0" y="connsiteY0"/>
              </a:cxn>
              <a:cxn ang="0">
                <a:pos x="connsiteX1" y="connsiteY1"/>
              </a:cxn>
              <a:cxn ang="0">
                <a:pos x="connsiteX2" y="connsiteY2"/>
              </a:cxn>
            </a:cxnLst>
            <a:rect l="l" t="t" r="r" b="b"/>
            <a:pathLst>
              <a:path w="1162050" h="723900">
                <a:moveTo>
                  <a:pt x="0" y="0"/>
                </a:moveTo>
                <a:cubicBezTo>
                  <a:pt x="146050" y="153987"/>
                  <a:pt x="292100" y="307975"/>
                  <a:pt x="485775" y="428625"/>
                </a:cubicBezTo>
                <a:cubicBezTo>
                  <a:pt x="679450" y="549275"/>
                  <a:pt x="920750" y="636587"/>
                  <a:pt x="1162050" y="723900"/>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519983" y="4086225"/>
            <a:ext cx="1114898" cy="1514475"/>
          </a:xfrm>
          <a:custGeom>
            <a:avLst/>
            <a:gdLst>
              <a:gd name="connsiteX0" fmla="*/ 1282661 w 1282661"/>
              <a:gd name="connsiteY0" fmla="*/ 1514475 h 1514475"/>
              <a:gd name="connsiteX1" fmla="*/ 63461 w 1282661"/>
              <a:gd name="connsiteY1" fmla="*/ 1219200 h 1514475"/>
              <a:gd name="connsiteX2" fmla="*/ 282536 w 1282661"/>
              <a:gd name="connsiteY2" fmla="*/ 0 h 1514475"/>
              <a:gd name="connsiteX0" fmla="*/ 1114898 w 1114898"/>
              <a:gd name="connsiteY0" fmla="*/ 1514475 h 1514475"/>
              <a:gd name="connsiteX1" fmla="*/ 162398 w 1114898"/>
              <a:gd name="connsiteY1" fmla="*/ 1076325 h 1514475"/>
              <a:gd name="connsiteX2" fmla="*/ 114773 w 1114898"/>
              <a:gd name="connsiteY2" fmla="*/ 0 h 1514475"/>
            </a:gdLst>
            <a:ahLst/>
            <a:cxnLst>
              <a:cxn ang="0">
                <a:pos x="connsiteX0" y="connsiteY0"/>
              </a:cxn>
              <a:cxn ang="0">
                <a:pos x="connsiteX1" y="connsiteY1"/>
              </a:cxn>
              <a:cxn ang="0">
                <a:pos x="connsiteX2" y="connsiteY2"/>
              </a:cxn>
            </a:cxnLst>
            <a:rect l="l" t="t" r="r" b="b"/>
            <a:pathLst>
              <a:path w="1114898" h="1514475">
                <a:moveTo>
                  <a:pt x="1114898" y="1514475"/>
                </a:moveTo>
                <a:cubicBezTo>
                  <a:pt x="588642" y="1493044"/>
                  <a:pt x="329086" y="1328738"/>
                  <a:pt x="162398" y="1076325"/>
                </a:cubicBezTo>
                <a:cubicBezTo>
                  <a:pt x="-4290" y="823912"/>
                  <a:pt x="-78109" y="483393"/>
                  <a:pt x="114773" y="0"/>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594877" y="3429000"/>
            <a:ext cx="1202053" cy="2162175"/>
          </a:xfrm>
          <a:custGeom>
            <a:avLst/>
            <a:gdLst>
              <a:gd name="connsiteX0" fmla="*/ 49528 w 1202053"/>
              <a:gd name="connsiteY0" fmla="*/ 2162175 h 2162175"/>
              <a:gd name="connsiteX1" fmla="*/ 135253 w 1202053"/>
              <a:gd name="connsiteY1" fmla="*/ 876300 h 2162175"/>
              <a:gd name="connsiteX2" fmla="*/ 1202053 w 1202053"/>
              <a:gd name="connsiteY2" fmla="*/ 0 h 2162175"/>
            </a:gdLst>
            <a:ahLst/>
            <a:cxnLst>
              <a:cxn ang="0">
                <a:pos x="connsiteX0" y="connsiteY0"/>
              </a:cxn>
              <a:cxn ang="0">
                <a:pos x="connsiteX1" y="connsiteY1"/>
              </a:cxn>
              <a:cxn ang="0">
                <a:pos x="connsiteX2" y="connsiteY2"/>
              </a:cxn>
            </a:cxnLst>
            <a:rect l="l" t="t" r="r" b="b"/>
            <a:pathLst>
              <a:path w="1202053" h="2162175">
                <a:moveTo>
                  <a:pt x="49528" y="2162175"/>
                </a:moveTo>
                <a:cubicBezTo>
                  <a:pt x="-3654" y="1699418"/>
                  <a:pt x="-56835" y="1236662"/>
                  <a:pt x="135253" y="876300"/>
                </a:cubicBezTo>
                <a:cubicBezTo>
                  <a:pt x="327341" y="515937"/>
                  <a:pt x="764697" y="257968"/>
                  <a:pt x="1202053" y="0"/>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2132856"/>
            <a:ext cx="6912768" cy="21602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64807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5976" y="548680"/>
            <a:ext cx="3691715" cy="769441"/>
          </a:xfrm>
          <a:prstGeom prst="rect">
            <a:avLst/>
          </a:prstGeom>
          <a:noFill/>
        </p:spPr>
        <p:txBody>
          <a:bodyPr wrap="none" rtlCol="0">
            <a:spAutoFit/>
          </a:bodyPr>
          <a:lstStyle/>
          <a:p>
            <a:pPr algn="r"/>
            <a:r>
              <a:rPr lang="en-US" sz="4400" b="1" dirty="0" smtClean="0">
                <a:solidFill>
                  <a:schemeClr val="accent6">
                    <a:lumMod val="75000"/>
                  </a:schemeClr>
                </a:solidFill>
              </a:rPr>
              <a:t>Graph Drawing</a:t>
            </a:r>
            <a:endParaRPr lang="en-US" sz="4400" b="1" dirty="0">
              <a:solidFill>
                <a:schemeClr val="accent6">
                  <a:lumMod val="75000"/>
                </a:schemeClr>
              </a:solidFill>
            </a:endParaRPr>
          </a:p>
        </p:txBody>
      </p:sp>
      <p:cxnSp>
        <p:nvCxnSpPr>
          <p:cNvPr id="55" name="Straight Connector 54"/>
          <p:cNvCxnSpPr/>
          <p:nvPr/>
        </p:nvCxnSpPr>
        <p:spPr>
          <a:xfrm>
            <a:off x="5796136" y="3429000"/>
            <a:ext cx="0" cy="144016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796136" y="3429000"/>
            <a:ext cx="1152128" cy="21602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644008" y="4869160"/>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6804248" y="544522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652120" y="328498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652120" y="472514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499992" y="544522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491880" y="393305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23528" y="188640"/>
            <a:ext cx="2228495" cy="523220"/>
          </a:xfrm>
          <a:prstGeom prst="rect">
            <a:avLst/>
          </a:prstGeom>
          <a:noFill/>
        </p:spPr>
        <p:txBody>
          <a:bodyPr wrap="none" rtlCol="0">
            <a:spAutoFit/>
          </a:bodyPr>
          <a:lstStyle/>
          <a:p>
            <a:r>
              <a:rPr lang="en-US" sz="2800" b="1" dirty="0" smtClean="0"/>
              <a:t>V</a:t>
            </a:r>
            <a:r>
              <a:rPr lang="en-US" sz="2800" dirty="0" smtClean="0"/>
              <a:t> = {1,2,3,4,5}</a:t>
            </a:r>
          </a:p>
        </p:txBody>
      </p:sp>
      <p:sp>
        <p:nvSpPr>
          <p:cNvPr id="71" name="TextBox 70"/>
          <p:cNvSpPr txBox="1"/>
          <p:nvPr/>
        </p:nvSpPr>
        <p:spPr>
          <a:xfrm>
            <a:off x="323528" y="836712"/>
            <a:ext cx="2504212" cy="1815882"/>
          </a:xfrm>
          <a:prstGeom prst="rect">
            <a:avLst/>
          </a:prstGeom>
          <a:noFill/>
        </p:spPr>
        <p:txBody>
          <a:bodyPr wrap="none" rtlCol="0">
            <a:spAutoFit/>
          </a:bodyPr>
          <a:lstStyle/>
          <a:p>
            <a:r>
              <a:rPr lang="en-US" sz="2800" b="1" dirty="0" smtClean="0"/>
              <a:t>E</a:t>
            </a:r>
            <a:r>
              <a:rPr lang="en-US" sz="2800" dirty="0" smtClean="0"/>
              <a:t> = { (1,2), (1,3),</a:t>
            </a:r>
          </a:p>
          <a:p>
            <a:r>
              <a:rPr lang="en-US" sz="2800" dirty="0" smtClean="0"/>
              <a:t>     (1,4), (1,5),</a:t>
            </a:r>
          </a:p>
          <a:p>
            <a:r>
              <a:rPr lang="en-US" sz="2800" dirty="0" smtClean="0"/>
              <a:t>     (2,3), (2,4),</a:t>
            </a:r>
          </a:p>
          <a:p>
            <a:r>
              <a:rPr lang="en-US" sz="2800" dirty="0" smtClean="0"/>
              <a:t>     (3,4) }</a:t>
            </a:r>
          </a:p>
        </p:txBody>
      </p:sp>
    </p:spTree>
    <p:extLst>
      <p:ext uri="{BB962C8B-B14F-4D97-AF65-F5344CB8AC3E}">
        <p14:creationId xmlns:p14="http://schemas.microsoft.com/office/powerpoint/2010/main" val="3627651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5367189" y="4698876"/>
            <a:ext cx="1152525" cy="733425"/>
          </a:xfrm>
          <a:custGeom>
            <a:avLst/>
            <a:gdLst>
              <a:gd name="connsiteX0" fmla="*/ 0 w 1152525"/>
              <a:gd name="connsiteY0" fmla="*/ 0 h 733425"/>
              <a:gd name="connsiteX1" fmla="*/ 742950 w 1152525"/>
              <a:gd name="connsiteY1" fmla="*/ 114300 h 733425"/>
              <a:gd name="connsiteX2" fmla="*/ 1152525 w 1152525"/>
              <a:gd name="connsiteY2" fmla="*/ 733425 h 733425"/>
            </a:gdLst>
            <a:ahLst/>
            <a:cxnLst>
              <a:cxn ang="0">
                <a:pos x="connsiteX0" y="connsiteY0"/>
              </a:cxn>
              <a:cxn ang="0">
                <a:pos x="connsiteX1" y="connsiteY1"/>
              </a:cxn>
              <a:cxn ang="0">
                <a:pos x="connsiteX2" y="connsiteY2"/>
              </a:cxn>
            </a:cxnLst>
            <a:rect l="l" t="t" r="r" b="b"/>
            <a:pathLst>
              <a:path w="1152525" h="733425">
                <a:moveTo>
                  <a:pt x="0" y="0"/>
                </a:moveTo>
                <a:lnTo>
                  <a:pt x="742950" y="114300"/>
                </a:lnTo>
                <a:lnTo>
                  <a:pt x="1152525" y="733425"/>
                </a:ln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367189" y="3260601"/>
            <a:ext cx="1266825" cy="2171700"/>
          </a:xfrm>
          <a:custGeom>
            <a:avLst/>
            <a:gdLst>
              <a:gd name="connsiteX0" fmla="*/ 0 w 1266825"/>
              <a:gd name="connsiteY0" fmla="*/ 0 h 2171700"/>
              <a:gd name="connsiteX1" fmla="*/ 1266825 w 1266825"/>
              <a:gd name="connsiteY1" fmla="*/ 514350 h 2171700"/>
              <a:gd name="connsiteX2" fmla="*/ 1171575 w 1266825"/>
              <a:gd name="connsiteY2" fmla="*/ 2171700 h 2171700"/>
            </a:gdLst>
            <a:ahLst/>
            <a:cxnLst>
              <a:cxn ang="0">
                <a:pos x="connsiteX0" y="connsiteY0"/>
              </a:cxn>
              <a:cxn ang="0">
                <a:pos x="connsiteX1" y="connsiteY1"/>
              </a:cxn>
              <a:cxn ang="0">
                <a:pos x="connsiteX2" y="connsiteY2"/>
              </a:cxn>
            </a:cxnLst>
            <a:rect l="l" t="t" r="r" b="b"/>
            <a:pathLst>
              <a:path w="1266825" h="2171700">
                <a:moveTo>
                  <a:pt x="0" y="0"/>
                </a:moveTo>
                <a:lnTo>
                  <a:pt x="1266825" y="514350"/>
                </a:lnTo>
                <a:lnTo>
                  <a:pt x="1171575" y="2171700"/>
                </a:ln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3850035" y="2996952"/>
            <a:ext cx="1514475" cy="2428875"/>
          </a:xfrm>
          <a:custGeom>
            <a:avLst/>
            <a:gdLst>
              <a:gd name="connsiteX0" fmla="*/ 361950 w 1514475"/>
              <a:gd name="connsiteY0" fmla="*/ 2428875 h 2428875"/>
              <a:gd name="connsiteX1" fmla="*/ 0 w 1514475"/>
              <a:gd name="connsiteY1" fmla="*/ 1419225 h 2428875"/>
              <a:gd name="connsiteX2" fmla="*/ 619125 w 1514475"/>
              <a:gd name="connsiteY2" fmla="*/ 0 h 2428875"/>
              <a:gd name="connsiteX3" fmla="*/ 1514475 w 1514475"/>
              <a:gd name="connsiteY3" fmla="*/ 276225 h 2428875"/>
            </a:gdLst>
            <a:ahLst/>
            <a:cxnLst>
              <a:cxn ang="0">
                <a:pos x="connsiteX0" y="connsiteY0"/>
              </a:cxn>
              <a:cxn ang="0">
                <a:pos x="connsiteX1" y="connsiteY1"/>
              </a:cxn>
              <a:cxn ang="0">
                <a:pos x="connsiteX2" y="connsiteY2"/>
              </a:cxn>
              <a:cxn ang="0">
                <a:pos x="connsiteX3" y="connsiteY3"/>
              </a:cxn>
            </a:cxnLst>
            <a:rect l="l" t="t" r="r" b="b"/>
            <a:pathLst>
              <a:path w="1514475" h="2428875">
                <a:moveTo>
                  <a:pt x="361950" y="2428875"/>
                </a:moveTo>
                <a:lnTo>
                  <a:pt x="0" y="1419225"/>
                </a:lnTo>
                <a:lnTo>
                  <a:pt x="619125" y="0"/>
                </a:lnTo>
                <a:lnTo>
                  <a:pt x="1514475" y="276225"/>
                </a:ln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2132856"/>
            <a:ext cx="6912768" cy="21602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64807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5976" y="548680"/>
            <a:ext cx="3691715" cy="769441"/>
          </a:xfrm>
          <a:prstGeom prst="rect">
            <a:avLst/>
          </a:prstGeom>
          <a:noFill/>
        </p:spPr>
        <p:txBody>
          <a:bodyPr wrap="none" rtlCol="0">
            <a:spAutoFit/>
          </a:bodyPr>
          <a:lstStyle/>
          <a:p>
            <a:pPr algn="r"/>
            <a:r>
              <a:rPr lang="en-US" sz="4400" b="1" dirty="0" smtClean="0">
                <a:solidFill>
                  <a:schemeClr val="accent6">
                    <a:lumMod val="75000"/>
                  </a:schemeClr>
                </a:solidFill>
              </a:rPr>
              <a:t>Graph Drawing</a:t>
            </a:r>
            <a:endParaRPr lang="en-US" sz="4400" b="1" dirty="0">
              <a:solidFill>
                <a:schemeClr val="accent6">
                  <a:lumMod val="75000"/>
                </a:schemeClr>
              </a:solidFill>
            </a:endParaRPr>
          </a:p>
        </p:txBody>
      </p:sp>
      <p:cxnSp>
        <p:nvCxnSpPr>
          <p:cNvPr id="55" name="Straight Connector 54"/>
          <p:cNvCxnSpPr/>
          <p:nvPr/>
        </p:nvCxnSpPr>
        <p:spPr>
          <a:xfrm>
            <a:off x="5364088" y="3270498"/>
            <a:ext cx="0" cy="144016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211960" y="5430738"/>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211960" y="4710658"/>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211960" y="5430738"/>
            <a:ext cx="1222251" cy="95059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6372200" y="528672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220072" y="312648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220072" y="456664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067944" y="528672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290195" y="623731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23528" y="188640"/>
            <a:ext cx="2228495" cy="523220"/>
          </a:xfrm>
          <a:prstGeom prst="rect">
            <a:avLst/>
          </a:prstGeom>
          <a:noFill/>
        </p:spPr>
        <p:txBody>
          <a:bodyPr wrap="none" rtlCol="0">
            <a:spAutoFit/>
          </a:bodyPr>
          <a:lstStyle/>
          <a:p>
            <a:r>
              <a:rPr lang="en-US" sz="2800" b="1" dirty="0" smtClean="0"/>
              <a:t>V</a:t>
            </a:r>
            <a:r>
              <a:rPr lang="en-US" sz="2800" dirty="0" smtClean="0"/>
              <a:t> = {1,2,3,4,5}</a:t>
            </a:r>
          </a:p>
        </p:txBody>
      </p:sp>
      <p:sp>
        <p:nvSpPr>
          <p:cNvPr id="71" name="TextBox 70"/>
          <p:cNvSpPr txBox="1"/>
          <p:nvPr/>
        </p:nvSpPr>
        <p:spPr>
          <a:xfrm>
            <a:off x="323528" y="836712"/>
            <a:ext cx="2504212" cy="1815882"/>
          </a:xfrm>
          <a:prstGeom prst="rect">
            <a:avLst/>
          </a:prstGeom>
          <a:noFill/>
        </p:spPr>
        <p:txBody>
          <a:bodyPr wrap="none" rtlCol="0">
            <a:spAutoFit/>
          </a:bodyPr>
          <a:lstStyle/>
          <a:p>
            <a:r>
              <a:rPr lang="en-US" sz="2800" b="1" dirty="0" smtClean="0"/>
              <a:t>E</a:t>
            </a:r>
            <a:r>
              <a:rPr lang="en-US" sz="2800" dirty="0" smtClean="0"/>
              <a:t> = { (1,2), (1,3),</a:t>
            </a:r>
          </a:p>
          <a:p>
            <a:r>
              <a:rPr lang="en-US" sz="2800" dirty="0" smtClean="0"/>
              <a:t>     (1,4), (1,5),</a:t>
            </a:r>
          </a:p>
          <a:p>
            <a:r>
              <a:rPr lang="en-US" sz="2800" dirty="0" smtClean="0"/>
              <a:t>     (2,3), (2,4),</a:t>
            </a:r>
          </a:p>
          <a:p>
            <a:r>
              <a:rPr lang="en-US" sz="2800" dirty="0" smtClean="0"/>
              <a:t>     (3,4) }</a:t>
            </a:r>
          </a:p>
        </p:txBody>
      </p:sp>
    </p:spTree>
    <p:extLst>
      <p:ext uri="{BB962C8B-B14F-4D97-AF65-F5344CB8AC3E}">
        <p14:creationId xmlns:p14="http://schemas.microsoft.com/office/powerpoint/2010/main" val="326744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flipH="1">
            <a:off x="4354091" y="3212976"/>
            <a:ext cx="2088232" cy="720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282083" y="3284984"/>
            <a:ext cx="72008" cy="20162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442323" y="3212976"/>
            <a:ext cx="144016" cy="208823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2132856"/>
            <a:ext cx="6912768" cy="21602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64807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5976" y="548680"/>
            <a:ext cx="3691715" cy="769441"/>
          </a:xfrm>
          <a:prstGeom prst="rect">
            <a:avLst/>
          </a:prstGeom>
          <a:noFill/>
        </p:spPr>
        <p:txBody>
          <a:bodyPr wrap="none" rtlCol="0">
            <a:spAutoFit/>
          </a:bodyPr>
          <a:lstStyle/>
          <a:p>
            <a:pPr algn="r"/>
            <a:r>
              <a:rPr lang="en-US" sz="4400" b="1" dirty="0" smtClean="0">
                <a:solidFill>
                  <a:schemeClr val="accent6">
                    <a:lumMod val="75000"/>
                  </a:schemeClr>
                </a:solidFill>
              </a:rPr>
              <a:t>Graph Drawing</a:t>
            </a:r>
            <a:endParaRPr lang="en-US" sz="4400" b="1" dirty="0">
              <a:solidFill>
                <a:schemeClr val="accent6">
                  <a:lumMod val="75000"/>
                </a:schemeClr>
              </a:solidFill>
            </a:endParaRPr>
          </a:p>
        </p:txBody>
      </p:sp>
      <p:cxnSp>
        <p:nvCxnSpPr>
          <p:cNvPr id="55" name="Straight Connector 54"/>
          <p:cNvCxnSpPr/>
          <p:nvPr/>
        </p:nvCxnSpPr>
        <p:spPr>
          <a:xfrm>
            <a:off x="4354091" y="3284984"/>
            <a:ext cx="2232248" cy="20162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283968" y="5286722"/>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283968" y="3212976"/>
            <a:ext cx="2158355" cy="207374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707904" y="5286722"/>
            <a:ext cx="576064" cy="95059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6444208" y="514270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210075" y="314096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298307" y="306896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139952" y="514270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563888" y="609329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23528" y="188640"/>
            <a:ext cx="2228495" cy="523220"/>
          </a:xfrm>
          <a:prstGeom prst="rect">
            <a:avLst/>
          </a:prstGeom>
          <a:noFill/>
        </p:spPr>
        <p:txBody>
          <a:bodyPr wrap="none" rtlCol="0">
            <a:spAutoFit/>
          </a:bodyPr>
          <a:lstStyle/>
          <a:p>
            <a:r>
              <a:rPr lang="en-US" sz="2800" b="1" dirty="0" smtClean="0"/>
              <a:t>V</a:t>
            </a:r>
            <a:r>
              <a:rPr lang="en-US" sz="2800" dirty="0" smtClean="0"/>
              <a:t> = {1,2,3,4,5}</a:t>
            </a:r>
          </a:p>
        </p:txBody>
      </p:sp>
      <p:sp>
        <p:nvSpPr>
          <p:cNvPr id="71" name="TextBox 70"/>
          <p:cNvSpPr txBox="1"/>
          <p:nvPr/>
        </p:nvSpPr>
        <p:spPr>
          <a:xfrm>
            <a:off x="323528" y="836712"/>
            <a:ext cx="2504212" cy="1815882"/>
          </a:xfrm>
          <a:prstGeom prst="rect">
            <a:avLst/>
          </a:prstGeom>
          <a:noFill/>
        </p:spPr>
        <p:txBody>
          <a:bodyPr wrap="none" rtlCol="0">
            <a:spAutoFit/>
          </a:bodyPr>
          <a:lstStyle/>
          <a:p>
            <a:r>
              <a:rPr lang="en-US" sz="2800" b="1" dirty="0" smtClean="0"/>
              <a:t>E</a:t>
            </a:r>
            <a:r>
              <a:rPr lang="en-US" sz="2800" dirty="0" smtClean="0"/>
              <a:t> = { (1,2), (1,3),</a:t>
            </a:r>
          </a:p>
          <a:p>
            <a:r>
              <a:rPr lang="en-US" sz="2800" dirty="0" smtClean="0"/>
              <a:t>     (1,4), (1,5),</a:t>
            </a:r>
          </a:p>
          <a:p>
            <a:r>
              <a:rPr lang="en-US" sz="2800" dirty="0" smtClean="0"/>
              <a:t>     (2,3), (2,4),</a:t>
            </a:r>
          </a:p>
          <a:p>
            <a:r>
              <a:rPr lang="en-US" sz="2800" dirty="0" smtClean="0"/>
              <a:t>     (3,4) }</a:t>
            </a:r>
          </a:p>
        </p:txBody>
      </p:sp>
    </p:spTree>
    <p:extLst>
      <p:ext uri="{BB962C8B-B14F-4D97-AF65-F5344CB8AC3E}">
        <p14:creationId xmlns:p14="http://schemas.microsoft.com/office/powerpoint/2010/main" val="318211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96552" y="1484784"/>
            <a:ext cx="3168352" cy="86409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268760"/>
            <a:ext cx="6696744" cy="108012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64807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07904" y="548680"/>
            <a:ext cx="3691715" cy="769441"/>
          </a:xfrm>
          <a:prstGeom prst="rect">
            <a:avLst/>
          </a:prstGeom>
          <a:noFill/>
        </p:spPr>
        <p:txBody>
          <a:bodyPr wrap="none" rtlCol="0">
            <a:spAutoFit/>
          </a:bodyPr>
          <a:lstStyle/>
          <a:p>
            <a:pPr algn="r"/>
            <a:r>
              <a:rPr lang="en-US" sz="4400" b="1" dirty="0" smtClean="0">
                <a:solidFill>
                  <a:schemeClr val="accent6">
                    <a:lumMod val="75000"/>
                  </a:schemeClr>
                </a:solidFill>
              </a:rPr>
              <a:t>Graph Drawing</a:t>
            </a:r>
            <a:endParaRPr lang="en-US" sz="4400" b="1" dirty="0">
              <a:solidFill>
                <a:schemeClr val="accent6">
                  <a:lumMod val="75000"/>
                </a:schemeClr>
              </a:solidFill>
            </a:endParaRPr>
          </a:p>
        </p:txBody>
      </p:sp>
      <p:sp>
        <p:nvSpPr>
          <p:cNvPr id="2" name="TextBox 1"/>
          <p:cNvSpPr txBox="1"/>
          <p:nvPr/>
        </p:nvSpPr>
        <p:spPr>
          <a:xfrm>
            <a:off x="467544" y="2996952"/>
            <a:ext cx="5979394" cy="3170099"/>
          </a:xfrm>
          <a:prstGeom prst="rect">
            <a:avLst/>
          </a:prstGeom>
          <a:noFill/>
        </p:spPr>
        <p:txBody>
          <a:bodyPr wrap="none" rtlCol="0">
            <a:spAutoFit/>
          </a:bodyPr>
          <a:lstStyle/>
          <a:p>
            <a:r>
              <a:rPr lang="en-US" sz="2800" dirty="0" smtClean="0"/>
              <a:t>Don’t like:</a:t>
            </a:r>
          </a:p>
          <a:p>
            <a:endParaRPr lang="en-US" sz="1400" dirty="0"/>
          </a:p>
          <a:p>
            <a:pPr marL="457200" indent="-457200">
              <a:buFont typeface="Arial" panose="020B0604020202020204" pitchFamily="34" charset="0"/>
              <a:buChar char="•"/>
            </a:pPr>
            <a:r>
              <a:rPr lang="en-US" sz="2800" dirty="0" smtClean="0"/>
              <a:t>edge-edge crossings</a:t>
            </a:r>
            <a:br>
              <a:rPr lang="en-US" sz="2800" dirty="0" smtClean="0"/>
            </a:br>
            <a:endParaRPr lang="en-US" sz="1600" dirty="0" smtClean="0"/>
          </a:p>
          <a:p>
            <a:pPr marL="457200" indent="-457200">
              <a:buFont typeface="Arial" panose="020B0604020202020204" pitchFamily="34" charset="0"/>
              <a:buChar char="•"/>
            </a:pPr>
            <a:r>
              <a:rPr lang="en-US" sz="2800" dirty="0" smtClean="0"/>
              <a:t>small angles between incident edges</a:t>
            </a:r>
            <a:br>
              <a:rPr lang="en-US" sz="2800" dirty="0" smtClean="0"/>
            </a:br>
            <a:endParaRPr lang="en-US" sz="1600" dirty="0" smtClean="0"/>
          </a:p>
          <a:p>
            <a:pPr marL="457200" indent="-457200">
              <a:buFont typeface="Arial" panose="020B0604020202020204" pitchFamily="34" charset="0"/>
              <a:buChar char="•"/>
            </a:pPr>
            <a:r>
              <a:rPr lang="en-US" sz="2800" dirty="0" smtClean="0"/>
              <a:t>both long and short edges</a:t>
            </a:r>
            <a:br>
              <a:rPr lang="en-US" sz="2800" dirty="0" smtClean="0"/>
            </a:br>
            <a:endParaRPr lang="en-US" sz="1600" dirty="0" smtClean="0"/>
          </a:p>
          <a:p>
            <a:pPr marL="457200" indent="-457200">
              <a:buFont typeface="Arial" panose="020B0604020202020204" pitchFamily="34" charset="0"/>
              <a:buChar char="•"/>
            </a:pPr>
            <a:r>
              <a:rPr lang="en-US" sz="2800" dirty="0" smtClean="0"/>
              <a:t>edges close to non-incident vertices</a:t>
            </a:r>
          </a:p>
        </p:txBody>
      </p:sp>
      <p:cxnSp>
        <p:nvCxnSpPr>
          <p:cNvPr id="37" name="Straight Connector 36"/>
          <p:cNvCxnSpPr/>
          <p:nvPr/>
        </p:nvCxnSpPr>
        <p:spPr>
          <a:xfrm>
            <a:off x="6948264" y="2276872"/>
            <a:ext cx="1438275"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948264" y="2348880"/>
            <a:ext cx="1440160" cy="5040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48264" y="3933056"/>
            <a:ext cx="158417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948264" y="3717032"/>
            <a:ext cx="1656184" cy="216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948264" y="5229200"/>
            <a:ext cx="1872208" cy="720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740352" y="4941168"/>
            <a:ext cx="50405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7596336" y="479715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956376" y="479715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804248" y="515719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676456" y="508518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804248" y="378904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804248" y="270892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804248" y="213285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244408" y="220486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44408" y="285293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flipV="1">
            <a:off x="6948264" y="6381328"/>
            <a:ext cx="1872208" cy="7200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6804248" y="630932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676456" y="623731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668344" y="602128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484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24544" y="1916832"/>
            <a:ext cx="3096344" cy="43204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412776"/>
            <a:ext cx="6696744" cy="93610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80528" y="764704"/>
            <a:ext cx="2952328"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71800" y="548680"/>
            <a:ext cx="4306052" cy="769441"/>
          </a:xfrm>
          <a:prstGeom prst="rect">
            <a:avLst/>
          </a:prstGeom>
          <a:noFill/>
        </p:spPr>
        <p:txBody>
          <a:bodyPr wrap="none" rtlCol="0">
            <a:spAutoFit/>
          </a:bodyPr>
          <a:lstStyle/>
          <a:p>
            <a:pPr algn="r"/>
            <a:r>
              <a:rPr lang="en-US" sz="4400" b="1" dirty="0" smtClean="0">
                <a:solidFill>
                  <a:schemeClr val="accent6">
                    <a:lumMod val="75000"/>
                  </a:schemeClr>
                </a:solidFill>
              </a:rPr>
              <a:t>Quality Measures</a:t>
            </a:r>
            <a:endParaRPr lang="en-US" sz="4400" b="1" dirty="0">
              <a:solidFill>
                <a:schemeClr val="accent6">
                  <a:lumMod val="75000"/>
                </a:schemeClr>
              </a:solidFill>
            </a:endParaRPr>
          </a:p>
        </p:txBody>
      </p:sp>
      <p:sp>
        <p:nvSpPr>
          <p:cNvPr id="2" name="TextBox 1"/>
          <p:cNvSpPr txBox="1"/>
          <p:nvPr/>
        </p:nvSpPr>
        <p:spPr>
          <a:xfrm>
            <a:off x="323528" y="2750725"/>
            <a:ext cx="7056784" cy="4062651"/>
          </a:xfrm>
          <a:prstGeom prst="rect">
            <a:avLst/>
          </a:prstGeom>
          <a:noFill/>
        </p:spPr>
        <p:txBody>
          <a:bodyPr wrap="square" rtlCol="0">
            <a:spAutoFit/>
          </a:bodyPr>
          <a:lstStyle/>
          <a:p>
            <a:pPr marL="457200" indent="-457200">
              <a:buClr>
                <a:schemeClr val="tx1"/>
              </a:buClr>
              <a:buFont typeface="Arial" panose="020B0604020202020204" pitchFamily="34" charset="0"/>
              <a:buChar char="•"/>
            </a:pPr>
            <a:r>
              <a:rPr lang="en-US" sz="2800" b="1" dirty="0" smtClean="0">
                <a:solidFill>
                  <a:srgbClr val="C00000"/>
                </a:solidFill>
              </a:rPr>
              <a:t>crossing number</a:t>
            </a:r>
            <a:r>
              <a:rPr lang="en-US" sz="2800" dirty="0" smtClean="0"/>
              <a:t>: number of edge crossings</a:t>
            </a:r>
            <a:br>
              <a:rPr lang="en-US" sz="2800" dirty="0" smtClean="0"/>
            </a:br>
            <a:endParaRPr lang="en-US" sz="800" dirty="0" smtClean="0"/>
          </a:p>
          <a:p>
            <a:pPr marL="457200" indent="-457200">
              <a:buClr>
                <a:schemeClr val="tx1"/>
              </a:buClr>
              <a:buFont typeface="Arial" panose="020B0604020202020204" pitchFamily="34" charset="0"/>
              <a:buChar char="•"/>
            </a:pPr>
            <a:r>
              <a:rPr lang="en-US" sz="2800" b="1" dirty="0" smtClean="0">
                <a:solidFill>
                  <a:srgbClr val="C00000"/>
                </a:solidFill>
              </a:rPr>
              <a:t>angular resolution</a:t>
            </a:r>
            <a:r>
              <a:rPr lang="en-US" sz="2800" dirty="0" smtClean="0"/>
              <a:t>: smallest</a:t>
            </a:r>
            <a:br>
              <a:rPr lang="en-US" sz="2800" dirty="0" smtClean="0"/>
            </a:br>
            <a:r>
              <a:rPr lang="en-US" sz="2800" dirty="0" smtClean="0"/>
              <a:t>angle between incident edges</a:t>
            </a:r>
            <a:br>
              <a:rPr lang="en-US" sz="2800" dirty="0" smtClean="0"/>
            </a:br>
            <a:endParaRPr lang="en-US" sz="800" dirty="0" smtClean="0"/>
          </a:p>
          <a:p>
            <a:pPr marL="457200" indent="-457200">
              <a:buClr>
                <a:schemeClr val="tx1"/>
              </a:buClr>
              <a:buFont typeface="Arial" panose="020B0604020202020204" pitchFamily="34" charset="0"/>
              <a:buChar char="•"/>
            </a:pPr>
            <a:r>
              <a:rPr lang="en-US" sz="2800" b="1" dirty="0" smtClean="0">
                <a:solidFill>
                  <a:srgbClr val="C00000"/>
                </a:solidFill>
              </a:rPr>
              <a:t>edge-length ratio</a:t>
            </a:r>
            <a:r>
              <a:rPr lang="en-US" sz="2800" dirty="0" smtClean="0"/>
              <a:t>: ratio of longest </a:t>
            </a:r>
            <a:br>
              <a:rPr lang="en-US" sz="2800" dirty="0" smtClean="0"/>
            </a:br>
            <a:r>
              <a:rPr lang="en-US" sz="2800" dirty="0" smtClean="0"/>
              <a:t>to shortest edge length</a:t>
            </a:r>
            <a:br>
              <a:rPr lang="en-US" sz="2800" dirty="0" smtClean="0"/>
            </a:br>
            <a:endParaRPr lang="en-US" sz="800" dirty="0" smtClean="0"/>
          </a:p>
          <a:p>
            <a:pPr marL="457200" indent="-457200">
              <a:buClr>
                <a:schemeClr val="tx1"/>
              </a:buClr>
              <a:buFont typeface="Arial" panose="020B0604020202020204" pitchFamily="34" charset="0"/>
              <a:buChar char="•"/>
            </a:pPr>
            <a:r>
              <a:rPr lang="en-US" sz="2800" b="1" dirty="0" smtClean="0">
                <a:solidFill>
                  <a:srgbClr val="C00000"/>
                </a:solidFill>
              </a:rPr>
              <a:t>area requirement</a:t>
            </a:r>
            <a:r>
              <a:rPr lang="en-US" sz="2800" dirty="0" smtClean="0"/>
              <a:t>: grid size needed</a:t>
            </a:r>
            <a:r>
              <a:rPr lang="en-US" sz="2800" b="1" dirty="0" smtClean="0"/>
              <a:t/>
            </a:r>
            <a:br>
              <a:rPr lang="en-US" sz="2800" b="1" dirty="0" smtClean="0"/>
            </a:br>
            <a:endParaRPr lang="en-US" sz="800" b="1" dirty="0" smtClean="0"/>
          </a:p>
          <a:p>
            <a:pPr marL="457200" indent="-457200">
              <a:buClr>
                <a:schemeClr val="tx1"/>
              </a:buClr>
              <a:buFont typeface="Arial" panose="020B0604020202020204" pitchFamily="34" charset="0"/>
              <a:buChar char="•"/>
            </a:pPr>
            <a:r>
              <a:rPr lang="en-US" sz="2800" b="1" dirty="0" smtClean="0">
                <a:solidFill>
                  <a:srgbClr val="C00000"/>
                </a:solidFill>
              </a:rPr>
              <a:t>feature resolution</a:t>
            </a:r>
            <a:r>
              <a:rPr lang="en-US" sz="2800" dirty="0"/>
              <a:t> : ratio of longest </a:t>
            </a:r>
            <a:r>
              <a:rPr lang="en-US" sz="2800" dirty="0" smtClean="0"/>
              <a:t>edge</a:t>
            </a:r>
            <a:r>
              <a:rPr lang="en-US" sz="2800" dirty="0"/>
              <a:t/>
            </a:r>
            <a:br>
              <a:rPr lang="en-US" sz="2800" dirty="0"/>
            </a:br>
            <a:r>
              <a:rPr lang="en-US" sz="2800" dirty="0"/>
              <a:t>to shortest </a:t>
            </a:r>
            <a:r>
              <a:rPr lang="en-US" sz="2800" dirty="0" smtClean="0"/>
              <a:t>vertex-edge distance</a:t>
            </a:r>
            <a:endParaRPr lang="en-US" sz="2800" b="1" dirty="0" smtClean="0">
              <a:solidFill>
                <a:srgbClr val="C00000"/>
              </a:solidFill>
            </a:endParaRPr>
          </a:p>
        </p:txBody>
      </p:sp>
      <p:cxnSp>
        <p:nvCxnSpPr>
          <p:cNvPr id="27" name="Straight Connector 26"/>
          <p:cNvCxnSpPr/>
          <p:nvPr/>
        </p:nvCxnSpPr>
        <p:spPr>
          <a:xfrm flipH="1">
            <a:off x="8028384" y="2420888"/>
            <a:ext cx="360040" cy="115212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388424" y="2420888"/>
            <a:ext cx="216024" cy="18722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804248" y="4293096"/>
            <a:ext cx="1800200" cy="14401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804248" y="3573016"/>
            <a:ext cx="1224136" cy="86409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804248" y="2420888"/>
            <a:ext cx="1584176" cy="20162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8028384" y="3573016"/>
            <a:ext cx="576064"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04248" y="4437112"/>
            <a:ext cx="1656184" cy="201622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8460432" y="414908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244408" y="227687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884368" y="342900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660232" y="429309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316416" y="630932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30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468560" y="2348880"/>
            <a:ext cx="3240360"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768752"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243408"/>
            <a:ext cx="3528392" cy="259228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67944" y="620688"/>
            <a:ext cx="4564063" cy="1446550"/>
          </a:xfrm>
          <a:prstGeom prst="rect">
            <a:avLst/>
          </a:prstGeom>
          <a:noFill/>
        </p:spPr>
        <p:txBody>
          <a:bodyPr wrap="square" rtlCol="0">
            <a:spAutoFit/>
          </a:bodyPr>
          <a:lstStyle/>
          <a:p>
            <a:pPr algn="r"/>
            <a:r>
              <a:rPr lang="en-US" sz="4400" b="1" dirty="0" smtClean="0">
                <a:solidFill>
                  <a:schemeClr val="accent6">
                    <a:lumMod val="75000"/>
                  </a:schemeClr>
                </a:solidFill>
              </a:rPr>
              <a:t>What are measures?</a:t>
            </a:r>
            <a:endParaRPr lang="en-US" sz="4400" b="1" dirty="0">
              <a:solidFill>
                <a:schemeClr val="accent6">
                  <a:lumMod val="75000"/>
                </a:schemeClr>
              </a:solidFill>
            </a:endParaRPr>
          </a:p>
        </p:txBody>
      </p:sp>
      <p:sp>
        <p:nvSpPr>
          <p:cNvPr id="11" name="TextBox 10"/>
          <p:cNvSpPr txBox="1"/>
          <p:nvPr/>
        </p:nvSpPr>
        <p:spPr>
          <a:xfrm>
            <a:off x="539552" y="548680"/>
            <a:ext cx="2376264" cy="523220"/>
          </a:xfrm>
          <a:prstGeom prst="rect">
            <a:avLst/>
          </a:prstGeom>
          <a:noFill/>
        </p:spPr>
        <p:txBody>
          <a:bodyPr wrap="square" rtlCol="0">
            <a:spAutoFit/>
          </a:bodyPr>
          <a:lstStyle/>
          <a:p>
            <a:r>
              <a:rPr lang="en-US" sz="2800" b="1" dirty="0" smtClean="0"/>
              <a:t>measures</a:t>
            </a:r>
          </a:p>
        </p:txBody>
      </p:sp>
      <mc:AlternateContent xmlns:mc="http://schemas.openxmlformats.org/markup-compatibility/2006" xmlns:a14="http://schemas.microsoft.com/office/drawing/2010/main">
        <mc:Choice Requires="a14">
          <p:sp>
            <p:nvSpPr>
              <p:cNvPr id="12" name="Google Shape;95;p14"/>
              <p:cNvSpPr txBox="1">
                <a:spLocks/>
              </p:cNvSpPr>
              <p:nvPr/>
            </p:nvSpPr>
            <p:spPr>
              <a:xfrm>
                <a:off x="467544" y="3429000"/>
                <a:ext cx="7886700" cy="2827511"/>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dk1"/>
                  </a:buClr>
                  <a:buSzPts val="2800"/>
                  <a:buFont typeface="Arial"/>
                  <a:buChar char="•"/>
                </a:pPr>
                <a:r>
                  <a:rPr lang="en-US" dirty="0" smtClean="0">
                    <a:solidFill>
                      <a:schemeClr val="dk1"/>
                    </a:solidFill>
                    <a:latin typeface="Calibri"/>
                    <a:ea typeface="Calibri"/>
                    <a:cs typeface="Calibri"/>
                    <a:sym typeface="Calibri"/>
                  </a:rPr>
                  <a:t>Functions from “subsets” to </a:t>
                </a:r>
                <a14:m>
                  <m:oMath xmlns:m="http://schemas.openxmlformats.org/officeDocument/2006/math">
                    <m:r>
                      <a:rPr lang="en-US" i="1" dirty="0" smtClean="0">
                        <a:solidFill>
                          <a:schemeClr val="dk1"/>
                        </a:solidFill>
                        <a:latin typeface="Cambria Math" panose="02040503050406030204" pitchFamily="18" charset="0"/>
                        <a:ea typeface="Cambria Math" panose="02040503050406030204" pitchFamily="18" charset="0"/>
                        <a:cs typeface="Calibri"/>
                        <a:sym typeface="Calibri"/>
                      </a:rPr>
                      <m:t>ℝ</m:t>
                    </m:r>
                  </m:oMath>
                </a14:m>
                <a:endParaRPr lang="en-US" dirty="0" smtClean="0"/>
              </a:p>
              <a:p>
                <a:pPr>
                  <a:buClr>
                    <a:schemeClr val="dk1"/>
                  </a:buClr>
                  <a:buSzPts val="2800"/>
                  <a:buFont typeface="Arial"/>
                  <a:buChar char="•"/>
                </a:pPr>
                <a:r>
                  <a:rPr lang="en-US" dirty="0" smtClean="0">
                    <a:solidFill>
                      <a:schemeClr val="dk1"/>
                    </a:solidFill>
                    <a:latin typeface="Calibri"/>
                    <a:ea typeface="Calibri"/>
                    <a:cs typeface="Calibri"/>
                    <a:sym typeface="Calibri"/>
                  </a:rPr>
                  <a:t>A  </a:t>
                </a:r>
                <a:r>
                  <a:rPr lang="en-US" b="1" i="1" dirty="0" smtClean="0">
                    <a:solidFill>
                      <a:srgbClr val="C00000"/>
                    </a:solidFill>
                    <a:latin typeface="Calibri"/>
                    <a:ea typeface="Calibri"/>
                    <a:cs typeface="Calibri"/>
                    <a:sym typeface="Calibri"/>
                  </a:rPr>
                  <a:t>measure</a:t>
                </a:r>
                <a:r>
                  <a:rPr lang="en-US" dirty="0" smtClean="0">
                    <a:solidFill>
                      <a:srgbClr val="C00000"/>
                    </a:solidFill>
                    <a:latin typeface="Calibri"/>
                    <a:ea typeface="Calibri"/>
                    <a:cs typeface="Calibri"/>
                    <a:sym typeface="Calibri"/>
                  </a:rPr>
                  <a:t>  </a:t>
                </a:r>
                <a:r>
                  <a:rPr lang="en-US" dirty="0" smtClean="0">
                    <a:solidFill>
                      <a:schemeClr val="dk1"/>
                    </a:solidFill>
                    <a:latin typeface="Calibri"/>
                    <a:ea typeface="Calibri"/>
                    <a:cs typeface="Calibri"/>
                    <a:sym typeface="Calibri"/>
                  </a:rPr>
                  <a:t>obeys the properties:</a:t>
                </a:r>
                <a:endParaRPr lang="en-US" dirty="0" smtClean="0"/>
              </a:p>
              <a:p>
                <a:pPr marL="914400" lvl="1" indent="-457200">
                  <a:buClr>
                    <a:schemeClr val="dk1"/>
                  </a:buClr>
                  <a:buSzPts val="2400"/>
                  <a:buFont typeface="Calibri"/>
                  <a:buAutoNum type="arabicPeriod"/>
                </a:pPr>
                <a:r>
                  <a:rPr lang="en-US" dirty="0" smtClean="0">
                    <a:solidFill>
                      <a:schemeClr val="dk1"/>
                    </a:solidFill>
                    <a:latin typeface="Calibri"/>
                    <a:ea typeface="Calibri"/>
                    <a:cs typeface="Calibri"/>
                    <a:sym typeface="Calibri"/>
                  </a:rPr>
                  <a:t>Non-</a:t>
                </a:r>
                <a:r>
                  <a:rPr lang="en-US" dirty="0" err="1" smtClean="0">
                    <a:solidFill>
                      <a:schemeClr val="dk1"/>
                    </a:solidFill>
                    <a:latin typeface="Calibri"/>
                    <a:ea typeface="Calibri"/>
                    <a:cs typeface="Calibri"/>
                    <a:sym typeface="Calibri"/>
                  </a:rPr>
                  <a:t>negativeness</a:t>
                </a:r>
                <a:r>
                  <a:rPr lang="en-US" dirty="0" smtClean="0">
                    <a:solidFill>
                      <a:schemeClr val="dk1"/>
                    </a:solidFill>
                    <a:latin typeface="Calibri"/>
                    <a:ea typeface="Calibri"/>
                    <a:cs typeface="Calibri"/>
                    <a:sym typeface="Calibri"/>
                  </a:rPr>
                  <a:t>: for any subset X, </a:t>
                </a:r>
                <a:r>
                  <a:rPr lang="en-US" i="1" dirty="0" smtClean="0">
                    <a:solidFill>
                      <a:schemeClr val="dk1"/>
                    </a:solidFill>
                    <a:latin typeface="Calibri"/>
                    <a:ea typeface="Calibri"/>
                    <a:cs typeface="Calibri"/>
                    <a:sym typeface="Calibri"/>
                  </a:rPr>
                  <a:t>f</a:t>
                </a:r>
                <a:r>
                  <a:rPr lang="en-US" dirty="0" smtClean="0">
                    <a:solidFill>
                      <a:schemeClr val="dk1"/>
                    </a:solidFill>
                    <a:latin typeface="Calibri"/>
                    <a:ea typeface="Calibri"/>
                    <a:cs typeface="Calibri"/>
                    <a:sym typeface="Calibri"/>
                  </a:rPr>
                  <a:t>(X) ≥ 0</a:t>
                </a:r>
                <a:endParaRPr lang="en-US" dirty="0" smtClean="0"/>
              </a:p>
              <a:p>
                <a:pPr marL="914400" lvl="1" indent="-457200">
                  <a:buClr>
                    <a:schemeClr val="dk1"/>
                  </a:buClr>
                  <a:buSzPts val="2400"/>
                  <a:buFont typeface="Calibri"/>
                  <a:buAutoNum type="arabicPeriod"/>
                </a:pPr>
                <a:r>
                  <a:rPr lang="en-US" dirty="0" smtClean="0">
                    <a:solidFill>
                      <a:schemeClr val="dk1"/>
                    </a:solidFill>
                    <a:latin typeface="Calibri"/>
                    <a:ea typeface="Calibri"/>
                    <a:cs typeface="Calibri"/>
                    <a:sym typeface="Calibri"/>
                  </a:rPr>
                  <a:t>Null empty set: For the empty set, </a:t>
                </a:r>
                <a:r>
                  <a:rPr lang="en-US" i="1" dirty="0" smtClean="0">
                    <a:solidFill>
                      <a:schemeClr val="dk1"/>
                    </a:solidFill>
                    <a:latin typeface="Calibri"/>
                    <a:ea typeface="Calibri"/>
                    <a:cs typeface="Calibri"/>
                    <a:sym typeface="Calibri"/>
                  </a:rPr>
                  <a:t>f</a:t>
                </a:r>
                <a:r>
                  <a:rPr lang="en-US" dirty="0" smtClean="0">
                    <a:solidFill>
                      <a:schemeClr val="dk1"/>
                    </a:solidFill>
                    <a:latin typeface="Calibri"/>
                    <a:ea typeface="Calibri"/>
                    <a:cs typeface="Calibri"/>
                    <a:sym typeface="Calibri"/>
                  </a:rPr>
                  <a:t>(∅) = 0</a:t>
                </a:r>
                <a:endParaRPr lang="en-US" dirty="0" smtClean="0"/>
              </a:p>
              <a:p>
                <a:pPr marL="914400" lvl="1" indent="-457200">
                  <a:lnSpc>
                    <a:spcPct val="100000"/>
                  </a:lnSpc>
                  <a:buClr>
                    <a:schemeClr val="dk1"/>
                  </a:buClr>
                  <a:buSzPts val="2400"/>
                  <a:buFont typeface="Calibri"/>
                  <a:buAutoNum type="arabicPeriod"/>
                </a:pPr>
                <a:r>
                  <a:rPr lang="en-US" dirty="0" smtClean="0">
                    <a:solidFill>
                      <a:schemeClr val="dk1"/>
                    </a:solidFill>
                    <a:latin typeface="Calibri"/>
                    <a:ea typeface="Calibri"/>
                    <a:cs typeface="Calibri"/>
                    <a:sym typeface="Calibri"/>
                  </a:rPr>
                  <a:t>Additivity: for two disjoint subsets X and Y, </a:t>
                </a:r>
                <a:br>
                  <a:rPr lang="en-US" dirty="0" smtClean="0">
                    <a:solidFill>
                      <a:schemeClr val="dk1"/>
                    </a:solidFill>
                    <a:latin typeface="Calibri"/>
                    <a:ea typeface="Calibri"/>
                    <a:cs typeface="Calibri"/>
                    <a:sym typeface="Calibri"/>
                  </a:rPr>
                </a:br>
                <a:r>
                  <a:rPr lang="en-US" i="1" dirty="0" smtClean="0">
                    <a:solidFill>
                      <a:schemeClr val="dk1"/>
                    </a:solidFill>
                    <a:latin typeface="Calibri"/>
                    <a:ea typeface="Calibri"/>
                    <a:cs typeface="Calibri"/>
                    <a:sym typeface="Calibri"/>
                  </a:rPr>
                  <a:t>f</a:t>
                </a:r>
                <a:r>
                  <a:rPr lang="en-US" dirty="0" smtClean="0">
                    <a:solidFill>
                      <a:schemeClr val="dk1"/>
                    </a:solidFill>
                    <a:latin typeface="Calibri"/>
                    <a:ea typeface="Calibri"/>
                    <a:cs typeface="Calibri"/>
                    <a:sym typeface="Calibri"/>
                  </a:rPr>
                  <a:t>(X </a:t>
                </a:r>
                <a:r>
                  <a:rPr lang="en-US" b="1" dirty="0" smtClean="0">
                    <a:solidFill>
                      <a:schemeClr val="dk1"/>
                    </a:solidFill>
                    <a:latin typeface="Calibri"/>
                    <a:ea typeface="Calibri"/>
                    <a:cs typeface="Calibri"/>
                    <a:sym typeface="Calibri"/>
                  </a:rPr>
                  <a:t>∪</a:t>
                </a:r>
                <a:r>
                  <a:rPr lang="en-US" dirty="0" smtClean="0">
                    <a:solidFill>
                      <a:schemeClr val="dk1"/>
                    </a:solidFill>
                    <a:latin typeface="Calibri"/>
                    <a:ea typeface="Calibri"/>
                    <a:cs typeface="Calibri"/>
                    <a:sym typeface="Calibri"/>
                  </a:rPr>
                  <a:t> Y) = </a:t>
                </a:r>
                <a:r>
                  <a:rPr lang="en-US" i="1" dirty="0" smtClean="0">
                    <a:solidFill>
                      <a:schemeClr val="dk1"/>
                    </a:solidFill>
                    <a:latin typeface="Calibri"/>
                    <a:ea typeface="Calibri"/>
                    <a:cs typeface="Calibri"/>
                    <a:sym typeface="Calibri"/>
                  </a:rPr>
                  <a:t>f</a:t>
                </a:r>
                <a:r>
                  <a:rPr lang="en-US" dirty="0" smtClean="0">
                    <a:solidFill>
                      <a:schemeClr val="dk1"/>
                    </a:solidFill>
                    <a:latin typeface="Calibri"/>
                    <a:ea typeface="Calibri"/>
                    <a:cs typeface="Calibri"/>
                    <a:sym typeface="Calibri"/>
                  </a:rPr>
                  <a:t>(X) + </a:t>
                </a:r>
                <a:r>
                  <a:rPr lang="en-US" i="1" dirty="0" smtClean="0">
                    <a:solidFill>
                      <a:schemeClr val="dk1"/>
                    </a:solidFill>
                    <a:latin typeface="Calibri"/>
                    <a:ea typeface="Calibri"/>
                    <a:cs typeface="Calibri"/>
                    <a:sym typeface="Calibri"/>
                  </a:rPr>
                  <a:t>f</a:t>
                </a:r>
                <a:r>
                  <a:rPr lang="en-US" dirty="0" smtClean="0">
                    <a:solidFill>
                      <a:schemeClr val="dk1"/>
                    </a:solidFill>
                    <a:latin typeface="Calibri"/>
                    <a:ea typeface="Calibri"/>
                    <a:cs typeface="Calibri"/>
                    <a:sym typeface="Calibri"/>
                  </a:rPr>
                  <a:t>(Y)</a:t>
                </a:r>
                <a:endParaRPr lang="en-US" dirty="0">
                  <a:solidFill>
                    <a:schemeClr val="dk1"/>
                  </a:solidFill>
                  <a:latin typeface="Calibri"/>
                  <a:ea typeface="Calibri"/>
                  <a:cs typeface="Calibri"/>
                  <a:sym typeface="Calibri"/>
                </a:endParaRPr>
              </a:p>
            </p:txBody>
          </p:sp>
        </mc:Choice>
        <mc:Fallback xmlns="">
          <p:sp>
            <p:nvSpPr>
              <p:cNvPr id="12" name="Google Shape;95;p14"/>
              <p:cNvSpPr txBox="1">
                <a:spLocks noRot="1" noChangeAspect="1" noMove="1" noResize="1" noEditPoints="1" noAdjustHandles="1" noChangeArrowheads="1" noChangeShapeType="1" noTextEdit="1"/>
              </p:cNvSpPr>
              <p:nvPr/>
            </p:nvSpPr>
            <p:spPr>
              <a:xfrm>
                <a:off x="467544" y="3429000"/>
                <a:ext cx="7886700" cy="2827511"/>
              </a:xfrm>
              <a:prstGeom prst="rect">
                <a:avLst/>
              </a:prstGeom>
              <a:blipFill rotWithShape="0">
                <a:blip r:embed="rId2"/>
                <a:stretch>
                  <a:fillRect l="-1392" t="-3672"/>
                </a:stretch>
              </a:blipFill>
              <a:ln>
                <a:noFill/>
              </a:ln>
            </p:spPr>
            <p:txBody>
              <a:bodyPr/>
              <a:lstStyle/>
              <a:p>
                <a:r>
                  <a:rPr lang="en-US">
                    <a:noFill/>
                  </a:rPr>
                  <a:t> </a:t>
                </a:r>
              </a:p>
            </p:txBody>
          </p:sp>
        </mc:Fallback>
      </mc:AlternateContent>
      <p:pic>
        <p:nvPicPr>
          <p:cNvPr id="14" name="Google Shape;96;p14" descr="https://upload.wikimedia.org/wikipedia/commons/thumb/a/a6/Measure_illustration.png/220px-Measure_illustration.png"/>
          <p:cNvPicPr preferRelativeResize="0"/>
          <p:nvPr/>
        </p:nvPicPr>
        <p:blipFill rotWithShape="1">
          <a:blip r:embed="rId3">
            <a:alphaModFix/>
          </a:blip>
          <a:srcRect/>
          <a:stretch/>
        </p:blipFill>
        <p:spPr>
          <a:xfrm>
            <a:off x="7236296" y="3284984"/>
            <a:ext cx="1744436" cy="2862462"/>
          </a:xfrm>
          <a:prstGeom prst="rect">
            <a:avLst/>
          </a:prstGeom>
          <a:noFill/>
          <a:ln>
            <a:noFill/>
          </a:ln>
        </p:spPr>
      </p:pic>
    </p:spTree>
    <p:extLst>
      <p:ext uri="{BB962C8B-B14F-4D97-AF65-F5344CB8AC3E}">
        <p14:creationId xmlns:p14="http://schemas.microsoft.com/office/powerpoint/2010/main" val="91874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24544" y="1916832"/>
            <a:ext cx="3096344" cy="43204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412776"/>
            <a:ext cx="6696744" cy="93610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076056" y="2564904"/>
            <a:ext cx="1872208" cy="5760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588224" y="2564904"/>
            <a:ext cx="360040" cy="20162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64088" y="4581128"/>
            <a:ext cx="122413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5076056" y="3140968"/>
            <a:ext cx="288032" cy="144016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364088" y="2564904"/>
            <a:ext cx="1584176" cy="20162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347864" y="4221088"/>
            <a:ext cx="2016224"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364088" y="4581128"/>
            <a:ext cx="1693937" cy="129579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444208" y="443711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804248" y="242088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932040" y="299695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220072" y="443711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3347864" y="4221088"/>
            <a:ext cx="2160240"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051720" y="4221088"/>
            <a:ext cx="1304528" cy="15757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051720" y="5589240"/>
            <a:ext cx="3456384" cy="21602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5364088" y="544522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907704" y="566124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203848" y="407707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971600" y="2996952"/>
            <a:ext cx="3416384" cy="1368153"/>
            <a:chOff x="971600" y="2996952"/>
            <a:chExt cx="3416384" cy="1368153"/>
          </a:xfrm>
        </p:grpSpPr>
        <p:sp>
          <p:nvSpPr>
            <p:cNvPr id="19" name="TextBox 18"/>
            <p:cNvSpPr txBox="1"/>
            <p:nvPr/>
          </p:nvSpPr>
          <p:spPr>
            <a:xfrm>
              <a:off x="971600" y="2996952"/>
              <a:ext cx="3416384" cy="523220"/>
            </a:xfrm>
            <a:prstGeom prst="rect">
              <a:avLst/>
            </a:prstGeom>
            <a:noFill/>
          </p:spPr>
          <p:txBody>
            <a:bodyPr wrap="none" rtlCol="0">
              <a:spAutoFit/>
            </a:bodyPr>
            <a:lstStyle/>
            <a:p>
              <a:r>
                <a:rPr lang="en-US" sz="2800" dirty="0" smtClean="0">
                  <a:solidFill>
                    <a:srgbClr val="C00000"/>
                  </a:solidFill>
                </a:rPr>
                <a:t>angular resolution </a:t>
              </a:r>
              <a:r>
                <a:rPr lang="en-US" sz="2800" dirty="0" smtClean="0"/>
                <a:t>20</a:t>
              </a:r>
              <a:r>
                <a:rPr lang="en-US" sz="2800" baseline="30000" dirty="0" smtClean="0"/>
                <a:t>o</a:t>
              </a:r>
            </a:p>
          </p:txBody>
        </p:sp>
        <p:sp>
          <p:nvSpPr>
            <p:cNvPr id="20" name="Freeform 19"/>
            <p:cNvSpPr/>
            <p:nvPr/>
          </p:nvSpPr>
          <p:spPr>
            <a:xfrm>
              <a:off x="3707904" y="3517777"/>
              <a:ext cx="328530" cy="847328"/>
            </a:xfrm>
            <a:custGeom>
              <a:avLst/>
              <a:gdLst>
                <a:gd name="connsiteX0" fmla="*/ 161925 w 328530"/>
                <a:gd name="connsiteY0" fmla="*/ 0 h 847725"/>
                <a:gd name="connsiteX1" fmla="*/ 323850 w 328530"/>
                <a:gd name="connsiteY1" fmla="*/ 409575 h 847725"/>
                <a:gd name="connsiteX2" fmla="*/ 0 w 328530"/>
                <a:gd name="connsiteY2" fmla="*/ 847725 h 847725"/>
              </a:gdLst>
              <a:ahLst/>
              <a:cxnLst>
                <a:cxn ang="0">
                  <a:pos x="connsiteX0" y="connsiteY0"/>
                </a:cxn>
                <a:cxn ang="0">
                  <a:pos x="connsiteX1" y="connsiteY1"/>
                </a:cxn>
                <a:cxn ang="0">
                  <a:pos x="connsiteX2" y="connsiteY2"/>
                </a:cxn>
              </a:cxnLst>
              <a:rect l="l" t="t" r="r" b="b"/>
              <a:pathLst>
                <a:path w="328530" h="847725">
                  <a:moveTo>
                    <a:pt x="161925" y="0"/>
                  </a:moveTo>
                  <a:cubicBezTo>
                    <a:pt x="256381" y="134144"/>
                    <a:pt x="350837" y="268288"/>
                    <a:pt x="323850" y="409575"/>
                  </a:cubicBezTo>
                  <a:cubicBezTo>
                    <a:pt x="296863" y="550862"/>
                    <a:pt x="148431" y="699293"/>
                    <a:pt x="0" y="847725"/>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p:nvCxnSpPr>
        <p:spPr>
          <a:xfrm flipH="1">
            <a:off x="7067551" y="3714750"/>
            <a:ext cx="142874" cy="21431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6901408" y="571346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061051" y="351926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051720" y="4725144"/>
            <a:ext cx="6655469" cy="1817876"/>
            <a:chOff x="2051720" y="4725144"/>
            <a:chExt cx="6655469" cy="1817876"/>
          </a:xfrm>
        </p:grpSpPr>
        <p:cxnSp>
          <p:nvCxnSpPr>
            <p:cNvPr id="42" name="Straight Connector 41"/>
            <p:cNvCxnSpPr>
              <a:stCxn id="38" idx="4"/>
              <a:endCxn id="37" idx="4"/>
            </p:cNvCxnSpPr>
            <p:nvPr/>
          </p:nvCxnSpPr>
          <p:spPr>
            <a:xfrm flipV="1">
              <a:off x="2051720" y="5733256"/>
              <a:ext cx="3456384" cy="216024"/>
            </a:xfrm>
            <a:prstGeom prst="line">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36096" y="4725144"/>
              <a:ext cx="1080120" cy="0"/>
            </a:xfrm>
            <a:prstGeom prst="line">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495925" y="6019800"/>
              <a:ext cx="3211264" cy="523220"/>
            </a:xfrm>
            <a:prstGeom prst="rect">
              <a:avLst/>
            </a:prstGeom>
            <a:noFill/>
          </p:spPr>
          <p:txBody>
            <a:bodyPr wrap="none" rtlCol="0">
              <a:spAutoFit/>
            </a:bodyPr>
            <a:lstStyle/>
            <a:p>
              <a:r>
                <a:rPr lang="en-US" sz="2800" dirty="0" smtClean="0">
                  <a:solidFill>
                    <a:srgbClr val="C00000"/>
                  </a:solidFill>
                </a:rPr>
                <a:t>edge-length ratio </a:t>
              </a:r>
              <a:r>
                <a:rPr lang="en-US" sz="2800" dirty="0" smtClean="0"/>
                <a:t>~ 3</a:t>
              </a:r>
            </a:p>
          </p:txBody>
        </p:sp>
        <p:sp>
          <p:nvSpPr>
            <p:cNvPr id="55" name="Freeform 54"/>
            <p:cNvSpPr/>
            <p:nvPr/>
          </p:nvSpPr>
          <p:spPr>
            <a:xfrm>
              <a:off x="4514850" y="5876925"/>
              <a:ext cx="990600" cy="529513"/>
            </a:xfrm>
            <a:custGeom>
              <a:avLst/>
              <a:gdLst>
                <a:gd name="connsiteX0" fmla="*/ 990600 w 990600"/>
                <a:gd name="connsiteY0" fmla="*/ 476250 h 529513"/>
                <a:gd name="connsiteX1" fmla="*/ 476250 w 990600"/>
                <a:gd name="connsiteY1" fmla="*/ 485775 h 529513"/>
                <a:gd name="connsiteX2" fmla="*/ 0 w 990600"/>
                <a:gd name="connsiteY2" fmla="*/ 0 h 529513"/>
              </a:gdLst>
              <a:ahLst/>
              <a:cxnLst>
                <a:cxn ang="0">
                  <a:pos x="connsiteX0" y="connsiteY0"/>
                </a:cxn>
                <a:cxn ang="0">
                  <a:pos x="connsiteX1" y="connsiteY1"/>
                </a:cxn>
                <a:cxn ang="0">
                  <a:pos x="connsiteX2" y="connsiteY2"/>
                </a:cxn>
              </a:cxnLst>
              <a:rect l="l" t="t" r="r" b="b"/>
              <a:pathLst>
                <a:path w="990600" h="529513">
                  <a:moveTo>
                    <a:pt x="990600" y="476250"/>
                  </a:moveTo>
                  <a:cubicBezTo>
                    <a:pt x="815975" y="520700"/>
                    <a:pt x="641350" y="565150"/>
                    <a:pt x="476250" y="485775"/>
                  </a:cubicBezTo>
                  <a:cubicBezTo>
                    <a:pt x="311150" y="406400"/>
                    <a:pt x="155575" y="203200"/>
                    <a:pt x="0" y="0"/>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6110462" y="4858224"/>
              <a:ext cx="536793" cy="1209675"/>
            </a:xfrm>
            <a:custGeom>
              <a:avLst/>
              <a:gdLst>
                <a:gd name="connsiteX0" fmla="*/ 714375 w 991481"/>
                <a:gd name="connsiteY0" fmla="*/ 3046318 h 3046318"/>
                <a:gd name="connsiteX1" fmla="*/ 990600 w 991481"/>
                <a:gd name="connsiteY1" fmla="*/ 1131793 h 3046318"/>
                <a:gd name="connsiteX2" fmla="*/ 781050 w 991481"/>
                <a:gd name="connsiteY2" fmla="*/ 84043 h 3046318"/>
                <a:gd name="connsiteX3" fmla="*/ 238125 w 991481"/>
                <a:gd name="connsiteY3" fmla="*/ 103093 h 3046318"/>
                <a:gd name="connsiteX4" fmla="*/ 0 w 991481"/>
                <a:gd name="connsiteY4" fmla="*/ 417418 h 3046318"/>
                <a:gd name="connsiteX0" fmla="*/ 714375 w 991400"/>
                <a:gd name="connsiteY0" fmla="*/ 3070947 h 3070947"/>
                <a:gd name="connsiteX1" fmla="*/ 990600 w 991400"/>
                <a:gd name="connsiteY1" fmla="*/ 1156422 h 3070947"/>
                <a:gd name="connsiteX2" fmla="*/ 781050 w 991400"/>
                <a:gd name="connsiteY2" fmla="*/ 108672 h 3070947"/>
                <a:gd name="connsiteX3" fmla="*/ 304800 w 991400"/>
                <a:gd name="connsiteY3" fmla="*/ 70572 h 3070947"/>
                <a:gd name="connsiteX4" fmla="*/ 0 w 991400"/>
                <a:gd name="connsiteY4" fmla="*/ 442047 h 3070947"/>
                <a:gd name="connsiteX0" fmla="*/ 714375 w 934788"/>
                <a:gd name="connsiteY0" fmla="*/ 3150264 h 3150264"/>
                <a:gd name="connsiteX1" fmla="*/ 933450 w 934788"/>
                <a:gd name="connsiteY1" fmla="*/ 2350164 h 3150264"/>
                <a:gd name="connsiteX2" fmla="*/ 781050 w 934788"/>
                <a:gd name="connsiteY2" fmla="*/ 187989 h 3150264"/>
                <a:gd name="connsiteX3" fmla="*/ 304800 w 934788"/>
                <a:gd name="connsiteY3" fmla="*/ 149889 h 3150264"/>
                <a:gd name="connsiteX4" fmla="*/ 0 w 934788"/>
                <a:gd name="connsiteY4" fmla="*/ 521364 h 3150264"/>
                <a:gd name="connsiteX0" fmla="*/ 714375 w 950131"/>
                <a:gd name="connsiteY0" fmla="*/ 3000375 h 3000375"/>
                <a:gd name="connsiteX1" fmla="*/ 933450 w 950131"/>
                <a:gd name="connsiteY1" fmla="*/ 2200275 h 3000375"/>
                <a:gd name="connsiteX2" fmla="*/ 304800 w 950131"/>
                <a:gd name="connsiteY2" fmla="*/ 0 h 3000375"/>
                <a:gd name="connsiteX3" fmla="*/ 0 w 950131"/>
                <a:gd name="connsiteY3" fmla="*/ 371475 h 3000375"/>
                <a:gd name="connsiteX0" fmla="*/ 714375 w 979186"/>
                <a:gd name="connsiteY0" fmla="*/ 2636126 h 2636126"/>
                <a:gd name="connsiteX1" fmla="*/ 933450 w 979186"/>
                <a:gd name="connsiteY1" fmla="*/ 1836026 h 2636126"/>
                <a:gd name="connsiteX2" fmla="*/ 885825 w 979186"/>
                <a:gd name="connsiteY2" fmla="*/ 1474076 h 2636126"/>
                <a:gd name="connsiteX3" fmla="*/ 0 w 979186"/>
                <a:gd name="connsiteY3" fmla="*/ 7226 h 2636126"/>
                <a:gd name="connsiteX0" fmla="*/ 714375 w 969192"/>
                <a:gd name="connsiteY0" fmla="*/ 2628900 h 2628900"/>
                <a:gd name="connsiteX1" fmla="*/ 933450 w 969192"/>
                <a:gd name="connsiteY1" fmla="*/ 1828800 h 2628900"/>
                <a:gd name="connsiteX2" fmla="*/ 0 w 969192"/>
                <a:gd name="connsiteY2" fmla="*/ 0 h 2628900"/>
                <a:gd name="connsiteX0" fmla="*/ 428625 w 665498"/>
                <a:gd name="connsiteY0" fmla="*/ 1181100 h 1181100"/>
                <a:gd name="connsiteX1" fmla="*/ 647700 w 665498"/>
                <a:gd name="connsiteY1" fmla="*/ 381000 h 1181100"/>
                <a:gd name="connsiteX2" fmla="*/ 0 w 665498"/>
                <a:gd name="connsiteY2" fmla="*/ 0 h 1181100"/>
                <a:gd name="connsiteX0" fmla="*/ 428625 w 553609"/>
                <a:gd name="connsiteY0" fmla="*/ 1181100 h 1181100"/>
                <a:gd name="connsiteX1" fmla="*/ 514350 w 553609"/>
                <a:gd name="connsiteY1" fmla="*/ 533400 h 1181100"/>
                <a:gd name="connsiteX2" fmla="*/ 0 w 553609"/>
                <a:gd name="connsiteY2" fmla="*/ 0 h 1181100"/>
                <a:gd name="connsiteX0" fmla="*/ 400050 w 522930"/>
                <a:gd name="connsiteY0" fmla="*/ 1209675 h 1209675"/>
                <a:gd name="connsiteX1" fmla="*/ 485775 w 522930"/>
                <a:gd name="connsiteY1" fmla="*/ 561975 h 1209675"/>
                <a:gd name="connsiteX2" fmla="*/ 0 w 522930"/>
                <a:gd name="connsiteY2" fmla="*/ 0 h 1209675"/>
                <a:gd name="connsiteX0" fmla="*/ 400050 w 536793"/>
                <a:gd name="connsiteY0" fmla="*/ 1209675 h 1209675"/>
                <a:gd name="connsiteX1" fmla="*/ 504825 w 536793"/>
                <a:gd name="connsiteY1" fmla="*/ 438150 h 1209675"/>
                <a:gd name="connsiteX2" fmla="*/ 0 w 536793"/>
                <a:gd name="connsiteY2" fmla="*/ 0 h 1209675"/>
              </a:gdLst>
              <a:ahLst/>
              <a:cxnLst>
                <a:cxn ang="0">
                  <a:pos x="connsiteX0" y="connsiteY0"/>
                </a:cxn>
                <a:cxn ang="0">
                  <a:pos x="connsiteX1" y="connsiteY1"/>
                </a:cxn>
                <a:cxn ang="0">
                  <a:pos x="connsiteX2" y="connsiteY2"/>
                </a:cxn>
              </a:cxnLst>
              <a:rect l="l" t="t" r="r" b="b"/>
              <a:pathLst>
                <a:path w="536793" h="1209675">
                  <a:moveTo>
                    <a:pt x="400050" y="1209675"/>
                  </a:moveTo>
                  <a:cubicBezTo>
                    <a:pt x="532606" y="499268"/>
                    <a:pt x="571500" y="639763"/>
                    <a:pt x="504825" y="438150"/>
                  </a:cubicBezTo>
                  <a:cubicBezTo>
                    <a:pt x="438150" y="236538"/>
                    <a:pt x="194469" y="381000"/>
                    <a:pt x="0" y="0"/>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Straight Connector 42"/>
          <p:cNvCxnSpPr/>
          <p:nvPr/>
        </p:nvCxnSpPr>
        <p:spPr>
          <a:xfrm flipH="1" flipV="1">
            <a:off x="-180528" y="764704"/>
            <a:ext cx="2952328"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771800" y="548680"/>
            <a:ext cx="4306052" cy="769441"/>
          </a:xfrm>
          <a:prstGeom prst="rect">
            <a:avLst/>
          </a:prstGeom>
          <a:noFill/>
        </p:spPr>
        <p:txBody>
          <a:bodyPr wrap="none" rtlCol="0">
            <a:spAutoFit/>
          </a:bodyPr>
          <a:lstStyle/>
          <a:p>
            <a:pPr algn="r"/>
            <a:r>
              <a:rPr lang="en-US" sz="4400" b="1" dirty="0" smtClean="0">
                <a:solidFill>
                  <a:schemeClr val="accent6">
                    <a:lumMod val="75000"/>
                  </a:schemeClr>
                </a:solidFill>
              </a:rPr>
              <a:t>Quality Measures</a:t>
            </a:r>
            <a:endParaRPr lang="en-US" sz="4400" b="1" dirty="0">
              <a:solidFill>
                <a:schemeClr val="accent6">
                  <a:lumMod val="75000"/>
                </a:schemeClr>
              </a:solidFill>
            </a:endParaRPr>
          </a:p>
        </p:txBody>
      </p:sp>
    </p:spTree>
    <p:extLst>
      <p:ext uri="{BB962C8B-B14F-4D97-AF65-F5344CB8AC3E}">
        <p14:creationId xmlns:p14="http://schemas.microsoft.com/office/powerpoint/2010/main" val="312842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24544" y="1916832"/>
            <a:ext cx="3096344" cy="43204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412776"/>
            <a:ext cx="6696744" cy="93610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076056" y="2564904"/>
            <a:ext cx="1872208" cy="5760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588224" y="2564904"/>
            <a:ext cx="360040" cy="20162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64088" y="4581128"/>
            <a:ext cx="122413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5076056" y="3140968"/>
            <a:ext cx="288032" cy="144016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364088" y="2564904"/>
            <a:ext cx="1584176" cy="20162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347864" y="4221088"/>
            <a:ext cx="2016224"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364088" y="4581128"/>
            <a:ext cx="1693937" cy="129579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444208" y="443711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804248" y="242088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932040" y="299695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220072" y="443711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3347864" y="4221088"/>
            <a:ext cx="2160240"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051720" y="4221088"/>
            <a:ext cx="1304528" cy="15757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051720" y="5589240"/>
            <a:ext cx="3456384" cy="21602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5364088" y="544522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907704" y="566124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203848" y="407707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H="1">
            <a:off x="7067551" y="3714750"/>
            <a:ext cx="142874" cy="21431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6901408" y="571346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061051" y="351926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flipV="1">
            <a:off x="-180528" y="764704"/>
            <a:ext cx="2952328"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771800" y="548680"/>
            <a:ext cx="4306052" cy="769441"/>
          </a:xfrm>
          <a:prstGeom prst="rect">
            <a:avLst/>
          </a:prstGeom>
          <a:noFill/>
        </p:spPr>
        <p:txBody>
          <a:bodyPr wrap="none" rtlCol="0">
            <a:spAutoFit/>
          </a:bodyPr>
          <a:lstStyle/>
          <a:p>
            <a:pPr algn="r"/>
            <a:r>
              <a:rPr lang="en-US" sz="4400" b="1" dirty="0" smtClean="0">
                <a:solidFill>
                  <a:schemeClr val="accent6">
                    <a:lumMod val="75000"/>
                  </a:schemeClr>
                </a:solidFill>
              </a:rPr>
              <a:t>Quality Measures</a:t>
            </a:r>
            <a:endParaRPr lang="en-US" sz="4400" b="1" dirty="0">
              <a:solidFill>
                <a:schemeClr val="accent6">
                  <a:lumMod val="75000"/>
                </a:schemeClr>
              </a:solidFill>
            </a:endParaRPr>
          </a:p>
        </p:txBody>
      </p:sp>
      <p:sp>
        <p:nvSpPr>
          <p:cNvPr id="4" name="TextBox 3"/>
          <p:cNvSpPr txBox="1"/>
          <p:nvPr/>
        </p:nvSpPr>
        <p:spPr>
          <a:xfrm>
            <a:off x="755576" y="3193812"/>
            <a:ext cx="3508396" cy="523220"/>
          </a:xfrm>
          <a:prstGeom prst="rect">
            <a:avLst/>
          </a:prstGeom>
          <a:noFill/>
        </p:spPr>
        <p:txBody>
          <a:bodyPr wrap="none" rtlCol="0">
            <a:spAutoFit/>
          </a:bodyPr>
          <a:lstStyle/>
          <a:p>
            <a:r>
              <a:rPr lang="en-US" sz="2800" dirty="0" smtClean="0">
                <a:solidFill>
                  <a:srgbClr val="C00000"/>
                </a:solidFill>
              </a:rPr>
              <a:t>feature resolution </a:t>
            </a:r>
            <a:r>
              <a:rPr lang="en-US" sz="2800" dirty="0" smtClean="0"/>
              <a:t>~ 10</a:t>
            </a:r>
          </a:p>
        </p:txBody>
      </p:sp>
      <p:cxnSp>
        <p:nvCxnSpPr>
          <p:cNvPr id="45" name="Straight Connector 44"/>
          <p:cNvCxnSpPr/>
          <p:nvPr/>
        </p:nvCxnSpPr>
        <p:spPr>
          <a:xfrm flipV="1">
            <a:off x="2051720" y="5733256"/>
            <a:ext cx="3456384" cy="216024"/>
          </a:xfrm>
          <a:prstGeom prst="line">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782637" y="3597310"/>
            <a:ext cx="289546" cy="37666"/>
          </a:xfrm>
          <a:prstGeom prst="line">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35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24544" y="1916832"/>
            <a:ext cx="3096344" cy="43204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412776"/>
            <a:ext cx="6696744" cy="93610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436096" y="3625860"/>
            <a:ext cx="144016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156176" y="3625860"/>
            <a:ext cx="72008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5436096" y="3625860"/>
            <a:ext cx="72008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156176" y="3625860"/>
            <a:ext cx="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436096" y="4345940"/>
            <a:ext cx="72008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9" idx="5"/>
          </p:cNvCxnSpPr>
          <p:nvPr/>
        </p:nvCxnSpPr>
        <p:spPr>
          <a:xfrm>
            <a:off x="6258011" y="4447775"/>
            <a:ext cx="618245" cy="61824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732240" y="348184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012160" y="348184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92080" y="348184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012160" y="420192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436096" y="4345940"/>
            <a:ext cx="72008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36096" y="4345940"/>
            <a:ext cx="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436096" y="5066020"/>
            <a:ext cx="72008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012160" y="492200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292080" y="492200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292080" y="420192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57839" y="3409836"/>
            <a:ext cx="3006016" cy="523220"/>
          </a:xfrm>
          <a:prstGeom prst="rect">
            <a:avLst/>
          </a:prstGeom>
          <a:noFill/>
        </p:spPr>
        <p:txBody>
          <a:bodyPr wrap="none" rtlCol="0">
            <a:spAutoFit/>
          </a:bodyPr>
          <a:lstStyle/>
          <a:p>
            <a:r>
              <a:rPr lang="en-US" sz="2800" dirty="0" smtClean="0">
                <a:solidFill>
                  <a:srgbClr val="C00000"/>
                </a:solidFill>
              </a:rPr>
              <a:t>angular resolution </a:t>
            </a:r>
            <a:endParaRPr lang="en-US" sz="2800" baseline="30000" dirty="0" smtClean="0"/>
          </a:p>
        </p:txBody>
      </p:sp>
      <p:cxnSp>
        <p:nvCxnSpPr>
          <p:cNvPr id="47" name="Straight Connector 46"/>
          <p:cNvCxnSpPr/>
          <p:nvPr/>
        </p:nvCxnSpPr>
        <p:spPr>
          <a:xfrm>
            <a:off x="6876256" y="4345940"/>
            <a:ext cx="1"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6732240" y="492200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732240" y="420192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57839" y="4129916"/>
            <a:ext cx="2685479" cy="523220"/>
          </a:xfrm>
          <a:prstGeom prst="rect">
            <a:avLst/>
          </a:prstGeom>
          <a:noFill/>
        </p:spPr>
        <p:txBody>
          <a:bodyPr wrap="none" rtlCol="0">
            <a:spAutoFit/>
          </a:bodyPr>
          <a:lstStyle/>
          <a:p>
            <a:r>
              <a:rPr lang="en-US" sz="2800" dirty="0" smtClean="0">
                <a:solidFill>
                  <a:srgbClr val="C00000"/>
                </a:solidFill>
              </a:rPr>
              <a:t>edge-length ratio</a:t>
            </a:r>
            <a:endParaRPr lang="en-US" sz="2800" dirty="0" smtClean="0"/>
          </a:p>
        </p:txBody>
      </p:sp>
      <p:sp>
        <p:nvSpPr>
          <p:cNvPr id="58" name="TextBox 57"/>
          <p:cNvSpPr txBox="1"/>
          <p:nvPr/>
        </p:nvSpPr>
        <p:spPr>
          <a:xfrm>
            <a:off x="857839" y="4849996"/>
            <a:ext cx="2735108" cy="523220"/>
          </a:xfrm>
          <a:prstGeom prst="rect">
            <a:avLst/>
          </a:prstGeom>
          <a:noFill/>
        </p:spPr>
        <p:txBody>
          <a:bodyPr wrap="none" rtlCol="0">
            <a:spAutoFit/>
          </a:bodyPr>
          <a:lstStyle/>
          <a:p>
            <a:r>
              <a:rPr lang="en-US" sz="2800" dirty="0" smtClean="0">
                <a:solidFill>
                  <a:srgbClr val="C00000"/>
                </a:solidFill>
              </a:rPr>
              <a:t>area requirement</a:t>
            </a:r>
            <a:endParaRPr lang="en-US" sz="2800" dirty="0" smtClean="0"/>
          </a:p>
        </p:txBody>
      </p:sp>
      <p:cxnSp>
        <p:nvCxnSpPr>
          <p:cNvPr id="29" name="Straight Connector 28"/>
          <p:cNvCxnSpPr/>
          <p:nvPr/>
        </p:nvCxnSpPr>
        <p:spPr>
          <a:xfrm flipH="1" flipV="1">
            <a:off x="-180528" y="764704"/>
            <a:ext cx="2952328"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71800" y="548680"/>
            <a:ext cx="4306052" cy="769441"/>
          </a:xfrm>
          <a:prstGeom prst="rect">
            <a:avLst/>
          </a:prstGeom>
          <a:noFill/>
        </p:spPr>
        <p:txBody>
          <a:bodyPr wrap="none" rtlCol="0">
            <a:spAutoFit/>
          </a:bodyPr>
          <a:lstStyle/>
          <a:p>
            <a:pPr algn="r"/>
            <a:r>
              <a:rPr lang="en-US" sz="4400" b="1" dirty="0" smtClean="0">
                <a:solidFill>
                  <a:schemeClr val="accent6">
                    <a:lumMod val="75000"/>
                  </a:schemeClr>
                </a:solidFill>
              </a:rPr>
              <a:t>Quality Measures</a:t>
            </a:r>
            <a:endParaRPr lang="en-US" sz="4400" b="1" dirty="0">
              <a:solidFill>
                <a:schemeClr val="accent6">
                  <a:lumMod val="75000"/>
                </a:schemeClr>
              </a:solidFill>
            </a:endParaRPr>
          </a:p>
        </p:txBody>
      </p:sp>
    </p:spTree>
    <p:extLst>
      <p:ext uri="{BB962C8B-B14F-4D97-AF65-F5344CB8AC3E}">
        <p14:creationId xmlns:p14="http://schemas.microsoft.com/office/powerpoint/2010/main" val="355160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24544" y="1916832"/>
            <a:ext cx="3096344" cy="43204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412776"/>
            <a:ext cx="6696744" cy="93610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436096" y="3625860"/>
            <a:ext cx="144016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156176" y="3625860"/>
            <a:ext cx="72008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5436096" y="3625860"/>
            <a:ext cx="72008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156176" y="3625860"/>
            <a:ext cx="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436096" y="4345940"/>
            <a:ext cx="72008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9" idx="5"/>
          </p:cNvCxnSpPr>
          <p:nvPr/>
        </p:nvCxnSpPr>
        <p:spPr>
          <a:xfrm>
            <a:off x="6258011" y="4447775"/>
            <a:ext cx="618245" cy="61824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732240" y="348184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012160" y="348184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92080" y="348184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012160" y="420192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436096" y="4345940"/>
            <a:ext cx="72008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36096" y="4345940"/>
            <a:ext cx="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436096" y="5066020"/>
            <a:ext cx="72008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012160" y="492200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292080" y="492200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292080" y="420192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57839" y="3409836"/>
            <a:ext cx="3498137" cy="523220"/>
          </a:xfrm>
          <a:prstGeom prst="rect">
            <a:avLst/>
          </a:prstGeom>
          <a:noFill/>
        </p:spPr>
        <p:txBody>
          <a:bodyPr wrap="none" rtlCol="0">
            <a:spAutoFit/>
          </a:bodyPr>
          <a:lstStyle/>
          <a:p>
            <a:r>
              <a:rPr lang="en-US" sz="2800" dirty="0" smtClean="0">
                <a:solidFill>
                  <a:srgbClr val="C00000"/>
                </a:solidFill>
              </a:rPr>
              <a:t>angular resolution  </a:t>
            </a:r>
            <a:r>
              <a:rPr lang="en-US" sz="2800" dirty="0" smtClean="0"/>
              <a:t>45</a:t>
            </a:r>
            <a:r>
              <a:rPr lang="en-US" sz="2800" baseline="30000" dirty="0" smtClean="0"/>
              <a:t>o</a:t>
            </a:r>
          </a:p>
        </p:txBody>
      </p:sp>
      <p:cxnSp>
        <p:nvCxnSpPr>
          <p:cNvPr id="47" name="Straight Connector 46"/>
          <p:cNvCxnSpPr/>
          <p:nvPr/>
        </p:nvCxnSpPr>
        <p:spPr>
          <a:xfrm>
            <a:off x="6876256" y="4345940"/>
            <a:ext cx="1"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6732240" y="492200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732240" y="420192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57839" y="4129916"/>
            <a:ext cx="3228897" cy="523220"/>
          </a:xfrm>
          <a:prstGeom prst="rect">
            <a:avLst/>
          </a:prstGeom>
          <a:noFill/>
        </p:spPr>
        <p:txBody>
          <a:bodyPr wrap="none" rtlCol="0">
            <a:spAutoFit/>
          </a:bodyPr>
          <a:lstStyle/>
          <a:p>
            <a:r>
              <a:rPr lang="en-US" sz="2800" dirty="0" smtClean="0">
                <a:solidFill>
                  <a:srgbClr val="C00000"/>
                </a:solidFill>
              </a:rPr>
              <a:t>edge-length ratio  </a:t>
            </a:r>
            <a:r>
              <a:rPr lang="en-US" sz="2800" b="1" dirty="0" smtClean="0">
                <a:sym typeface="Symbol" panose="05050102010706020507" pitchFamily="18" charset="2"/>
              </a:rPr>
              <a:t></a:t>
            </a:r>
            <a:r>
              <a:rPr lang="en-US" sz="2800" dirty="0" smtClean="0"/>
              <a:t>2</a:t>
            </a:r>
          </a:p>
        </p:txBody>
      </p:sp>
      <p:sp>
        <p:nvSpPr>
          <p:cNvPr id="58" name="TextBox 57"/>
          <p:cNvSpPr txBox="1"/>
          <p:nvPr/>
        </p:nvSpPr>
        <p:spPr>
          <a:xfrm>
            <a:off x="857839" y="4849996"/>
            <a:ext cx="3081356" cy="523220"/>
          </a:xfrm>
          <a:prstGeom prst="rect">
            <a:avLst/>
          </a:prstGeom>
          <a:noFill/>
        </p:spPr>
        <p:txBody>
          <a:bodyPr wrap="none" rtlCol="0">
            <a:spAutoFit/>
          </a:bodyPr>
          <a:lstStyle/>
          <a:p>
            <a:r>
              <a:rPr lang="en-US" sz="2800" dirty="0" smtClean="0">
                <a:solidFill>
                  <a:srgbClr val="C00000"/>
                </a:solidFill>
              </a:rPr>
              <a:t>area requirement  </a:t>
            </a:r>
            <a:r>
              <a:rPr lang="en-US" sz="2800" dirty="0" smtClean="0"/>
              <a:t>9</a:t>
            </a:r>
          </a:p>
        </p:txBody>
      </p:sp>
      <p:cxnSp>
        <p:nvCxnSpPr>
          <p:cNvPr id="29" name="Straight Connector 28"/>
          <p:cNvCxnSpPr/>
          <p:nvPr/>
        </p:nvCxnSpPr>
        <p:spPr>
          <a:xfrm flipH="1" flipV="1">
            <a:off x="-180528" y="764704"/>
            <a:ext cx="2952328"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71800" y="548680"/>
            <a:ext cx="4306052" cy="769441"/>
          </a:xfrm>
          <a:prstGeom prst="rect">
            <a:avLst/>
          </a:prstGeom>
          <a:noFill/>
        </p:spPr>
        <p:txBody>
          <a:bodyPr wrap="none" rtlCol="0">
            <a:spAutoFit/>
          </a:bodyPr>
          <a:lstStyle/>
          <a:p>
            <a:pPr algn="r"/>
            <a:r>
              <a:rPr lang="en-US" sz="4400" b="1" dirty="0" smtClean="0">
                <a:solidFill>
                  <a:schemeClr val="accent6">
                    <a:lumMod val="75000"/>
                  </a:schemeClr>
                </a:solidFill>
              </a:rPr>
              <a:t>Quality Measures</a:t>
            </a:r>
            <a:endParaRPr lang="en-US" sz="4400" b="1" dirty="0">
              <a:solidFill>
                <a:schemeClr val="accent6">
                  <a:lumMod val="75000"/>
                </a:schemeClr>
              </a:solidFill>
            </a:endParaRPr>
          </a:p>
        </p:txBody>
      </p:sp>
    </p:spTree>
    <p:extLst>
      <p:ext uri="{BB962C8B-B14F-4D97-AF65-F5344CB8AC3E}">
        <p14:creationId xmlns:p14="http://schemas.microsoft.com/office/powerpoint/2010/main" val="2046173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p:cNvCxnSpPr/>
          <p:nvPr/>
        </p:nvCxnSpPr>
        <p:spPr>
          <a:xfrm>
            <a:off x="6732240" y="2708920"/>
            <a:ext cx="648072"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24544" y="1916832"/>
            <a:ext cx="3096344" cy="43204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412776"/>
            <a:ext cx="6696744" cy="93610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724128" y="5085184"/>
            <a:ext cx="144016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444208" y="5085184"/>
            <a:ext cx="72008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5724128" y="5085184"/>
            <a:ext cx="72008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444208" y="5085184"/>
            <a:ext cx="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724128" y="5805264"/>
            <a:ext cx="72008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9" idx="5"/>
          </p:cNvCxnSpPr>
          <p:nvPr/>
        </p:nvCxnSpPr>
        <p:spPr>
          <a:xfrm>
            <a:off x="6546043" y="5907099"/>
            <a:ext cx="618245" cy="61824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020272" y="494116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300192" y="494116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580112" y="494116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300192" y="566124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724128" y="5805264"/>
            <a:ext cx="72008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24128" y="5805264"/>
            <a:ext cx="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724128" y="6525344"/>
            <a:ext cx="72008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300192" y="638132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580112" y="638132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580112" y="566124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57839" y="3409836"/>
            <a:ext cx="3498137" cy="523220"/>
          </a:xfrm>
          <a:prstGeom prst="rect">
            <a:avLst/>
          </a:prstGeom>
          <a:noFill/>
        </p:spPr>
        <p:txBody>
          <a:bodyPr wrap="none" rtlCol="0">
            <a:spAutoFit/>
          </a:bodyPr>
          <a:lstStyle/>
          <a:p>
            <a:r>
              <a:rPr lang="en-US" sz="2800" dirty="0" smtClean="0">
                <a:solidFill>
                  <a:srgbClr val="C00000"/>
                </a:solidFill>
              </a:rPr>
              <a:t>angular resolution  </a:t>
            </a:r>
            <a:r>
              <a:rPr lang="en-US" sz="2800" dirty="0" smtClean="0"/>
              <a:t>60</a:t>
            </a:r>
            <a:r>
              <a:rPr lang="en-US" sz="2800" baseline="30000" dirty="0" smtClean="0"/>
              <a:t>o</a:t>
            </a:r>
          </a:p>
        </p:txBody>
      </p:sp>
      <p:cxnSp>
        <p:nvCxnSpPr>
          <p:cNvPr id="47" name="Straight Connector 46"/>
          <p:cNvCxnSpPr/>
          <p:nvPr/>
        </p:nvCxnSpPr>
        <p:spPr>
          <a:xfrm>
            <a:off x="7164288" y="5805264"/>
            <a:ext cx="1"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020272" y="638132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020272" y="566124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57839" y="4129916"/>
            <a:ext cx="3031727" cy="523220"/>
          </a:xfrm>
          <a:prstGeom prst="rect">
            <a:avLst/>
          </a:prstGeom>
          <a:noFill/>
        </p:spPr>
        <p:txBody>
          <a:bodyPr wrap="none" rtlCol="0">
            <a:spAutoFit/>
          </a:bodyPr>
          <a:lstStyle/>
          <a:p>
            <a:r>
              <a:rPr lang="en-US" sz="2800" dirty="0" smtClean="0">
                <a:solidFill>
                  <a:srgbClr val="C00000"/>
                </a:solidFill>
              </a:rPr>
              <a:t>edge-length ratio  </a:t>
            </a:r>
            <a:r>
              <a:rPr lang="en-US" sz="2800" dirty="0" smtClean="0">
                <a:sym typeface="Symbol" panose="05050102010706020507" pitchFamily="18" charset="2"/>
              </a:rPr>
              <a:t>1</a:t>
            </a:r>
            <a:endParaRPr lang="en-US" sz="2800" dirty="0" smtClean="0"/>
          </a:p>
        </p:txBody>
      </p:sp>
      <p:sp>
        <p:nvSpPr>
          <p:cNvPr id="58" name="TextBox 57"/>
          <p:cNvSpPr txBox="1"/>
          <p:nvPr/>
        </p:nvSpPr>
        <p:spPr>
          <a:xfrm>
            <a:off x="857839" y="5517232"/>
            <a:ext cx="3081356" cy="523220"/>
          </a:xfrm>
          <a:prstGeom prst="rect">
            <a:avLst/>
          </a:prstGeom>
          <a:noFill/>
        </p:spPr>
        <p:txBody>
          <a:bodyPr wrap="none" rtlCol="0">
            <a:spAutoFit/>
          </a:bodyPr>
          <a:lstStyle/>
          <a:p>
            <a:r>
              <a:rPr lang="en-US" sz="2800" dirty="0" smtClean="0">
                <a:solidFill>
                  <a:srgbClr val="C00000"/>
                </a:solidFill>
              </a:rPr>
              <a:t>area requirement  </a:t>
            </a:r>
            <a:r>
              <a:rPr lang="en-US" sz="2800" dirty="0" smtClean="0"/>
              <a:t>9</a:t>
            </a:r>
          </a:p>
        </p:txBody>
      </p:sp>
      <p:cxnSp>
        <p:nvCxnSpPr>
          <p:cNvPr id="29" name="Straight Connector 28"/>
          <p:cNvCxnSpPr/>
          <p:nvPr/>
        </p:nvCxnSpPr>
        <p:spPr>
          <a:xfrm flipH="1">
            <a:off x="6113997" y="2708920"/>
            <a:ext cx="618243" cy="31785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732240" y="3068960"/>
            <a:ext cx="648072"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6113995" y="3026779"/>
            <a:ext cx="618245" cy="40222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732240" y="2708920"/>
            <a:ext cx="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156176" y="3429000"/>
            <a:ext cx="576064"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2" idx="5"/>
          </p:cNvCxnSpPr>
          <p:nvPr/>
        </p:nvCxnSpPr>
        <p:spPr>
          <a:xfrm>
            <a:off x="6834075" y="3530835"/>
            <a:ext cx="546237" cy="33021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7236296" y="292494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588224" y="256490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969979" y="2882763"/>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588224" y="328498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H="1">
            <a:off x="5580112" y="3789040"/>
            <a:ext cx="576064"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156176" y="3789040"/>
            <a:ext cx="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580112" y="4149080"/>
            <a:ext cx="576064"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436096" y="400506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012160" y="436510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12160" y="364502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7380312" y="3861048"/>
            <a:ext cx="72008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7236296" y="371703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956376" y="371703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flipV="1">
            <a:off x="-180528" y="764704"/>
            <a:ext cx="2952328"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771800" y="548680"/>
            <a:ext cx="4306052" cy="769441"/>
          </a:xfrm>
          <a:prstGeom prst="rect">
            <a:avLst/>
          </a:prstGeom>
          <a:noFill/>
        </p:spPr>
        <p:txBody>
          <a:bodyPr wrap="none" rtlCol="0">
            <a:spAutoFit/>
          </a:bodyPr>
          <a:lstStyle/>
          <a:p>
            <a:pPr algn="r"/>
            <a:r>
              <a:rPr lang="en-US" sz="4400" b="1" dirty="0" smtClean="0">
                <a:solidFill>
                  <a:schemeClr val="accent6">
                    <a:lumMod val="75000"/>
                  </a:schemeClr>
                </a:solidFill>
              </a:rPr>
              <a:t>Quality Measures</a:t>
            </a:r>
            <a:endParaRPr lang="en-US" sz="4400" b="1" dirty="0">
              <a:solidFill>
                <a:schemeClr val="accent6">
                  <a:lumMod val="75000"/>
                </a:schemeClr>
              </a:solidFill>
            </a:endParaRPr>
          </a:p>
        </p:txBody>
      </p:sp>
    </p:spTree>
    <p:extLst>
      <p:ext uri="{BB962C8B-B14F-4D97-AF65-F5344CB8AC3E}">
        <p14:creationId xmlns:p14="http://schemas.microsoft.com/office/powerpoint/2010/main" val="738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180528" y="2348880"/>
            <a:ext cx="2952328" cy="94655"/>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787914"/>
            <a:ext cx="6624736" cy="56096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35535" y="4005064"/>
            <a:ext cx="3739357" cy="2369880"/>
          </a:xfrm>
          <a:prstGeom prst="rect">
            <a:avLst/>
          </a:prstGeom>
          <a:noFill/>
        </p:spPr>
        <p:txBody>
          <a:bodyPr wrap="none" rtlCol="0">
            <a:spAutoFit/>
          </a:bodyPr>
          <a:lstStyle/>
          <a:p>
            <a:pPr algn="ctr"/>
            <a:r>
              <a:rPr lang="en-US" sz="2800" dirty="0" smtClean="0"/>
              <a:t>good</a:t>
            </a:r>
            <a:r>
              <a:rPr lang="en-US" sz="2800" dirty="0" smtClean="0">
                <a:solidFill>
                  <a:srgbClr val="C00000"/>
                </a:solidFill>
              </a:rPr>
              <a:t> feature resolution</a:t>
            </a:r>
          </a:p>
          <a:p>
            <a:pPr algn="ctr"/>
            <a:r>
              <a:rPr lang="en-US" sz="3600" dirty="0" smtClean="0"/>
              <a:t>=</a:t>
            </a:r>
          </a:p>
          <a:p>
            <a:pPr algn="ctr"/>
            <a:r>
              <a:rPr lang="en-US" sz="2800" dirty="0" smtClean="0"/>
              <a:t>good</a:t>
            </a:r>
            <a:r>
              <a:rPr lang="en-US" sz="2800" dirty="0" smtClean="0">
                <a:solidFill>
                  <a:srgbClr val="C00000"/>
                </a:solidFill>
              </a:rPr>
              <a:t> angular resolution </a:t>
            </a:r>
            <a:br>
              <a:rPr lang="en-US" sz="2800" dirty="0" smtClean="0">
                <a:solidFill>
                  <a:srgbClr val="C00000"/>
                </a:solidFill>
              </a:rPr>
            </a:br>
            <a:r>
              <a:rPr lang="en-US" sz="2800" i="1" dirty="0" smtClean="0"/>
              <a:t>AND</a:t>
            </a:r>
          </a:p>
          <a:p>
            <a:pPr algn="ctr"/>
            <a:r>
              <a:rPr lang="en-US" sz="2800" dirty="0" smtClean="0"/>
              <a:t>good</a:t>
            </a:r>
            <a:r>
              <a:rPr lang="en-US" sz="2800" dirty="0" smtClean="0">
                <a:solidFill>
                  <a:srgbClr val="C00000"/>
                </a:solidFill>
              </a:rPr>
              <a:t> edge length ratio</a:t>
            </a:r>
          </a:p>
        </p:txBody>
      </p:sp>
      <p:cxnSp>
        <p:nvCxnSpPr>
          <p:cNvPr id="65" name="Straight Connector 64"/>
          <p:cNvCxnSpPr/>
          <p:nvPr/>
        </p:nvCxnSpPr>
        <p:spPr>
          <a:xfrm flipH="1" flipV="1">
            <a:off x="-180528" y="764704"/>
            <a:ext cx="2952328"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771800" y="548680"/>
            <a:ext cx="4306052" cy="769441"/>
          </a:xfrm>
          <a:prstGeom prst="rect">
            <a:avLst/>
          </a:prstGeom>
          <a:noFill/>
        </p:spPr>
        <p:txBody>
          <a:bodyPr wrap="none" rtlCol="0">
            <a:spAutoFit/>
          </a:bodyPr>
          <a:lstStyle/>
          <a:p>
            <a:pPr algn="r"/>
            <a:r>
              <a:rPr lang="en-US" sz="4400" b="1" dirty="0" smtClean="0">
                <a:solidFill>
                  <a:schemeClr val="accent6">
                    <a:lumMod val="75000"/>
                  </a:schemeClr>
                </a:solidFill>
              </a:rPr>
              <a:t>Quality Measures</a:t>
            </a:r>
            <a:endParaRPr lang="en-US" sz="4400" b="1" dirty="0">
              <a:solidFill>
                <a:schemeClr val="accent6">
                  <a:lumMod val="75000"/>
                </a:schemeClr>
              </a:solidFill>
            </a:endParaRPr>
          </a:p>
        </p:txBody>
      </p:sp>
      <p:sp>
        <p:nvSpPr>
          <p:cNvPr id="2" name="TextBox 1"/>
          <p:cNvSpPr txBox="1"/>
          <p:nvPr/>
        </p:nvSpPr>
        <p:spPr>
          <a:xfrm>
            <a:off x="2746715" y="3068960"/>
            <a:ext cx="3316998" cy="523220"/>
          </a:xfrm>
          <a:prstGeom prst="rect">
            <a:avLst/>
          </a:prstGeom>
          <a:noFill/>
        </p:spPr>
        <p:txBody>
          <a:bodyPr wrap="none" rtlCol="0">
            <a:spAutoFit/>
          </a:bodyPr>
          <a:lstStyle/>
          <a:p>
            <a:r>
              <a:rPr lang="en-US" sz="2800" dirty="0" smtClean="0"/>
              <a:t>There is dependence:</a:t>
            </a:r>
          </a:p>
        </p:txBody>
      </p:sp>
    </p:spTree>
    <p:extLst>
      <p:ext uri="{BB962C8B-B14F-4D97-AF65-F5344CB8AC3E}">
        <p14:creationId xmlns:p14="http://schemas.microsoft.com/office/powerpoint/2010/main" val="1837719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180528" y="2348880"/>
            <a:ext cx="2952328" cy="115212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552728" cy="1440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70588" y="3501008"/>
            <a:ext cx="7174144" cy="1877437"/>
          </a:xfrm>
          <a:prstGeom prst="rect">
            <a:avLst/>
          </a:prstGeom>
          <a:noFill/>
        </p:spPr>
        <p:txBody>
          <a:bodyPr wrap="none" rtlCol="0">
            <a:spAutoFit/>
          </a:bodyPr>
          <a:lstStyle/>
          <a:p>
            <a:pPr algn="ctr"/>
            <a:r>
              <a:rPr lang="en-US" sz="2800" dirty="0" smtClean="0">
                <a:solidFill>
                  <a:srgbClr val="C00000"/>
                </a:solidFill>
              </a:rPr>
              <a:t>quality (by a measure) </a:t>
            </a:r>
            <a:r>
              <a:rPr lang="en-US" sz="2800" dirty="0" smtClean="0"/>
              <a:t>of a drawing of a graph </a:t>
            </a:r>
            <a:r>
              <a:rPr lang="en-US" sz="2800" i="1" dirty="0" smtClean="0"/>
              <a:t>G</a:t>
            </a:r>
            <a:r>
              <a:rPr lang="en-US" sz="2800" dirty="0" smtClean="0"/>
              <a:t/>
            </a:r>
            <a:br>
              <a:rPr lang="en-US" sz="2800" dirty="0" smtClean="0"/>
            </a:br>
            <a:endParaRPr lang="en-US" sz="1600" dirty="0" smtClean="0"/>
          </a:p>
          <a:p>
            <a:pPr algn="ctr"/>
            <a:r>
              <a:rPr lang="en-US" sz="2800" i="1" dirty="0" smtClean="0">
                <a:sym typeface="Symbol" panose="05050102010706020507" pitchFamily="18" charset="2"/>
              </a:rPr>
              <a:t>not the same thing as</a:t>
            </a:r>
            <a:br>
              <a:rPr lang="en-US" sz="2800" i="1" dirty="0" smtClean="0">
                <a:sym typeface="Symbol" panose="05050102010706020507" pitchFamily="18" charset="2"/>
              </a:rPr>
            </a:br>
            <a:endParaRPr lang="en-US" sz="1600" i="1" dirty="0" smtClean="0">
              <a:sym typeface="Symbol" panose="05050102010706020507" pitchFamily="18" charset="2"/>
            </a:endParaRPr>
          </a:p>
          <a:p>
            <a:pPr algn="ctr"/>
            <a:r>
              <a:rPr lang="en-US" sz="2800" dirty="0" smtClean="0">
                <a:solidFill>
                  <a:srgbClr val="C00000"/>
                </a:solidFill>
                <a:sym typeface="Symbol" panose="05050102010706020507" pitchFamily="18" charset="2"/>
              </a:rPr>
              <a:t>quality (by a measure) </a:t>
            </a:r>
            <a:r>
              <a:rPr lang="en-US" sz="2800" dirty="0" smtClean="0">
                <a:sym typeface="Symbol" panose="05050102010706020507" pitchFamily="18" charset="2"/>
              </a:rPr>
              <a:t>of a graph </a:t>
            </a:r>
            <a:r>
              <a:rPr lang="en-US" sz="2800" i="1" dirty="0" smtClean="0">
                <a:sym typeface="Symbol" panose="05050102010706020507" pitchFamily="18" charset="2"/>
              </a:rPr>
              <a:t>G</a:t>
            </a:r>
            <a:endParaRPr lang="en-US" sz="2800" i="1" dirty="0" smtClean="0"/>
          </a:p>
        </p:txBody>
      </p:sp>
      <p:cxnSp>
        <p:nvCxnSpPr>
          <p:cNvPr id="10" name="Straight Connector 9"/>
          <p:cNvCxnSpPr/>
          <p:nvPr/>
        </p:nvCxnSpPr>
        <p:spPr>
          <a:xfrm flipH="1" flipV="1">
            <a:off x="-180528" y="764704"/>
            <a:ext cx="2952328" cy="158417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71800" y="548680"/>
            <a:ext cx="4306052" cy="769441"/>
          </a:xfrm>
          <a:prstGeom prst="rect">
            <a:avLst/>
          </a:prstGeom>
          <a:noFill/>
        </p:spPr>
        <p:txBody>
          <a:bodyPr wrap="none" rtlCol="0">
            <a:spAutoFit/>
          </a:bodyPr>
          <a:lstStyle/>
          <a:p>
            <a:pPr algn="r"/>
            <a:r>
              <a:rPr lang="en-US" sz="4400" b="1" dirty="0" smtClean="0">
                <a:solidFill>
                  <a:schemeClr val="accent6">
                    <a:lumMod val="75000"/>
                  </a:schemeClr>
                </a:solidFill>
              </a:rPr>
              <a:t>Quality Measures</a:t>
            </a:r>
            <a:endParaRPr lang="en-US" sz="4400" b="1" dirty="0">
              <a:solidFill>
                <a:schemeClr val="accent6">
                  <a:lumMod val="75000"/>
                </a:schemeClr>
              </a:solidFill>
            </a:endParaRPr>
          </a:p>
        </p:txBody>
      </p:sp>
    </p:spTree>
    <p:extLst>
      <p:ext uri="{BB962C8B-B14F-4D97-AF65-F5344CB8AC3E}">
        <p14:creationId xmlns:p14="http://schemas.microsoft.com/office/powerpoint/2010/main" val="1224893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24544" y="1916832"/>
            <a:ext cx="3096344" cy="43204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268760"/>
            <a:ext cx="6696744" cy="108012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835696" y="-171400"/>
            <a:ext cx="93610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5856" y="548680"/>
            <a:ext cx="3635162" cy="769441"/>
          </a:xfrm>
          <a:prstGeom prst="rect">
            <a:avLst/>
          </a:prstGeom>
          <a:noFill/>
        </p:spPr>
        <p:txBody>
          <a:bodyPr wrap="none" rtlCol="0">
            <a:spAutoFit/>
          </a:bodyPr>
          <a:lstStyle/>
          <a:p>
            <a:pPr algn="r"/>
            <a:r>
              <a:rPr lang="en-US" sz="4400" b="1" dirty="0" smtClean="0">
                <a:solidFill>
                  <a:schemeClr val="accent6">
                    <a:lumMod val="75000"/>
                  </a:schemeClr>
                </a:solidFill>
              </a:rPr>
              <a:t>Drawing Styles</a:t>
            </a:r>
            <a:endParaRPr lang="en-US" sz="4400" b="1" dirty="0">
              <a:solidFill>
                <a:schemeClr val="accent6">
                  <a:lumMod val="75000"/>
                </a:schemeClr>
              </a:solidFill>
            </a:endParaRPr>
          </a:p>
        </p:txBody>
      </p:sp>
      <p:grpSp>
        <p:nvGrpSpPr>
          <p:cNvPr id="5" name="Group 4"/>
          <p:cNvGrpSpPr/>
          <p:nvPr/>
        </p:nvGrpSpPr>
        <p:grpSpPr>
          <a:xfrm>
            <a:off x="222389" y="2762925"/>
            <a:ext cx="2909451" cy="3330371"/>
            <a:chOff x="222389" y="2762925"/>
            <a:chExt cx="2909451" cy="3330371"/>
          </a:xfrm>
        </p:grpSpPr>
        <p:cxnSp>
          <p:nvCxnSpPr>
            <p:cNvPr id="27" name="Straight Connector 26"/>
            <p:cNvCxnSpPr/>
            <p:nvPr/>
          </p:nvCxnSpPr>
          <p:spPr>
            <a:xfrm flipH="1">
              <a:off x="1691680" y="3933056"/>
              <a:ext cx="360040" cy="115212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51720" y="3933056"/>
              <a:ext cx="0" cy="18722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67544" y="5805264"/>
              <a:ext cx="1584176" cy="14401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67544" y="5085184"/>
              <a:ext cx="1224136" cy="86409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67544" y="3933056"/>
              <a:ext cx="1584176" cy="20162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1691680" y="5085184"/>
              <a:ext cx="360040"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67544" y="5589240"/>
              <a:ext cx="1008112"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907704" y="566124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907704" y="378904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547664" y="494116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23528" y="580526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331640" y="544522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22389" y="2762925"/>
              <a:ext cx="2909451" cy="954107"/>
            </a:xfrm>
            <a:prstGeom prst="rect">
              <a:avLst/>
            </a:prstGeom>
            <a:noFill/>
          </p:spPr>
          <p:txBody>
            <a:bodyPr wrap="none" rtlCol="0">
              <a:spAutoFit/>
            </a:bodyPr>
            <a:lstStyle/>
            <a:p>
              <a:r>
                <a:rPr lang="en-US" sz="2800" b="1" dirty="0" smtClean="0">
                  <a:solidFill>
                    <a:schemeClr val="accent6">
                      <a:lumMod val="75000"/>
                    </a:schemeClr>
                  </a:solidFill>
                </a:rPr>
                <a:t>fixed</a:t>
              </a:r>
              <a:r>
                <a:rPr lang="en-US" sz="2800" dirty="0" smtClean="0">
                  <a:solidFill>
                    <a:schemeClr val="accent6">
                      <a:lumMod val="75000"/>
                    </a:schemeClr>
                  </a:solidFill>
                </a:rPr>
                <a:t> </a:t>
              </a:r>
              <a:r>
                <a:rPr lang="en-US" sz="2800" dirty="0" smtClean="0"/>
                <a:t>embedding</a:t>
              </a:r>
            </a:p>
            <a:p>
              <a:r>
                <a:rPr lang="en-US" sz="2800" dirty="0" smtClean="0"/>
                <a:t>planar straight line</a:t>
              </a:r>
            </a:p>
          </p:txBody>
        </p:sp>
      </p:grpSp>
      <p:grpSp>
        <p:nvGrpSpPr>
          <p:cNvPr id="2" name="Group 1"/>
          <p:cNvGrpSpPr/>
          <p:nvPr/>
        </p:nvGrpSpPr>
        <p:grpSpPr>
          <a:xfrm>
            <a:off x="2555776" y="3573016"/>
            <a:ext cx="2909451" cy="3114347"/>
            <a:chOff x="2555776" y="3573016"/>
            <a:chExt cx="2909451" cy="3114347"/>
          </a:xfrm>
        </p:grpSpPr>
        <p:cxnSp>
          <p:nvCxnSpPr>
            <p:cNvPr id="21" name="Straight Connector 20"/>
            <p:cNvCxnSpPr/>
            <p:nvPr/>
          </p:nvCxnSpPr>
          <p:spPr>
            <a:xfrm flipH="1">
              <a:off x="3995936" y="3717032"/>
              <a:ext cx="360040" cy="115212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55976" y="3717032"/>
              <a:ext cx="216024" cy="18722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03848" y="5373216"/>
              <a:ext cx="1368152" cy="216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203848" y="4869160"/>
              <a:ext cx="792088" cy="5040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203848" y="3717032"/>
              <a:ext cx="1152128" cy="16561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995936" y="4869160"/>
              <a:ext cx="576064"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2915816" y="4581128"/>
              <a:ext cx="288032" cy="7920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4427984" y="544522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211960" y="357301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851920" y="472514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059832" y="522920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771800" y="443711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2555776" y="5733256"/>
              <a:ext cx="2909451" cy="954107"/>
            </a:xfrm>
            <a:prstGeom prst="rect">
              <a:avLst/>
            </a:prstGeom>
            <a:noFill/>
          </p:spPr>
          <p:txBody>
            <a:bodyPr wrap="none" rtlCol="0">
              <a:spAutoFit/>
            </a:bodyPr>
            <a:lstStyle/>
            <a:p>
              <a:r>
                <a:rPr lang="en-US" sz="2800" b="1" dirty="0" smtClean="0">
                  <a:solidFill>
                    <a:schemeClr val="accent6">
                      <a:lumMod val="75000"/>
                    </a:schemeClr>
                  </a:solidFill>
                </a:rPr>
                <a:t>free</a:t>
              </a:r>
              <a:r>
                <a:rPr lang="en-US" sz="2800" dirty="0" smtClean="0">
                  <a:solidFill>
                    <a:schemeClr val="accent6">
                      <a:lumMod val="75000"/>
                    </a:schemeClr>
                  </a:solidFill>
                </a:rPr>
                <a:t> </a:t>
              </a:r>
              <a:r>
                <a:rPr lang="en-US" sz="2800" dirty="0" smtClean="0"/>
                <a:t>embedding</a:t>
              </a:r>
            </a:p>
            <a:p>
              <a:r>
                <a:rPr lang="en-US" sz="2800" dirty="0" smtClean="0"/>
                <a:t>planar straight line</a:t>
              </a:r>
            </a:p>
          </p:txBody>
        </p:sp>
      </p:grpSp>
      <p:grpSp>
        <p:nvGrpSpPr>
          <p:cNvPr id="3" name="Group 2"/>
          <p:cNvGrpSpPr/>
          <p:nvPr/>
        </p:nvGrpSpPr>
        <p:grpSpPr>
          <a:xfrm>
            <a:off x="4932040" y="2330877"/>
            <a:ext cx="2793457" cy="2538283"/>
            <a:chOff x="4932040" y="2330877"/>
            <a:chExt cx="2793457" cy="2538283"/>
          </a:xfrm>
        </p:grpSpPr>
        <p:sp>
          <p:nvSpPr>
            <p:cNvPr id="45" name="Freeform 44"/>
            <p:cNvSpPr/>
            <p:nvPr/>
          </p:nvSpPr>
          <p:spPr>
            <a:xfrm>
              <a:off x="5652121" y="4581128"/>
              <a:ext cx="1440160" cy="288032"/>
            </a:xfrm>
            <a:custGeom>
              <a:avLst/>
              <a:gdLst>
                <a:gd name="connsiteX0" fmla="*/ 0 w 2314575"/>
                <a:gd name="connsiteY0" fmla="*/ 0 h 457208"/>
                <a:gd name="connsiteX1" fmla="*/ 1095375 w 2314575"/>
                <a:gd name="connsiteY1" fmla="*/ 457200 h 457208"/>
                <a:gd name="connsiteX2" fmla="*/ 2314575 w 2314575"/>
                <a:gd name="connsiteY2" fmla="*/ 9525 h 457208"/>
              </a:gdLst>
              <a:ahLst/>
              <a:cxnLst>
                <a:cxn ang="0">
                  <a:pos x="connsiteX0" y="connsiteY0"/>
                </a:cxn>
                <a:cxn ang="0">
                  <a:pos x="connsiteX1" y="connsiteY1"/>
                </a:cxn>
                <a:cxn ang="0">
                  <a:pos x="connsiteX2" y="connsiteY2"/>
                </a:cxn>
              </a:cxnLst>
              <a:rect l="l" t="t" r="r" b="b"/>
              <a:pathLst>
                <a:path w="2314575" h="457208">
                  <a:moveTo>
                    <a:pt x="0" y="0"/>
                  </a:moveTo>
                  <a:cubicBezTo>
                    <a:pt x="354806" y="227806"/>
                    <a:pt x="709613" y="455613"/>
                    <a:pt x="1095375" y="457200"/>
                  </a:cubicBezTo>
                  <a:cubicBezTo>
                    <a:pt x="1481137" y="458787"/>
                    <a:pt x="1897856" y="234156"/>
                    <a:pt x="2314575" y="9525"/>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6372994" y="4219203"/>
              <a:ext cx="719286" cy="361925"/>
            </a:xfrm>
            <a:custGeom>
              <a:avLst/>
              <a:gdLst>
                <a:gd name="connsiteX0" fmla="*/ 0 w 1162050"/>
                <a:gd name="connsiteY0" fmla="*/ 0 h 723900"/>
                <a:gd name="connsiteX1" fmla="*/ 485775 w 1162050"/>
                <a:gd name="connsiteY1" fmla="*/ 428625 h 723900"/>
                <a:gd name="connsiteX2" fmla="*/ 1162050 w 1162050"/>
                <a:gd name="connsiteY2" fmla="*/ 723900 h 723900"/>
              </a:gdLst>
              <a:ahLst/>
              <a:cxnLst>
                <a:cxn ang="0">
                  <a:pos x="connsiteX0" y="connsiteY0"/>
                </a:cxn>
                <a:cxn ang="0">
                  <a:pos x="connsiteX1" y="connsiteY1"/>
                </a:cxn>
                <a:cxn ang="0">
                  <a:pos x="connsiteX2" y="connsiteY2"/>
                </a:cxn>
              </a:cxnLst>
              <a:rect l="l" t="t" r="r" b="b"/>
              <a:pathLst>
                <a:path w="1162050" h="723900">
                  <a:moveTo>
                    <a:pt x="0" y="0"/>
                  </a:moveTo>
                  <a:cubicBezTo>
                    <a:pt x="146050" y="153987"/>
                    <a:pt x="292100" y="307975"/>
                    <a:pt x="485775" y="428625"/>
                  </a:cubicBezTo>
                  <a:cubicBezTo>
                    <a:pt x="679450" y="549275"/>
                    <a:pt x="920750" y="636587"/>
                    <a:pt x="1162050" y="723900"/>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5148064" y="3789040"/>
              <a:ext cx="538834" cy="722387"/>
            </a:xfrm>
            <a:custGeom>
              <a:avLst/>
              <a:gdLst>
                <a:gd name="connsiteX0" fmla="*/ 1282661 w 1282661"/>
                <a:gd name="connsiteY0" fmla="*/ 1514475 h 1514475"/>
                <a:gd name="connsiteX1" fmla="*/ 63461 w 1282661"/>
                <a:gd name="connsiteY1" fmla="*/ 1219200 h 1514475"/>
                <a:gd name="connsiteX2" fmla="*/ 282536 w 1282661"/>
                <a:gd name="connsiteY2" fmla="*/ 0 h 1514475"/>
                <a:gd name="connsiteX0" fmla="*/ 1114898 w 1114898"/>
                <a:gd name="connsiteY0" fmla="*/ 1514475 h 1514475"/>
                <a:gd name="connsiteX1" fmla="*/ 162398 w 1114898"/>
                <a:gd name="connsiteY1" fmla="*/ 1076325 h 1514475"/>
                <a:gd name="connsiteX2" fmla="*/ 114773 w 1114898"/>
                <a:gd name="connsiteY2" fmla="*/ 0 h 1514475"/>
              </a:gdLst>
              <a:ahLst/>
              <a:cxnLst>
                <a:cxn ang="0">
                  <a:pos x="connsiteX0" y="connsiteY0"/>
                </a:cxn>
                <a:cxn ang="0">
                  <a:pos x="connsiteX1" y="connsiteY1"/>
                </a:cxn>
                <a:cxn ang="0">
                  <a:pos x="connsiteX2" y="connsiteY2"/>
                </a:cxn>
              </a:cxnLst>
              <a:rect l="l" t="t" r="r" b="b"/>
              <a:pathLst>
                <a:path w="1114898" h="1514475">
                  <a:moveTo>
                    <a:pt x="1114898" y="1514475"/>
                  </a:moveTo>
                  <a:cubicBezTo>
                    <a:pt x="588642" y="1493044"/>
                    <a:pt x="329086" y="1328738"/>
                    <a:pt x="162398" y="1076325"/>
                  </a:cubicBezTo>
                  <a:cubicBezTo>
                    <a:pt x="-4290" y="823912"/>
                    <a:pt x="-78109" y="483393"/>
                    <a:pt x="114773" y="0"/>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5652120" y="3501009"/>
              <a:ext cx="648072" cy="1008112"/>
            </a:xfrm>
            <a:custGeom>
              <a:avLst/>
              <a:gdLst>
                <a:gd name="connsiteX0" fmla="*/ 49528 w 1202053"/>
                <a:gd name="connsiteY0" fmla="*/ 2162175 h 2162175"/>
                <a:gd name="connsiteX1" fmla="*/ 135253 w 1202053"/>
                <a:gd name="connsiteY1" fmla="*/ 876300 h 2162175"/>
                <a:gd name="connsiteX2" fmla="*/ 1202053 w 1202053"/>
                <a:gd name="connsiteY2" fmla="*/ 0 h 2162175"/>
              </a:gdLst>
              <a:ahLst/>
              <a:cxnLst>
                <a:cxn ang="0">
                  <a:pos x="connsiteX0" y="connsiteY0"/>
                </a:cxn>
                <a:cxn ang="0">
                  <a:pos x="connsiteX1" y="connsiteY1"/>
                </a:cxn>
                <a:cxn ang="0">
                  <a:pos x="connsiteX2" y="connsiteY2"/>
                </a:cxn>
              </a:cxnLst>
              <a:rect l="l" t="t" r="r" b="b"/>
              <a:pathLst>
                <a:path w="1202053" h="2162175">
                  <a:moveTo>
                    <a:pt x="49528" y="2162175"/>
                  </a:moveTo>
                  <a:cubicBezTo>
                    <a:pt x="-3654" y="1699418"/>
                    <a:pt x="-56835" y="1236662"/>
                    <a:pt x="135253" y="876300"/>
                  </a:cubicBezTo>
                  <a:cubicBezTo>
                    <a:pt x="327341" y="515937"/>
                    <a:pt x="764697" y="257968"/>
                    <a:pt x="1202053" y="0"/>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6300192" y="3501008"/>
              <a:ext cx="7200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00192" y="3501008"/>
              <a:ext cx="792088" cy="108012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652120" y="4221088"/>
              <a:ext cx="720080" cy="28803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948264" y="443711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156176" y="335699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228184" y="407707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08104" y="436510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076056" y="357301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4932040" y="2330877"/>
              <a:ext cx="2793457" cy="954107"/>
            </a:xfrm>
            <a:prstGeom prst="rect">
              <a:avLst/>
            </a:prstGeom>
            <a:noFill/>
          </p:spPr>
          <p:txBody>
            <a:bodyPr wrap="none" rtlCol="0">
              <a:spAutoFit/>
            </a:bodyPr>
            <a:lstStyle/>
            <a:p>
              <a:r>
                <a:rPr lang="en-US" sz="2800" dirty="0" smtClean="0"/>
                <a:t>free embedding</a:t>
              </a:r>
            </a:p>
            <a:p>
              <a:r>
                <a:rPr lang="en-US" sz="2800" dirty="0" smtClean="0"/>
                <a:t>planar </a:t>
              </a:r>
              <a:r>
                <a:rPr lang="en-US" sz="2800" b="1" dirty="0" smtClean="0">
                  <a:solidFill>
                    <a:schemeClr val="accent6">
                      <a:lumMod val="75000"/>
                    </a:schemeClr>
                  </a:solidFill>
                </a:rPr>
                <a:t>circular</a:t>
              </a:r>
              <a:r>
                <a:rPr lang="en-US" sz="2800" dirty="0" smtClean="0">
                  <a:solidFill>
                    <a:schemeClr val="accent6">
                      <a:lumMod val="75000"/>
                    </a:schemeClr>
                  </a:solidFill>
                </a:rPr>
                <a:t> </a:t>
              </a:r>
              <a:r>
                <a:rPr lang="en-US" sz="2800" dirty="0" smtClean="0"/>
                <a:t>arc</a:t>
              </a:r>
            </a:p>
          </p:txBody>
        </p:sp>
      </p:grpSp>
      <p:grpSp>
        <p:nvGrpSpPr>
          <p:cNvPr id="4" name="Group 3"/>
          <p:cNvGrpSpPr/>
          <p:nvPr/>
        </p:nvGrpSpPr>
        <p:grpSpPr>
          <a:xfrm>
            <a:off x="5724128" y="3933056"/>
            <a:ext cx="3381375" cy="2736304"/>
            <a:chOff x="5724128" y="3933056"/>
            <a:chExt cx="3381375" cy="2736304"/>
          </a:xfrm>
        </p:grpSpPr>
        <p:cxnSp>
          <p:nvCxnSpPr>
            <p:cNvPr id="62" name="Straight Connector 61"/>
            <p:cNvCxnSpPr/>
            <p:nvPr/>
          </p:nvCxnSpPr>
          <p:spPr>
            <a:xfrm>
              <a:off x="7740352" y="4077072"/>
              <a:ext cx="108012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740352" y="5013176"/>
              <a:ext cx="108012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7740352" y="4077072"/>
              <a:ext cx="0" cy="936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8820472" y="4077072"/>
              <a:ext cx="0" cy="936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7740352" y="4077072"/>
              <a:ext cx="1080120" cy="936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7740352" y="4077072"/>
              <a:ext cx="1080120" cy="936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740352" y="5013176"/>
              <a:ext cx="576064" cy="57606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7596336" y="393305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676456" y="3933056"/>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596336" y="486916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8676456" y="486916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8172400" y="544522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724128" y="5715253"/>
              <a:ext cx="3381375" cy="954107"/>
            </a:xfrm>
            <a:prstGeom prst="rect">
              <a:avLst/>
            </a:prstGeom>
            <a:noFill/>
          </p:spPr>
          <p:txBody>
            <a:bodyPr wrap="none" rtlCol="0">
              <a:spAutoFit/>
            </a:bodyPr>
            <a:lstStyle/>
            <a:p>
              <a:r>
                <a:rPr lang="en-US" sz="2800" dirty="0" smtClean="0"/>
                <a:t>free embedding</a:t>
              </a:r>
            </a:p>
            <a:p>
              <a:r>
                <a:rPr lang="en-US" sz="2800" dirty="0" smtClean="0"/>
                <a:t>straight line (</a:t>
              </a:r>
              <a:r>
                <a:rPr lang="en-US" sz="2800" b="1" dirty="0" smtClean="0">
                  <a:solidFill>
                    <a:schemeClr val="accent6">
                      <a:lumMod val="75000"/>
                    </a:schemeClr>
                  </a:solidFill>
                </a:rPr>
                <a:t>crossing</a:t>
              </a:r>
              <a:r>
                <a:rPr lang="en-US" sz="2800" dirty="0" smtClean="0"/>
                <a:t>)</a:t>
              </a:r>
            </a:p>
          </p:txBody>
        </p:sp>
      </p:grpSp>
    </p:spTree>
    <p:extLst>
      <p:ext uri="{BB962C8B-B14F-4D97-AF65-F5344CB8AC3E}">
        <p14:creationId xmlns:p14="http://schemas.microsoft.com/office/powerpoint/2010/main" val="883063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95536" y="2852936"/>
            <a:ext cx="6192688" cy="3744416"/>
          </a:xfrm>
          <a:prstGeom prst="ellipse">
            <a:avLst/>
          </a:prstGeom>
          <a:solidFill>
            <a:schemeClr val="accent1">
              <a:alpha val="42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555776" y="2852936"/>
            <a:ext cx="6264696" cy="3744416"/>
          </a:xfrm>
          <a:prstGeom prst="ellipse">
            <a:avLst/>
          </a:prstGeom>
          <a:solidFill>
            <a:schemeClr val="accent1">
              <a:alpha val="42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24544" y="1916832"/>
            <a:ext cx="3096344" cy="43204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268760"/>
            <a:ext cx="6696744" cy="108012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835696" y="-171400"/>
            <a:ext cx="93610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5856" y="548680"/>
            <a:ext cx="3635162" cy="769441"/>
          </a:xfrm>
          <a:prstGeom prst="rect">
            <a:avLst/>
          </a:prstGeom>
          <a:noFill/>
        </p:spPr>
        <p:txBody>
          <a:bodyPr wrap="none" rtlCol="0">
            <a:spAutoFit/>
          </a:bodyPr>
          <a:lstStyle/>
          <a:p>
            <a:pPr algn="r"/>
            <a:r>
              <a:rPr lang="en-US" sz="4400" b="1" dirty="0" smtClean="0">
                <a:solidFill>
                  <a:schemeClr val="accent6">
                    <a:lumMod val="75000"/>
                  </a:schemeClr>
                </a:solidFill>
              </a:rPr>
              <a:t>Drawing Styles</a:t>
            </a:r>
            <a:endParaRPr lang="en-US" sz="4400" b="1" dirty="0">
              <a:solidFill>
                <a:schemeClr val="accent6">
                  <a:lumMod val="75000"/>
                </a:schemeClr>
              </a:solidFill>
            </a:endParaRPr>
          </a:p>
        </p:txBody>
      </p:sp>
      <p:sp>
        <p:nvSpPr>
          <p:cNvPr id="84" name="TextBox 83"/>
          <p:cNvSpPr txBox="1"/>
          <p:nvPr/>
        </p:nvSpPr>
        <p:spPr>
          <a:xfrm>
            <a:off x="3203848" y="3429000"/>
            <a:ext cx="2909451" cy="954107"/>
          </a:xfrm>
          <a:prstGeom prst="rect">
            <a:avLst/>
          </a:prstGeom>
          <a:noFill/>
        </p:spPr>
        <p:txBody>
          <a:bodyPr wrap="none" rtlCol="0">
            <a:spAutoFit/>
          </a:bodyPr>
          <a:lstStyle/>
          <a:p>
            <a:pPr algn="ctr"/>
            <a:r>
              <a:rPr lang="en-US" sz="2800" b="1" dirty="0" smtClean="0">
                <a:solidFill>
                  <a:schemeClr val="accent6">
                    <a:lumMod val="75000"/>
                  </a:schemeClr>
                </a:solidFill>
              </a:rPr>
              <a:t>free</a:t>
            </a:r>
            <a:r>
              <a:rPr lang="en-US" sz="2800" dirty="0" smtClean="0"/>
              <a:t> embedding</a:t>
            </a:r>
          </a:p>
          <a:p>
            <a:pPr algn="ctr"/>
            <a:r>
              <a:rPr lang="en-US" sz="2800" dirty="0" smtClean="0"/>
              <a:t>planar straight line</a:t>
            </a:r>
          </a:p>
        </p:txBody>
      </p:sp>
      <p:sp>
        <p:nvSpPr>
          <p:cNvPr id="85" name="TextBox 84"/>
          <p:cNvSpPr txBox="1"/>
          <p:nvPr/>
        </p:nvSpPr>
        <p:spPr>
          <a:xfrm>
            <a:off x="6660232" y="3789040"/>
            <a:ext cx="2195736" cy="1815882"/>
          </a:xfrm>
          <a:prstGeom prst="rect">
            <a:avLst/>
          </a:prstGeom>
          <a:noFill/>
        </p:spPr>
        <p:txBody>
          <a:bodyPr wrap="square" rtlCol="0">
            <a:spAutoFit/>
          </a:bodyPr>
          <a:lstStyle/>
          <a:p>
            <a:r>
              <a:rPr lang="en-US" sz="2800" dirty="0" smtClean="0"/>
              <a:t>free embedding</a:t>
            </a:r>
          </a:p>
          <a:p>
            <a:r>
              <a:rPr lang="en-US" sz="2800" dirty="0" smtClean="0"/>
              <a:t>planar </a:t>
            </a:r>
            <a:r>
              <a:rPr lang="en-US" sz="2800" b="1" dirty="0" smtClean="0">
                <a:solidFill>
                  <a:schemeClr val="accent6">
                    <a:lumMod val="75000"/>
                  </a:schemeClr>
                </a:solidFill>
              </a:rPr>
              <a:t>circular</a:t>
            </a:r>
            <a:r>
              <a:rPr lang="en-US" sz="2800" dirty="0" smtClean="0"/>
              <a:t> arc</a:t>
            </a:r>
          </a:p>
        </p:txBody>
      </p:sp>
      <p:sp>
        <p:nvSpPr>
          <p:cNvPr id="2" name="Oval 1"/>
          <p:cNvSpPr/>
          <p:nvPr/>
        </p:nvSpPr>
        <p:spPr>
          <a:xfrm>
            <a:off x="3347864" y="4437112"/>
            <a:ext cx="2520280" cy="1800200"/>
          </a:xfrm>
          <a:prstGeom prst="ellipse">
            <a:avLst/>
          </a:prstGeom>
          <a:solidFill>
            <a:schemeClr val="accent1">
              <a:alpha val="34000"/>
            </a:schemeClr>
          </a:solid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3419872" y="4493438"/>
            <a:ext cx="2405395" cy="1815882"/>
          </a:xfrm>
          <a:prstGeom prst="rect">
            <a:avLst/>
          </a:prstGeom>
          <a:noFill/>
        </p:spPr>
        <p:txBody>
          <a:bodyPr wrap="square" rtlCol="0">
            <a:spAutoFit/>
          </a:bodyPr>
          <a:lstStyle/>
          <a:p>
            <a:pPr algn="ctr"/>
            <a:r>
              <a:rPr lang="en-US" sz="2800" b="1" dirty="0" smtClean="0">
                <a:solidFill>
                  <a:schemeClr val="accent6">
                    <a:lumMod val="75000"/>
                  </a:schemeClr>
                </a:solidFill>
              </a:rPr>
              <a:t>fixed</a:t>
            </a:r>
            <a:r>
              <a:rPr lang="en-US" sz="2800" dirty="0" smtClean="0"/>
              <a:t> embedding</a:t>
            </a:r>
          </a:p>
          <a:p>
            <a:pPr algn="ctr"/>
            <a:r>
              <a:rPr lang="en-US" sz="2800" dirty="0" smtClean="0"/>
              <a:t>planar straight line</a:t>
            </a:r>
          </a:p>
        </p:txBody>
      </p:sp>
      <p:sp>
        <p:nvSpPr>
          <p:cNvPr id="86" name="TextBox 85"/>
          <p:cNvSpPr txBox="1"/>
          <p:nvPr/>
        </p:nvSpPr>
        <p:spPr>
          <a:xfrm>
            <a:off x="539552" y="3789040"/>
            <a:ext cx="1944216" cy="1815882"/>
          </a:xfrm>
          <a:prstGeom prst="rect">
            <a:avLst/>
          </a:prstGeom>
          <a:noFill/>
        </p:spPr>
        <p:txBody>
          <a:bodyPr wrap="square" rtlCol="0">
            <a:spAutoFit/>
          </a:bodyPr>
          <a:lstStyle/>
          <a:p>
            <a:pPr algn="r"/>
            <a:r>
              <a:rPr lang="en-US" sz="2800" dirty="0" smtClean="0"/>
              <a:t>free embedding</a:t>
            </a:r>
          </a:p>
          <a:p>
            <a:pPr algn="r"/>
            <a:r>
              <a:rPr lang="en-US" sz="2800" dirty="0" smtClean="0"/>
              <a:t>straight line (</a:t>
            </a:r>
            <a:r>
              <a:rPr lang="en-US" sz="2800" b="1" dirty="0" smtClean="0">
                <a:solidFill>
                  <a:schemeClr val="accent6">
                    <a:lumMod val="75000"/>
                  </a:schemeClr>
                </a:solidFill>
              </a:rPr>
              <a:t>crossing</a:t>
            </a:r>
            <a:r>
              <a:rPr lang="en-US" sz="2800" dirty="0" smtClean="0"/>
              <a:t>)</a:t>
            </a:r>
          </a:p>
        </p:txBody>
      </p:sp>
    </p:spTree>
    <p:extLst>
      <p:ext uri="{BB962C8B-B14F-4D97-AF65-F5344CB8AC3E}">
        <p14:creationId xmlns:p14="http://schemas.microsoft.com/office/powerpoint/2010/main" val="4184741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65618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844824"/>
            <a:ext cx="6624736" cy="50405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835696" y="-171400"/>
            <a:ext cx="93610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39042" y="548680"/>
            <a:ext cx="3471976" cy="769441"/>
          </a:xfrm>
          <a:prstGeom prst="rect">
            <a:avLst/>
          </a:prstGeom>
          <a:noFill/>
        </p:spPr>
        <p:txBody>
          <a:bodyPr wrap="none" rtlCol="0">
            <a:spAutoFit/>
          </a:bodyPr>
          <a:lstStyle/>
          <a:p>
            <a:pPr algn="r"/>
            <a:r>
              <a:rPr lang="en-US" sz="4400" b="1" dirty="0" smtClean="0">
                <a:solidFill>
                  <a:schemeClr val="accent6">
                    <a:lumMod val="75000"/>
                  </a:schemeClr>
                </a:solidFill>
              </a:rPr>
              <a:t>Quality Ratios</a:t>
            </a:r>
            <a:endParaRPr lang="en-US" sz="4400" b="1" dirty="0">
              <a:solidFill>
                <a:schemeClr val="accent6">
                  <a:lumMod val="75000"/>
                </a:schemeClr>
              </a:solidFill>
            </a:endParaRPr>
          </a:p>
        </p:txBody>
      </p:sp>
      <p:sp>
        <p:nvSpPr>
          <p:cNvPr id="4" name="TextBox 3"/>
          <p:cNvSpPr txBox="1"/>
          <p:nvPr/>
        </p:nvSpPr>
        <p:spPr>
          <a:xfrm>
            <a:off x="683568" y="5212357"/>
            <a:ext cx="6768752" cy="1384995"/>
          </a:xfrm>
          <a:prstGeom prst="rect">
            <a:avLst/>
          </a:prstGeom>
          <a:noFill/>
        </p:spPr>
        <p:txBody>
          <a:bodyPr wrap="square" rtlCol="0">
            <a:spAutoFit/>
          </a:bodyPr>
          <a:lstStyle/>
          <a:p>
            <a:r>
              <a:rPr lang="en-US" sz="2800" dirty="0" smtClean="0"/>
              <a:t>“How much better can a </a:t>
            </a:r>
            <a:r>
              <a:rPr lang="en-US" sz="2800" b="1" dirty="0" smtClean="0">
                <a:solidFill>
                  <a:schemeClr val="accent6">
                    <a:lumMod val="75000"/>
                  </a:schemeClr>
                </a:solidFill>
              </a:rPr>
              <a:t>circular</a:t>
            </a:r>
            <a:r>
              <a:rPr lang="en-US" sz="2800" dirty="0" smtClean="0"/>
              <a:t> arc drawing of a graph be than a </a:t>
            </a:r>
            <a:r>
              <a:rPr lang="en-US" sz="2800" b="1" dirty="0" smtClean="0">
                <a:solidFill>
                  <a:schemeClr val="accent6">
                    <a:lumMod val="75000"/>
                  </a:schemeClr>
                </a:solidFill>
              </a:rPr>
              <a:t>free</a:t>
            </a:r>
            <a:r>
              <a:rPr lang="en-US" sz="2800" dirty="0" smtClean="0"/>
              <a:t> planar straight line drawing in terms of </a:t>
            </a:r>
            <a:r>
              <a:rPr lang="en-US" sz="2800" dirty="0" smtClean="0">
                <a:solidFill>
                  <a:srgbClr val="C00000"/>
                </a:solidFill>
              </a:rPr>
              <a:t>area requirement</a:t>
            </a:r>
            <a:r>
              <a:rPr lang="en-US" sz="2800" dirty="0" smtClean="0"/>
              <a:t>?”</a:t>
            </a:r>
          </a:p>
        </p:txBody>
      </p:sp>
      <p:sp>
        <p:nvSpPr>
          <p:cNvPr id="15" name="TextBox 14"/>
          <p:cNvSpPr txBox="1"/>
          <p:nvPr/>
        </p:nvSpPr>
        <p:spPr>
          <a:xfrm>
            <a:off x="2051720" y="3068960"/>
            <a:ext cx="6768752" cy="1815882"/>
          </a:xfrm>
          <a:prstGeom prst="rect">
            <a:avLst/>
          </a:prstGeom>
          <a:noFill/>
        </p:spPr>
        <p:txBody>
          <a:bodyPr wrap="square" rtlCol="0">
            <a:spAutoFit/>
          </a:bodyPr>
          <a:lstStyle/>
          <a:p>
            <a:r>
              <a:rPr lang="en-US" sz="2800" dirty="0" smtClean="0"/>
              <a:t>“How much worse might a </a:t>
            </a:r>
            <a:r>
              <a:rPr lang="en-US" sz="2800" b="1" dirty="0" smtClean="0">
                <a:solidFill>
                  <a:schemeClr val="accent6">
                    <a:lumMod val="75000"/>
                  </a:schemeClr>
                </a:solidFill>
              </a:rPr>
              <a:t>fixed</a:t>
            </a:r>
            <a:r>
              <a:rPr lang="en-US" sz="2800" dirty="0" smtClean="0"/>
              <a:t> embedding planar straight line drawing be than a </a:t>
            </a:r>
            <a:r>
              <a:rPr lang="en-US" sz="2800" b="1" dirty="0" smtClean="0">
                <a:solidFill>
                  <a:schemeClr val="accent6">
                    <a:lumMod val="75000"/>
                  </a:schemeClr>
                </a:solidFill>
              </a:rPr>
              <a:t>free</a:t>
            </a:r>
            <a:r>
              <a:rPr lang="en-US" sz="2800" dirty="0" smtClean="0"/>
              <a:t> embedding planar straight line drawing</a:t>
            </a:r>
          </a:p>
          <a:p>
            <a:r>
              <a:rPr lang="en-US" sz="2800" dirty="0" smtClean="0"/>
              <a:t>in terms of </a:t>
            </a:r>
            <a:r>
              <a:rPr lang="en-US" sz="2800" dirty="0" smtClean="0">
                <a:solidFill>
                  <a:srgbClr val="C00000"/>
                </a:solidFill>
              </a:rPr>
              <a:t>angular resolution</a:t>
            </a:r>
            <a:r>
              <a:rPr lang="en-US" sz="2800" dirty="0" smtClean="0"/>
              <a:t>?”</a:t>
            </a:r>
          </a:p>
        </p:txBody>
      </p:sp>
      <p:sp>
        <p:nvSpPr>
          <p:cNvPr id="2" name="TextBox 1"/>
          <p:cNvSpPr txBox="1"/>
          <p:nvPr/>
        </p:nvSpPr>
        <p:spPr>
          <a:xfrm>
            <a:off x="539552" y="1772816"/>
            <a:ext cx="974882" cy="523220"/>
          </a:xfrm>
          <a:prstGeom prst="rect">
            <a:avLst/>
          </a:prstGeom>
          <a:noFill/>
        </p:spPr>
        <p:txBody>
          <a:bodyPr wrap="none" rtlCol="0">
            <a:spAutoFit/>
          </a:bodyPr>
          <a:lstStyle/>
          <a:p>
            <a:r>
              <a:rPr lang="en-US" sz="2800" b="1" dirty="0" smtClean="0"/>
              <a:t>why?</a:t>
            </a:r>
          </a:p>
        </p:txBody>
      </p:sp>
    </p:spTree>
    <p:extLst>
      <p:ext uri="{BB962C8B-B14F-4D97-AF65-F5344CB8AC3E}">
        <p14:creationId xmlns:p14="http://schemas.microsoft.com/office/powerpoint/2010/main" val="143341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96552" y="1844824"/>
            <a:ext cx="3168352" cy="50405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696744" cy="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243408"/>
            <a:ext cx="3528392" cy="259228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27984" y="620688"/>
            <a:ext cx="4204023" cy="1446550"/>
          </a:xfrm>
          <a:prstGeom prst="rect">
            <a:avLst/>
          </a:prstGeom>
          <a:noFill/>
        </p:spPr>
        <p:txBody>
          <a:bodyPr wrap="square" rtlCol="0">
            <a:spAutoFit/>
          </a:bodyPr>
          <a:lstStyle/>
          <a:p>
            <a:pPr algn="r"/>
            <a:r>
              <a:rPr lang="en-US" sz="4400" b="1" dirty="0" smtClean="0">
                <a:solidFill>
                  <a:schemeClr val="accent6">
                    <a:lumMod val="75000"/>
                  </a:schemeClr>
                </a:solidFill>
              </a:rPr>
              <a:t>What are metrics?</a:t>
            </a:r>
            <a:endParaRPr lang="en-US" sz="4400" b="1" dirty="0">
              <a:solidFill>
                <a:schemeClr val="accent6">
                  <a:lumMod val="75000"/>
                </a:schemeClr>
              </a:solidFill>
            </a:endParaRPr>
          </a:p>
        </p:txBody>
      </p:sp>
      <p:sp>
        <p:nvSpPr>
          <p:cNvPr id="11" name="TextBox 10"/>
          <p:cNvSpPr txBox="1"/>
          <p:nvPr/>
        </p:nvSpPr>
        <p:spPr>
          <a:xfrm>
            <a:off x="539552" y="548680"/>
            <a:ext cx="2376264" cy="523220"/>
          </a:xfrm>
          <a:prstGeom prst="rect">
            <a:avLst/>
          </a:prstGeom>
          <a:noFill/>
        </p:spPr>
        <p:txBody>
          <a:bodyPr wrap="square" rtlCol="0">
            <a:spAutoFit/>
          </a:bodyPr>
          <a:lstStyle/>
          <a:p>
            <a:r>
              <a:rPr lang="en-US" sz="2800" b="1" dirty="0" smtClean="0"/>
              <a:t>metrics</a:t>
            </a:r>
          </a:p>
        </p:txBody>
      </p:sp>
      <mc:AlternateContent xmlns:mc="http://schemas.openxmlformats.org/markup-compatibility/2006" xmlns:a14="http://schemas.microsoft.com/office/drawing/2010/main">
        <mc:Choice Requires="a14">
          <p:sp>
            <p:nvSpPr>
              <p:cNvPr id="12" name="Google Shape;132;p19"/>
              <p:cNvSpPr txBox="1">
                <a:spLocks/>
              </p:cNvSpPr>
              <p:nvPr/>
            </p:nvSpPr>
            <p:spPr>
              <a:xfrm>
                <a:off x="467544" y="2780929"/>
                <a:ext cx="8119814" cy="3744416"/>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dk1"/>
                  </a:buClr>
                  <a:buSzPts val="2800"/>
                  <a:buFont typeface="Arial"/>
                  <a:buChar char="•"/>
                </a:pPr>
                <a:r>
                  <a:rPr lang="en-US" dirty="0" smtClean="0">
                    <a:solidFill>
                      <a:schemeClr val="dk1"/>
                    </a:solidFill>
                    <a:latin typeface="Calibri"/>
                    <a:ea typeface="Calibri"/>
                    <a:cs typeface="Calibri"/>
                    <a:sym typeface="Calibri"/>
                  </a:rPr>
                  <a:t>A metric (or distance function) takes </a:t>
                </a:r>
                <a:r>
                  <a:rPr lang="en-US" b="1" i="1" dirty="0" smtClean="0">
                    <a:solidFill>
                      <a:schemeClr val="dk1"/>
                    </a:solidFill>
                    <a:latin typeface="Calibri"/>
                    <a:ea typeface="Calibri"/>
                    <a:cs typeface="Calibri"/>
                    <a:sym typeface="Calibri"/>
                  </a:rPr>
                  <a:t>two</a:t>
                </a:r>
                <a:r>
                  <a:rPr lang="en-US" dirty="0" smtClean="0">
                    <a:solidFill>
                      <a:schemeClr val="dk1"/>
                    </a:solidFill>
                    <a:latin typeface="Calibri"/>
                    <a:ea typeface="Calibri"/>
                    <a:cs typeface="Calibri"/>
                    <a:sym typeface="Calibri"/>
                  </a:rPr>
                  <a:t> arguments and returns a nonnegative real</a:t>
                </a:r>
                <a:endParaRPr lang="en-US" dirty="0" smtClean="0"/>
              </a:p>
              <a:p>
                <a:pPr>
                  <a:buClr>
                    <a:schemeClr val="dk1"/>
                  </a:buClr>
                  <a:buSzPts val="2800"/>
                  <a:buFont typeface="Arial"/>
                  <a:buChar char="•"/>
                </a:pPr>
                <a:r>
                  <a:rPr lang="en-US" dirty="0" smtClean="0">
                    <a:solidFill>
                      <a:schemeClr val="dk1"/>
                    </a:solidFill>
                    <a:latin typeface="Calibri"/>
                    <a:ea typeface="Calibri"/>
                    <a:cs typeface="Calibri"/>
                    <a:sym typeface="Calibri"/>
                  </a:rPr>
                  <a:t>Distances on a set X;  for any x, y, z  in X,</a:t>
                </a:r>
                <a:br>
                  <a:rPr lang="en-US" dirty="0" smtClean="0">
                    <a:solidFill>
                      <a:schemeClr val="dk1"/>
                    </a:solidFill>
                    <a:latin typeface="Calibri"/>
                    <a:ea typeface="Calibri"/>
                    <a:cs typeface="Calibri"/>
                    <a:sym typeface="Calibri"/>
                  </a:rPr>
                </a:br>
                <a:r>
                  <a:rPr lang="en-US" dirty="0" smtClean="0">
                    <a:solidFill>
                      <a:schemeClr val="dk1"/>
                    </a:solidFill>
                    <a:latin typeface="Calibri"/>
                    <a:ea typeface="Calibri"/>
                    <a:cs typeface="Calibri"/>
                    <a:sym typeface="Calibri"/>
                  </a:rPr>
                  <a:t>a  </a:t>
                </a:r>
                <a:r>
                  <a:rPr lang="en-US" b="1" i="1" dirty="0" smtClean="0">
                    <a:solidFill>
                      <a:srgbClr val="C00000"/>
                    </a:solidFill>
                    <a:latin typeface="Calibri"/>
                    <a:ea typeface="Calibri"/>
                    <a:cs typeface="Calibri"/>
                    <a:sym typeface="Calibri"/>
                  </a:rPr>
                  <a:t>metric</a:t>
                </a:r>
                <a:r>
                  <a:rPr lang="en-US" dirty="0" smtClean="0">
                    <a:solidFill>
                      <a:srgbClr val="C00000"/>
                    </a:solidFill>
                    <a:latin typeface="Calibri"/>
                    <a:ea typeface="Calibri"/>
                    <a:cs typeface="Calibri"/>
                    <a:sym typeface="Calibri"/>
                  </a:rPr>
                  <a:t>  </a:t>
                </a:r>
                <a:r>
                  <a:rPr lang="en-US" dirty="0" smtClean="0">
                    <a:solidFill>
                      <a:schemeClr val="dk1"/>
                    </a:solidFill>
                    <a:latin typeface="Calibri"/>
                    <a:ea typeface="Calibri"/>
                    <a:cs typeface="Calibri"/>
                    <a:sym typeface="Calibri"/>
                  </a:rPr>
                  <a:t>is a function </a:t>
                </a:r>
                <a:r>
                  <a:rPr lang="en-US" i="1" dirty="0" smtClean="0">
                    <a:solidFill>
                      <a:schemeClr val="dk1"/>
                    </a:solidFill>
                    <a:latin typeface="Calibri"/>
                    <a:ea typeface="Calibri"/>
                    <a:cs typeface="Calibri"/>
                    <a:sym typeface="Calibri"/>
                  </a:rPr>
                  <a:t>d</a:t>
                </a:r>
                <a:r>
                  <a:rPr lang="en-US" dirty="0" smtClean="0">
                    <a:solidFill>
                      <a:schemeClr val="dk1"/>
                    </a:solidFill>
                    <a:latin typeface="Calibri"/>
                    <a:ea typeface="Calibri"/>
                    <a:cs typeface="Calibri"/>
                    <a:sym typeface="Calibri"/>
                  </a:rPr>
                  <a:t>(</a:t>
                </a:r>
                <a:r>
                  <a:rPr lang="en-US" dirty="0" err="1" smtClean="0">
                    <a:solidFill>
                      <a:schemeClr val="dk1"/>
                    </a:solidFill>
                    <a:latin typeface="Calibri"/>
                    <a:ea typeface="Calibri"/>
                    <a:cs typeface="Calibri"/>
                    <a:sym typeface="Calibri"/>
                  </a:rPr>
                  <a:t>x,y</a:t>
                </a:r>
                <a:r>
                  <a:rPr lang="en-US" dirty="0" smtClean="0">
                    <a:solidFill>
                      <a:schemeClr val="dk1"/>
                    </a:solidFill>
                    <a:latin typeface="Calibri"/>
                    <a:ea typeface="Calibri"/>
                    <a:cs typeface="Calibri"/>
                    <a:sym typeface="Calibri"/>
                  </a:rPr>
                  <a:t>) → </a:t>
                </a:r>
                <a14:m>
                  <m:oMath xmlns:m="http://schemas.openxmlformats.org/officeDocument/2006/math">
                    <m:r>
                      <a:rPr lang="en-US" i="1" dirty="0">
                        <a:solidFill>
                          <a:schemeClr val="dk1"/>
                        </a:solidFill>
                        <a:latin typeface="Cambria Math" panose="02040503050406030204" pitchFamily="18" charset="0"/>
                        <a:ea typeface="Cambria Math" panose="02040503050406030204" pitchFamily="18" charset="0"/>
                        <a:cs typeface="Calibri"/>
                        <a:sym typeface="Calibri"/>
                      </a:rPr>
                      <m:t>ℝ</m:t>
                    </m:r>
                  </m:oMath>
                </a14:m>
                <a:r>
                  <a:rPr lang="en-US" dirty="0" smtClean="0">
                    <a:solidFill>
                      <a:schemeClr val="dk1"/>
                    </a:solidFill>
                    <a:latin typeface="Calibri"/>
                    <a:ea typeface="Calibri"/>
                    <a:cs typeface="Calibri"/>
                    <a:sym typeface="Calibri"/>
                  </a:rPr>
                  <a:t> where:</a:t>
                </a:r>
                <a:endParaRPr lang="en-US" dirty="0" smtClean="0"/>
              </a:p>
              <a:p>
                <a:pPr marL="914400" lvl="1" indent="-457200">
                  <a:buClr>
                    <a:schemeClr val="dk1"/>
                  </a:buClr>
                  <a:buSzPts val="2400"/>
                  <a:buFont typeface="Calibri"/>
                  <a:buAutoNum type="arabicPeriod"/>
                </a:pPr>
                <a:r>
                  <a:rPr lang="en-US" dirty="0" smtClean="0">
                    <a:solidFill>
                      <a:schemeClr val="dk1"/>
                    </a:solidFill>
                    <a:latin typeface="Calibri"/>
                    <a:ea typeface="Calibri"/>
                    <a:cs typeface="Calibri"/>
                    <a:sym typeface="Calibri"/>
                  </a:rPr>
                  <a:t> </a:t>
                </a:r>
                <a:r>
                  <a:rPr lang="en-US" i="1" dirty="0" smtClean="0">
                    <a:solidFill>
                      <a:schemeClr val="dk1"/>
                    </a:solidFill>
                    <a:latin typeface="Calibri"/>
                    <a:ea typeface="Calibri"/>
                    <a:cs typeface="Calibri"/>
                    <a:sym typeface="Calibri"/>
                  </a:rPr>
                  <a:t>d</a:t>
                </a:r>
                <a:r>
                  <a:rPr lang="en-US" dirty="0" smtClean="0">
                    <a:solidFill>
                      <a:schemeClr val="dk1"/>
                    </a:solidFill>
                    <a:latin typeface="Calibri"/>
                    <a:ea typeface="Calibri"/>
                    <a:cs typeface="Calibri"/>
                    <a:sym typeface="Calibri"/>
                  </a:rPr>
                  <a:t>(</a:t>
                </a:r>
                <a:r>
                  <a:rPr lang="en-US" dirty="0" err="1" smtClean="0">
                    <a:solidFill>
                      <a:schemeClr val="dk1"/>
                    </a:solidFill>
                    <a:latin typeface="Calibri"/>
                    <a:ea typeface="Calibri"/>
                    <a:cs typeface="Calibri"/>
                    <a:sym typeface="Calibri"/>
                  </a:rPr>
                  <a:t>x,y</a:t>
                </a:r>
                <a:r>
                  <a:rPr lang="en-US" dirty="0" smtClean="0">
                    <a:solidFill>
                      <a:schemeClr val="dk1"/>
                    </a:solidFill>
                    <a:latin typeface="Calibri"/>
                    <a:ea typeface="Calibri"/>
                    <a:cs typeface="Calibri"/>
                    <a:sym typeface="Calibri"/>
                  </a:rPr>
                  <a:t>) ≥ 0				non-negative</a:t>
                </a:r>
                <a:endParaRPr lang="en-US" dirty="0" smtClean="0"/>
              </a:p>
              <a:p>
                <a:pPr marL="914400" lvl="1" indent="-457200">
                  <a:buClr>
                    <a:schemeClr val="dk1"/>
                  </a:buClr>
                  <a:buSzPts val="2400"/>
                  <a:buFont typeface="Calibri"/>
                  <a:buAutoNum type="arabicPeriod"/>
                </a:pPr>
                <a:r>
                  <a:rPr lang="en-US" dirty="0" smtClean="0">
                    <a:solidFill>
                      <a:schemeClr val="dk1"/>
                    </a:solidFill>
                    <a:latin typeface="Calibri"/>
                    <a:ea typeface="Calibri"/>
                    <a:cs typeface="Calibri"/>
                    <a:sym typeface="Calibri"/>
                  </a:rPr>
                  <a:t> </a:t>
                </a:r>
                <a:r>
                  <a:rPr lang="en-US" i="1" dirty="0" smtClean="0">
                    <a:solidFill>
                      <a:schemeClr val="dk1"/>
                    </a:solidFill>
                    <a:latin typeface="Calibri"/>
                    <a:ea typeface="Calibri"/>
                    <a:cs typeface="Calibri"/>
                    <a:sym typeface="Calibri"/>
                  </a:rPr>
                  <a:t>d</a:t>
                </a:r>
                <a:r>
                  <a:rPr lang="en-US" dirty="0" smtClean="0">
                    <a:solidFill>
                      <a:schemeClr val="dk1"/>
                    </a:solidFill>
                    <a:latin typeface="Calibri"/>
                    <a:ea typeface="Calibri"/>
                    <a:cs typeface="Calibri"/>
                    <a:sym typeface="Calibri"/>
                  </a:rPr>
                  <a:t>(</a:t>
                </a:r>
                <a:r>
                  <a:rPr lang="en-US" dirty="0" err="1" smtClean="0">
                    <a:solidFill>
                      <a:schemeClr val="dk1"/>
                    </a:solidFill>
                    <a:latin typeface="Calibri"/>
                    <a:ea typeface="Calibri"/>
                    <a:cs typeface="Calibri"/>
                    <a:sym typeface="Calibri"/>
                  </a:rPr>
                  <a:t>x,y</a:t>
                </a:r>
                <a:r>
                  <a:rPr lang="en-US" dirty="0" smtClean="0">
                    <a:solidFill>
                      <a:schemeClr val="dk1"/>
                    </a:solidFill>
                    <a:latin typeface="Calibri"/>
                    <a:ea typeface="Calibri"/>
                    <a:cs typeface="Calibri"/>
                    <a:sym typeface="Calibri"/>
                  </a:rPr>
                  <a:t>) = 0  if and only if  x = y		coincidence</a:t>
                </a:r>
                <a:endParaRPr lang="en-US" dirty="0" smtClean="0"/>
              </a:p>
              <a:p>
                <a:pPr marL="914400" lvl="1" indent="-457200">
                  <a:buClr>
                    <a:schemeClr val="dk1"/>
                  </a:buClr>
                  <a:buSzPts val="2400"/>
                  <a:buFont typeface="Calibri"/>
                  <a:buAutoNum type="arabicPeriod"/>
                </a:pPr>
                <a:r>
                  <a:rPr lang="en-US" dirty="0" smtClean="0">
                    <a:solidFill>
                      <a:schemeClr val="dk1"/>
                    </a:solidFill>
                    <a:latin typeface="Calibri"/>
                    <a:ea typeface="Calibri"/>
                    <a:cs typeface="Calibri"/>
                    <a:sym typeface="Calibri"/>
                  </a:rPr>
                  <a:t> </a:t>
                </a:r>
                <a:r>
                  <a:rPr lang="en-US" i="1" dirty="0" smtClean="0">
                    <a:solidFill>
                      <a:schemeClr val="dk1"/>
                    </a:solidFill>
                    <a:latin typeface="Calibri"/>
                    <a:ea typeface="Calibri"/>
                    <a:cs typeface="Calibri"/>
                    <a:sym typeface="Calibri"/>
                  </a:rPr>
                  <a:t>d</a:t>
                </a:r>
                <a:r>
                  <a:rPr lang="en-US" dirty="0" smtClean="0">
                    <a:solidFill>
                      <a:schemeClr val="dk1"/>
                    </a:solidFill>
                    <a:latin typeface="Calibri"/>
                    <a:ea typeface="Calibri"/>
                    <a:cs typeface="Calibri"/>
                    <a:sym typeface="Calibri"/>
                  </a:rPr>
                  <a:t>(</a:t>
                </a:r>
                <a:r>
                  <a:rPr lang="en-US" dirty="0" err="1" smtClean="0">
                    <a:solidFill>
                      <a:schemeClr val="dk1"/>
                    </a:solidFill>
                    <a:latin typeface="Calibri"/>
                    <a:ea typeface="Calibri"/>
                    <a:cs typeface="Calibri"/>
                    <a:sym typeface="Calibri"/>
                  </a:rPr>
                  <a:t>x,y</a:t>
                </a:r>
                <a:r>
                  <a:rPr lang="en-US" dirty="0" smtClean="0">
                    <a:solidFill>
                      <a:schemeClr val="dk1"/>
                    </a:solidFill>
                    <a:latin typeface="Calibri"/>
                    <a:ea typeface="Calibri"/>
                    <a:cs typeface="Calibri"/>
                    <a:sym typeface="Calibri"/>
                  </a:rPr>
                  <a:t>) = </a:t>
                </a:r>
                <a:r>
                  <a:rPr lang="en-US" i="1" dirty="0" smtClean="0">
                    <a:solidFill>
                      <a:schemeClr val="dk1"/>
                    </a:solidFill>
                    <a:latin typeface="Calibri"/>
                    <a:ea typeface="Calibri"/>
                    <a:cs typeface="Calibri"/>
                    <a:sym typeface="Calibri"/>
                  </a:rPr>
                  <a:t>d</a:t>
                </a:r>
                <a:r>
                  <a:rPr lang="en-US" dirty="0" smtClean="0">
                    <a:solidFill>
                      <a:schemeClr val="dk1"/>
                    </a:solidFill>
                    <a:latin typeface="Calibri"/>
                    <a:ea typeface="Calibri"/>
                    <a:cs typeface="Calibri"/>
                    <a:sym typeface="Calibri"/>
                  </a:rPr>
                  <a:t>(</a:t>
                </a:r>
                <a:r>
                  <a:rPr lang="en-US" dirty="0" err="1" smtClean="0">
                    <a:solidFill>
                      <a:schemeClr val="dk1"/>
                    </a:solidFill>
                    <a:latin typeface="Calibri"/>
                    <a:ea typeface="Calibri"/>
                    <a:cs typeface="Calibri"/>
                    <a:sym typeface="Calibri"/>
                  </a:rPr>
                  <a:t>y,x</a:t>
                </a:r>
                <a:r>
                  <a:rPr lang="en-US" dirty="0" smtClean="0">
                    <a:solidFill>
                      <a:schemeClr val="dk1"/>
                    </a:solidFill>
                    <a:latin typeface="Calibri"/>
                    <a:ea typeface="Calibri"/>
                    <a:cs typeface="Calibri"/>
                    <a:sym typeface="Calibri"/>
                  </a:rPr>
                  <a:t>)				symmetry</a:t>
                </a:r>
                <a:endParaRPr lang="en-US" dirty="0" smtClean="0"/>
              </a:p>
              <a:p>
                <a:pPr marL="914400" lvl="1" indent="-457200">
                  <a:buClr>
                    <a:schemeClr val="dk1"/>
                  </a:buClr>
                  <a:buSzPts val="2400"/>
                  <a:buFont typeface="Calibri"/>
                  <a:buAutoNum type="arabicPeriod"/>
                </a:pPr>
                <a:r>
                  <a:rPr lang="en-US" dirty="0" smtClean="0">
                    <a:solidFill>
                      <a:schemeClr val="dk1"/>
                    </a:solidFill>
                    <a:latin typeface="Calibri"/>
                    <a:ea typeface="Calibri"/>
                    <a:cs typeface="Calibri"/>
                    <a:sym typeface="Calibri"/>
                  </a:rPr>
                  <a:t> </a:t>
                </a:r>
                <a:r>
                  <a:rPr lang="en-US" i="1" dirty="0" smtClean="0">
                    <a:solidFill>
                      <a:schemeClr val="dk1"/>
                    </a:solidFill>
                    <a:latin typeface="Calibri"/>
                    <a:ea typeface="Calibri"/>
                    <a:cs typeface="Calibri"/>
                    <a:sym typeface="Calibri"/>
                  </a:rPr>
                  <a:t>d</a:t>
                </a:r>
                <a:r>
                  <a:rPr lang="en-US" dirty="0" smtClean="0">
                    <a:solidFill>
                      <a:schemeClr val="dk1"/>
                    </a:solidFill>
                    <a:latin typeface="Calibri"/>
                    <a:ea typeface="Calibri"/>
                    <a:cs typeface="Calibri"/>
                    <a:sym typeface="Calibri"/>
                  </a:rPr>
                  <a:t>(</a:t>
                </a:r>
                <a:r>
                  <a:rPr lang="en-US" dirty="0" err="1" smtClean="0">
                    <a:solidFill>
                      <a:schemeClr val="dk1"/>
                    </a:solidFill>
                    <a:latin typeface="Calibri"/>
                    <a:ea typeface="Calibri"/>
                    <a:cs typeface="Calibri"/>
                    <a:sym typeface="Calibri"/>
                  </a:rPr>
                  <a:t>x,z</a:t>
                </a:r>
                <a:r>
                  <a:rPr lang="en-US" dirty="0" smtClean="0">
                    <a:solidFill>
                      <a:schemeClr val="dk1"/>
                    </a:solidFill>
                    <a:latin typeface="Calibri"/>
                    <a:ea typeface="Calibri"/>
                    <a:cs typeface="Calibri"/>
                    <a:sym typeface="Calibri"/>
                  </a:rPr>
                  <a:t>) ≤ </a:t>
                </a:r>
                <a:r>
                  <a:rPr lang="en-US" i="1" dirty="0" smtClean="0">
                    <a:solidFill>
                      <a:schemeClr val="dk1"/>
                    </a:solidFill>
                    <a:latin typeface="Calibri"/>
                    <a:ea typeface="Calibri"/>
                    <a:cs typeface="Calibri"/>
                    <a:sym typeface="Calibri"/>
                  </a:rPr>
                  <a:t>d</a:t>
                </a:r>
                <a:r>
                  <a:rPr lang="en-US" dirty="0" smtClean="0">
                    <a:solidFill>
                      <a:schemeClr val="dk1"/>
                    </a:solidFill>
                    <a:latin typeface="Calibri"/>
                    <a:ea typeface="Calibri"/>
                    <a:cs typeface="Calibri"/>
                    <a:sym typeface="Calibri"/>
                  </a:rPr>
                  <a:t>(</a:t>
                </a:r>
                <a:r>
                  <a:rPr lang="en-US" dirty="0" err="1" smtClean="0">
                    <a:solidFill>
                      <a:schemeClr val="dk1"/>
                    </a:solidFill>
                    <a:latin typeface="Calibri"/>
                    <a:ea typeface="Calibri"/>
                    <a:cs typeface="Calibri"/>
                    <a:sym typeface="Calibri"/>
                  </a:rPr>
                  <a:t>x,y</a:t>
                </a:r>
                <a:r>
                  <a:rPr lang="en-US" dirty="0" smtClean="0">
                    <a:solidFill>
                      <a:schemeClr val="dk1"/>
                    </a:solidFill>
                    <a:latin typeface="Calibri"/>
                    <a:ea typeface="Calibri"/>
                    <a:cs typeface="Calibri"/>
                    <a:sym typeface="Calibri"/>
                  </a:rPr>
                  <a:t>) + </a:t>
                </a:r>
                <a:r>
                  <a:rPr lang="en-US" i="1" dirty="0" smtClean="0">
                    <a:solidFill>
                      <a:schemeClr val="dk1"/>
                    </a:solidFill>
                    <a:latin typeface="Calibri"/>
                    <a:ea typeface="Calibri"/>
                    <a:cs typeface="Calibri"/>
                    <a:sym typeface="Calibri"/>
                  </a:rPr>
                  <a:t>d</a:t>
                </a:r>
                <a:r>
                  <a:rPr lang="en-US" dirty="0" smtClean="0">
                    <a:solidFill>
                      <a:schemeClr val="dk1"/>
                    </a:solidFill>
                    <a:latin typeface="Calibri"/>
                    <a:ea typeface="Calibri"/>
                    <a:cs typeface="Calibri"/>
                    <a:sym typeface="Calibri"/>
                  </a:rPr>
                  <a:t>(</a:t>
                </a:r>
                <a:r>
                  <a:rPr lang="en-US" dirty="0" err="1" smtClean="0">
                    <a:solidFill>
                      <a:schemeClr val="dk1"/>
                    </a:solidFill>
                    <a:latin typeface="Calibri"/>
                    <a:ea typeface="Calibri"/>
                    <a:cs typeface="Calibri"/>
                    <a:sym typeface="Calibri"/>
                  </a:rPr>
                  <a:t>y,z</a:t>
                </a:r>
                <a:r>
                  <a:rPr lang="en-US" dirty="0" smtClean="0">
                    <a:solidFill>
                      <a:schemeClr val="dk1"/>
                    </a:solidFill>
                    <a:latin typeface="Calibri"/>
                    <a:ea typeface="Calibri"/>
                    <a:cs typeface="Calibri"/>
                    <a:sym typeface="Calibri"/>
                  </a:rPr>
                  <a:t>)			triangle inequality</a:t>
                </a:r>
              </a:p>
              <a:p>
                <a:pPr indent="-50800">
                  <a:buClr>
                    <a:schemeClr val="dk1"/>
                  </a:buClr>
                  <a:buSzPts val="2800"/>
                  <a:buFont typeface="Arial"/>
                  <a:buNone/>
                </a:pPr>
                <a:endParaRPr lang="en-US" dirty="0">
                  <a:solidFill>
                    <a:schemeClr val="dk1"/>
                  </a:solidFill>
                  <a:latin typeface="Calibri"/>
                  <a:ea typeface="Calibri"/>
                  <a:cs typeface="Calibri"/>
                  <a:sym typeface="Calibri"/>
                </a:endParaRPr>
              </a:p>
            </p:txBody>
          </p:sp>
        </mc:Choice>
        <mc:Fallback xmlns="">
          <p:sp>
            <p:nvSpPr>
              <p:cNvPr id="12" name="Google Shape;132;p19"/>
              <p:cNvSpPr txBox="1">
                <a:spLocks noRot="1" noChangeAspect="1" noMove="1" noResize="1" noEditPoints="1" noAdjustHandles="1" noChangeArrowheads="1" noChangeShapeType="1" noTextEdit="1"/>
              </p:cNvSpPr>
              <p:nvPr/>
            </p:nvSpPr>
            <p:spPr>
              <a:xfrm>
                <a:off x="467544" y="2780929"/>
                <a:ext cx="8119814" cy="3744416"/>
              </a:xfrm>
              <a:prstGeom prst="rect">
                <a:avLst/>
              </a:prstGeom>
              <a:blipFill rotWithShape="0">
                <a:blip r:embed="rId2"/>
                <a:stretch>
                  <a:fillRect l="-1351" r="-15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8278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65618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844824"/>
            <a:ext cx="6624736" cy="50405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835696" y="-171400"/>
            <a:ext cx="93610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39042" y="548680"/>
            <a:ext cx="3471976" cy="769441"/>
          </a:xfrm>
          <a:prstGeom prst="rect">
            <a:avLst/>
          </a:prstGeom>
          <a:noFill/>
        </p:spPr>
        <p:txBody>
          <a:bodyPr wrap="none" rtlCol="0">
            <a:spAutoFit/>
          </a:bodyPr>
          <a:lstStyle/>
          <a:p>
            <a:pPr algn="r"/>
            <a:r>
              <a:rPr lang="en-US" sz="4400" b="1" dirty="0" smtClean="0">
                <a:solidFill>
                  <a:schemeClr val="accent6">
                    <a:lumMod val="75000"/>
                  </a:schemeClr>
                </a:solidFill>
              </a:rPr>
              <a:t>Quality Ratios</a:t>
            </a:r>
            <a:endParaRPr lang="en-US" sz="4400" b="1" dirty="0">
              <a:solidFill>
                <a:schemeClr val="accent6">
                  <a:lumMod val="75000"/>
                </a:schemeClr>
              </a:solidFill>
            </a:endParaRPr>
          </a:p>
        </p:txBody>
      </p:sp>
      <p:sp>
        <p:nvSpPr>
          <p:cNvPr id="2" name="TextBox 1"/>
          <p:cNvSpPr txBox="1"/>
          <p:nvPr/>
        </p:nvSpPr>
        <p:spPr>
          <a:xfrm>
            <a:off x="647339" y="4797152"/>
            <a:ext cx="4174541" cy="646331"/>
          </a:xfrm>
          <a:prstGeom prst="rect">
            <a:avLst/>
          </a:prstGeom>
          <a:noFill/>
        </p:spPr>
        <p:txBody>
          <a:bodyPr wrap="none" rtlCol="0">
            <a:spAutoFit/>
          </a:bodyPr>
          <a:lstStyle/>
          <a:p>
            <a:r>
              <a:rPr lang="en-US" sz="3200" dirty="0" smtClean="0"/>
              <a:t>QR( </a:t>
            </a:r>
            <a:r>
              <a:rPr lang="en-US" sz="3200" b="1" dirty="0" smtClean="0">
                <a:solidFill>
                  <a:schemeClr val="accent6">
                    <a:lumMod val="75000"/>
                  </a:schemeClr>
                </a:solidFill>
              </a:rPr>
              <a:t>free</a:t>
            </a:r>
            <a:r>
              <a:rPr lang="en-US" sz="3200" dirty="0" smtClean="0"/>
              <a:t>,</a:t>
            </a:r>
            <a:r>
              <a:rPr lang="en-US" sz="3200" b="1" dirty="0" smtClean="0">
                <a:solidFill>
                  <a:schemeClr val="accent6">
                    <a:lumMod val="75000"/>
                  </a:schemeClr>
                </a:solidFill>
              </a:rPr>
              <a:t> fixed </a:t>
            </a:r>
            <a:r>
              <a:rPr lang="en-US" sz="3200" dirty="0" smtClean="0"/>
              <a:t>)  =   </a:t>
            </a:r>
            <a:r>
              <a:rPr lang="en-US" sz="3600" dirty="0" smtClean="0"/>
              <a:t>sup</a:t>
            </a:r>
          </a:p>
        </p:txBody>
      </p:sp>
      <p:grpSp>
        <p:nvGrpSpPr>
          <p:cNvPr id="11" name="Group 10"/>
          <p:cNvGrpSpPr/>
          <p:nvPr/>
        </p:nvGrpSpPr>
        <p:grpSpPr>
          <a:xfrm>
            <a:off x="5220072" y="4272190"/>
            <a:ext cx="3627597" cy="1821106"/>
            <a:chOff x="4932040" y="4149080"/>
            <a:chExt cx="3627597" cy="1821106"/>
          </a:xfrm>
        </p:grpSpPr>
        <p:cxnSp>
          <p:nvCxnSpPr>
            <p:cNvPr id="5" name="Straight Connector 4"/>
            <p:cNvCxnSpPr/>
            <p:nvPr/>
          </p:nvCxnSpPr>
          <p:spPr>
            <a:xfrm>
              <a:off x="4932040" y="5085184"/>
              <a:ext cx="33843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04048" y="4149080"/>
              <a:ext cx="3116944" cy="830997"/>
            </a:xfrm>
            <a:prstGeom prst="rect">
              <a:avLst/>
            </a:prstGeom>
            <a:noFill/>
          </p:spPr>
          <p:txBody>
            <a:bodyPr wrap="none" rtlCol="0">
              <a:spAutoFit/>
            </a:bodyPr>
            <a:lstStyle/>
            <a:p>
              <a:r>
                <a:rPr lang="en-US" sz="2400" dirty="0" smtClean="0">
                  <a:solidFill>
                    <a:srgbClr val="C00000"/>
                  </a:solidFill>
                </a:rPr>
                <a:t>angular resolution </a:t>
              </a:r>
              <a:r>
                <a:rPr lang="en-US" sz="2400" dirty="0" smtClean="0"/>
                <a:t>of</a:t>
              </a:r>
            </a:p>
            <a:p>
              <a:r>
                <a:rPr lang="en-US" sz="2400" b="1" dirty="0" smtClean="0">
                  <a:solidFill>
                    <a:schemeClr val="accent6">
                      <a:lumMod val="75000"/>
                    </a:schemeClr>
                  </a:solidFill>
                </a:rPr>
                <a:t>free</a:t>
              </a:r>
              <a:r>
                <a:rPr lang="en-US" sz="2400" dirty="0" smtClean="0">
                  <a:solidFill>
                    <a:schemeClr val="accent6">
                      <a:lumMod val="75000"/>
                    </a:schemeClr>
                  </a:solidFill>
                </a:rPr>
                <a:t> </a:t>
              </a:r>
              <a:r>
                <a:rPr lang="en-US" sz="2400" dirty="0" smtClean="0"/>
                <a:t>plane drawing of </a:t>
              </a:r>
              <a:r>
                <a:rPr lang="en-US" sz="2400" i="1" dirty="0" smtClean="0">
                  <a:solidFill>
                    <a:srgbClr val="7030A0"/>
                  </a:solidFill>
                </a:rPr>
                <a:t>G</a:t>
              </a:r>
            </a:p>
          </p:txBody>
        </p:sp>
        <p:sp>
          <p:nvSpPr>
            <p:cNvPr id="14" name="TextBox 13"/>
            <p:cNvSpPr txBox="1"/>
            <p:nvPr/>
          </p:nvSpPr>
          <p:spPr>
            <a:xfrm>
              <a:off x="5004048" y="5139189"/>
              <a:ext cx="3555589" cy="830997"/>
            </a:xfrm>
            <a:prstGeom prst="rect">
              <a:avLst/>
            </a:prstGeom>
            <a:noFill/>
          </p:spPr>
          <p:txBody>
            <a:bodyPr wrap="none" rtlCol="0">
              <a:spAutoFit/>
            </a:bodyPr>
            <a:lstStyle/>
            <a:p>
              <a:r>
                <a:rPr lang="en-US" sz="2400" dirty="0" smtClean="0">
                  <a:solidFill>
                    <a:srgbClr val="C00000"/>
                  </a:solidFill>
                </a:rPr>
                <a:t>angular resolution </a:t>
              </a:r>
              <a:r>
                <a:rPr lang="en-US" sz="2400" dirty="0" smtClean="0"/>
                <a:t>of </a:t>
              </a:r>
              <a:r>
                <a:rPr lang="en-US" sz="2400" b="1" dirty="0" smtClean="0">
                  <a:solidFill>
                    <a:schemeClr val="accent6">
                      <a:lumMod val="75000"/>
                    </a:schemeClr>
                  </a:solidFill>
                </a:rPr>
                <a:t>fixed</a:t>
              </a:r>
            </a:p>
            <a:p>
              <a:r>
                <a:rPr lang="en-US" sz="2400" dirty="0" smtClean="0"/>
                <a:t>straight plane drawing of </a:t>
              </a:r>
              <a:r>
                <a:rPr lang="en-US" sz="2400" i="1" dirty="0" smtClean="0">
                  <a:solidFill>
                    <a:srgbClr val="7030A0"/>
                  </a:solidFill>
                </a:rPr>
                <a:t>G</a:t>
              </a:r>
            </a:p>
          </p:txBody>
        </p:sp>
      </p:grpSp>
      <p:sp>
        <p:nvSpPr>
          <p:cNvPr id="10" name="TextBox 9"/>
          <p:cNvSpPr txBox="1"/>
          <p:nvPr/>
        </p:nvSpPr>
        <p:spPr>
          <a:xfrm>
            <a:off x="3930291" y="5334307"/>
            <a:ext cx="1001749" cy="707886"/>
          </a:xfrm>
          <a:prstGeom prst="rect">
            <a:avLst/>
          </a:prstGeom>
          <a:noFill/>
        </p:spPr>
        <p:txBody>
          <a:bodyPr wrap="none" rtlCol="0">
            <a:spAutoFit/>
          </a:bodyPr>
          <a:lstStyle/>
          <a:p>
            <a:r>
              <a:rPr lang="en-US" sz="2000" dirty="0" smtClean="0">
                <a:solidFill>
                  <a:srgbClr val="7030A0"/>
                </a:solidFill>
              </a:rPr>
              <a:t>planar</a:t>
            </a:r>
          </a:p>
          <a:p>
            <a:r>
              <a:rPr lang="en-US" sz="2000" dirty="0" smtClean="0">
                <a:solidFill>
                  <a:srgbClr val="7030A0"/>
                </a:solidFill>
              </a:rPr>
              <a:t>graph </a:t>
            </a:r>
            <a:r>
              <a:rPr lang="en-US" sz="2000" i="1" dirty="0" smtClean="0">
                <a:solidFill>
                  <a:srgbClr val="7030A0"/>
                </a:solidFill>
              </a:rPr>
              <a:t>G</a:t>
            </a:r>
          </a:p>
        </p:txBody>
      </p:sp>
      <p:sp>
        <p:nvSpPr>
          <p:cNvPr id="12" name="TextBox 11"/>
          <p:cNvSpPr txBox="1"/>
          <p:nvPr/>
        </p:nvSpPr>
        <p:spPr>
          <a:xfrm>
            <a:off x="3707904" y="2708920"/>
            <a:ext cx="4680520" cy="954107"/>
          </a:xfrm>
          <a:prstGeom prst="rect">
            <a:avLst/>
          </a:prstGeom>
          <a:noFill/>
        </p:spPr>
        <p:txBody>
          <a:bodyPr wrap="square" rtlCol="0">
            <a:spAutoFit/>
          </a:bodyPr>
          <a:lstStyle/>
          <a:p>
            <a:r>
              <a:rPr lang="en-US" sz="2800" dirty="0" smtClean="0"/>
              <a:t>for </a:t>
            </a:r>
            <a:r>
              <a:rPr lang="en-US" sz="2800" dirty="0" smtClean="0">
                <a:solidFill>
                  <a:srgbClr val="C00000"/>
                </a:solidFill>
              </a:rPr>
              <a:t>angular resolution</a:t>
            </a:r>
            <a:r>
              <a:rPr lang="en-US" sz="2800" dirty="0" smtClean="0"/>
              <a:t>; </a:t>
            </a:r>
            <a:r>
              <a:rPr lang="en-US" sz="2800" b="1" dirty="0" smtClean="0">
                <a:solidFill>
                  <a:schemeClr val="accent6">
                    <a:lumMod val="75000"/>
                  </a:schemeClr>
                </a:solidFill>
              </a:rPr>
              <a:t>fixed</a:t>
            </a:r>
            <a:r>
              <a:rPr lang="en-US" sz="2800" dirty="0" smtClean="0">
                <a:solidFill>
                  <a:schemeClr val="accent6">
                    <a:lumMod val="75000"/>
                  </a:schemeClr>
                </a:solidFill>
              </a:rPr>
              <a:t> </a:t>
            </a:r>
            <a:r>
              <a:rPr lang="en-US" sz="2800" dirty="0" smtClean="0"/>
              <a:t>versus </a:t>
            </a:r>
            <a:r>
              <a:rPr lang="en-US" sz="2800" b="1" dirty="0" smtClean="0">
                <a:solidFill>
                  <a:schemeClr val="accent6">
                    <a:lumMod val="75000"/>
                  </a:schemeClr>
                </a:solidFill>
              </a:rPr>
              <a:t>free</a:t>
            </a:r>
            <a:r>
              <a:rPr lang="en-US" sz="2800" dirty="0" smtClean="0"/>
              <a:t> plane drawings</a:t>
            </a:r>
          </a:p>
        </p:txBody>
      </p:sp>
      <p:sp>
        <p:nvSpPr>
          <p:cNvPr id="15" name="TextBox 14"/>
          <p:cNvSpPr txBox="1"/>
          <p:nvPr/>
        </p:nvSpPr>
        <p:spPr>
          <a:xfrm>
            <a:off x="323528" y="1772816"/>
            <a:ext cx="1635961" cy="523220"/>
          </a:xfrm>
          <a:prstGeom prst="rect">
            <a:avLst/>
          </a:prstGeom>
          <a:noFill/>
        </p:spPr>
        <p:txBody>
          <a:bodyPr wrap="none" rtlCol="0">
            <a:spAutoFit/>
          </a:bodyPr>
          <a:lstStyle/>
          <a:p>
            <a:r>
              <a:rPr lang="en-US" sz="2800" b="1" dirty="0" smtClean="0"/>
              <a:t>definition</a:t>
            </a:r>
          </a:p>
        </p:txBody>
      </p:sp>
    </p:spTree>
    <p:extLst>
      <p:ext uri="{BB962C8B-B14F-4D97-AF65-F5344CB8AC3E}">
        <p14:creationId xmlns:p14="http://schemas.microsoft.com/office/powerpoint/2010/main" val="169073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65618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844824"/>
            <a:ext cx="6624736" cy="50405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835696" y="-171400"/>
            <a:ext cx="93610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39042" y="548680"/>
            <a:ext cx="3471976" cy="769441"/>
          </a:xfrm>
          <a:prstGeom prst="rect">
            <a:avLst/>
          </a:prstGeom>
          <a:noFill/>
        </p:spPr>
        <p:txBody>
          <a:bodyPr wrap="none" rtlCol="0">
            <a:spAutoFit/>
          </a:bodyPr>
          <a:lstStyle/>
          <a:p>
            <a:pPr algn="r"/>
            <a:r>
              <a:rPr lang="en-US" sz="4400" b="1" dirty="0" smtClean="0">
                <a:solidFill>
                  <a:schemeClr val="accent6">
                    <a:lumMod val="75000"/>
                  </a:schemeClr>
                </a:solidFill>
              </a:rPr>
              <a:t>Quality Ratios</a:t>
            </a:r>
            <a:endParaRPr lang="en-US" sz="4400" b="1" dirty="0">
              <a:solidFill>
                <a:schemeClr val="accent6">
                  <a:lumMod val="75000"/>
                </a:schemeClr>
              </a:solidFill>
            </a:endParaRPr>
          </a:p>
        </p:txBody>
      </p:sp>
      <p:sp>
        <p:nvSpPr>
          <p:cNvPr id="2" name="TextBox 1"/>
          <p:cNvSpPr txBox="1"/>
          <p:nvPr/>
        </p:nvSpPr>
        <p:spPr>
          <a:xfrm>
            <a:off x="673623" y="4797152"/>
            <a:ext cx="4200189" cy="646331"/>
          </a:xfrm>
          <a:prstGeom prst="rect">
            <a:avLst/>
          </a:prstGeom>
          <a:noFill/>
        </p:spPr>
        <p:txBody>
          <a:bodyPr wrap="none" rtlCol="0">
            <a:spAutoFit/>
          </a:bodyPr>
          <a:lstStyle/>
          <a:p>
            <a:r>
              <a:rPr lang="en-US" sz="3200" dirty="0" smtClean="0"/>
              <a:t>QR(</a:t>
            </a:r>
            <a:r>
              <a:rPr lang="en-US" sz="3200" b="1" dirty="0" smtClean="0">
                <a:solidFill>
                  <a:schemeClr val="accent6">
                    <a:lumMod val="75000"/>
                  </a:schemeClr>
                </a:solidFill>
              </a:rPr>
              <a:t>circular</a:t>
            </a:r>
            <a:r>
              <a:rPr lang="en-US" sz="3200" dirty="0" smtClean="0"/>
              <a:t>, </a:t>
            </a:r>
            <a:r>
              <a:rPr lang="en-US" sz="3200" b="1" dirty="0" smtClean="0">
                <a:solidFill>
                  <a:schemeClr val="accent6">
                    <a:lumMod val="75000"/>
                  </a:schemeClr>
                </a:solidFill>
              </a:rPr>
              <a:t>free</a:t>
            </a:r>
            <a:r>
              <a:rPr lang="en-US" sz="3200" dirty="0" smtClean="0"/>
              <a:t>) =  </a:t>
            </a:r>
            <a:r>
              <a:rPr lang="en-US" sz="3600" dirty="0" smtClean="0"/>
              <a:t>sup</a:t>
            </a:r>
          </a:p>
        </p:txBody>
      </p:sp>
      <p:grpSp>
        <p:nvGrpSpPr>
          <p:cNvPr id="11" name="Group 10"/>
          <p:cNvGrpSpPr/>
          <p:nvPr/>
        </p:nvGrpSpPr>
        <p:grpSpPr>
          <a:xfrm>
            <a:off x="5000768" y="4272190"/>
            <a:ext cx="3603680" cy="1821106"/>
            <a:chOff x="4932040" y="4149080"/>
            <a:chExt cx="3603680" cy="1821106"/>
          </a:xfrm>
        </p:grpSpPr>
        <p:cxnSp>
          <p:nvCxnSpPr>
            <p:cNvPr id="5" name="Straight Connector 4"/>
            <p:cNvCxnSpPr/>
            <p:nvPr/>
          </p:nvCxnSpPr>
          <p:spPr>
            <a:xfrm>
              <a:off x="4932040" y="5085184"/>
              <a:ext cx="33843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04048" y="4149080"/>
              <a:ext cx="3531672" cy="830997"/>
            </a:xfrm>
            <a:prstGeom prst="rect">
              <a:avLst/>
            </a:prstGeom>
            <a:noFill/>
          </p:spPr>
          <p:txBody>
            <a:bodyPr wrap="none" rtlCol="0">
              <a:spAutoFit/>
            </a:bodyPr>
            <a:lstStyle/>
            <a:p>
              <a:r>
                <a:rPr lang="en-US" sz="2400" dirty="0" smtClean="0">
                  <a:solidFill>
                    <a:srgbClr val="C00000"/>
                  </a:solidFill>
                </a:rPr>
                <a:t>area requirement </a:t>
              </a:r>
              <a:r>
                <a:rPr lang="en-US" sz="2400" dirty="0" smtClean="0"/>
                <a:t>of</a:t>
              </a:r>
            </a:p>
            <a:p>
              <a:r>
                <a:rPr lang="en-US" sz="2400" b="1" dirty="0" smtClean="0">
                  <a:solidFill>
                    <a:schemeClr val="accent6">
                      <a:lumMod val="75000"/>
                    </a:schemeClr>
                  </a:solidFill>
                </a:rPr>
                <a:t>circular</a:t>
              </a:r>
              <a:r>
                <a:rPr lang="en-US" sz="2400" dirty="0" smtClean="0"/>
                <a:t> plane drawing of </a:t>
              </a:r>
              <a:r>
                <a:rPr lang="en-US" sz="2400" i="1" dirty="0" smtClean="0">
                  <a:solidFill>
                    <a:srgbClr val="7030A0"/>
                  </a:solidFill>
                </a:rPr>
                <a:t>G</a:t>
              </a:r>
            </a:p>
          </p:txBody>
        </p:sp>
        <p:sp>
          <p:nvSpPr>
            <p:cNvPr id="14" name="TextBox 13"/>
            <p:cNvSpPr txBox="1"/>
            <p:nvPr/>
          </p:nvSpPr>
          <p:spPr>
            <a:xfrm>
              <a:off x="5004048" y="5139189"/>
              <a:ext cx="3116944" cy="830997"/>
            </a:xfrm>
            <a:prstGeom prst="rect">
              <a:avLst/>
            </a:prstGeom>
            <a:noFill/>
          </p:spPr>
          <p:txBody>
            <a:bodyPr wrap="none" rtlCol="0">
              <a:spAutoFit/>
            </a:bodyPr>
            <a:lstStyle/>
            <a:p>
              <a:r>
                <a:rPr lang="en-US" sz="2400" dirty="0" smtClean="0">
                  <a:solidFill>
                    <a:srgbClr val="C00000"/>
                  </a:solidFill>
                </a:rPr>
                <a:t>area requirement </a:t>
              </a:r>
              <a:r>
                <a:rPr lang="en-US" sz="2400" dirty="0" smtClean="0"/>
                <a:t>of</a:t>
              </a:r>
            </a:p>
            <a:p>
              <a:r>
                <a:rPr lang="en-US" sz="2400" b="1" dirty="0" smtClean="0">
                  <a:solidFill>
                    <a:schemeClr val="accent6">
                      <a:lumMod val="75000"/>
                    </a:schemeClr>
                  </a:solidFill>
                </a:rPr>
                <a:t>free</a:t>
              </a:r>
              <a:r>
                <a:rPr lang="en-US" sz="2400" dirty="0" smtClean="0"/>
                <a:t> plane drawing of </a:t>
              </a:r>
              <a:r>
                <a:rPr lang="en-US" sz="2400" i="1" dirty="0" smtClean="0">
                  <a:solidFill>
                    <a:srgbClr val="7030A0"/>
                  </a:solidFill>
                </a:rPr>
                <a:t>G</a:t>
              </a:r>
            </a:p>
          </p:txBody>
        </p:sp>
      </p:grpSp>
      <p:sp>
        <p:nvSpPr>
          <p:cNvPr id="10" name="TextBox 9"/>
          <p:cNvSpPr txBox="1"/>
          <p:nvPr/>
        </p:nvSpPr>
        <p:spPr>
          <a:xfrm>
            <a:off x="3930291" y="5334307"/>
            <a:ext cx="1001749" cy="707886"/>
          </a:xfrm>
          <a:prstGeom prst="rect">
            <a:avLst/>
          </a:prstGeom>
          <a:noFill/>
        </p:spPr>
        <p:txBody>
          <a:bodyPr wrap="none" rtlCol="0">
            <a:spAutoFit/>
          </a:bodyPr>
          <a:lstStyle/>
          <a:p>
            <a:r>
              <a:rPr lang="en-US" sz="2000" dirty="0" smtClean="0">
                <a:solidFill>
                  <a:srgbClr val="7030A0"/>
                </a:solidFill>
              </a:rPr>
              <a:t>planar</a:t>
            </a:r>
          </a:p>
          <a:p>
            <a:r>
              <a:rPr lang="en-US" sz="2000" dirty="0" smtClean="0">
                <a:solidFill>
                  <a:srgbClr val="7030A0"/>
                </a:solidFill>
              </a:rPr>
              <a:t>graph </a:t>
            </a:r>
            <a:r>
              <a:rPr lang="en-US" sz="2000" i="1" dirty="0" smtClean="0">
                <a:solidFill>
                  <a:srgbClr val="7030A0"/>
                </a:solidFill>
              </a:rPr>
              <a:t>G</a:t>
            </a:r>
          </a:p>
        </p:txBody>
      </p:sp>
      <p:sp>
        <p:nvSpPr>
          <p:cNvPr id="12" name="TextBox 11"/>
          <p:cNvSpPr txBox="1"/>
          <p:nvPr/>
        </p:nvSpPr>
        <p:spPr>
          <a:xfrm>
            <a:off x="3707904" y="2708920"/>
            <a:ext cx="4968552" cy="1384995"/>
          </a:xfrm>
          <a:prstGeom prst="rect">
            <a:avLst/>
          </a:prstGeom>
          <a:noFill/>
        </p:spPr>
        <p:txBody>
          <a:bodyPr wrap="square" rtlCol="0">
            <a:spAutoFit/>
          </a:bodyPr>
          <a:lstStyle/>
          <a:p>
            <a:r>
              <a:rPr lang="en-US" sz="2800" dirty="0" smtClean="0"/>
              <a:t>for </a:t>
            </a:r>
            <a:r>
              <a:rPr lang="en-US" sz="2800" dirty="0" smtClean="0">
                <a:solidFill>
                  <a:srgbClr val="C00000"/>
                </a:solidFill>
              </a:rPr>
              <a:t>area requirement</a:t>
            </a:r>
            <a:r>
              <a:rPr lang="en-US" sz="2800" dirty="0" smtClean="0"/>
              <a:t>; </a:t>
            </a:r>
            <a:r>
              <a:rPr lang="en-US" sz="2800" b="1" dirty="0" smtClean="0">
                <a:solidFill>
                  <a:schemeClr val="accent6">
                    <a:lumMod val="75000"/>
                  </a:schemeClr>
                </a:solidFill>
              </a:rPr>
              <a:t>circular</a:t>
            </a:r>
            <a:r>
              <a:rPr lang="en-US" sz="2800" dirty="0" smtClean="0">
                <a:solidFill>
                  <a:schemeClr val="accent6">
                    <a:lumMod val="75000"/>
                  </a:schemeClr>
                </a:solidFill>
              </a:rPr>
              <a:t> </a:t>
            </a:r>
            <a:r>
              <a:rPr lang="en-US" sz="2800" dirty="0" smtClean="0"/>
              <a:t>versus </a:t>
            </a:r>
            <a:r>
              <a:rPr lang="en-US" sz="2800" b="1" dirty="0" smtClean="0">
                <a:solidFill>
                  <a:schemeClr val="accent6">
                    <a:lumMod val="75000"/>
                  </a:schemeClr>
                </a:solidFill>
              </a:rPr>
              <a:t>free</a:t>
            </a:r>
            <a:r>
              <a:rPr lang="en-US" sz="2800" dirty="0" smtClean="0"/>
              <a:t> embedding straight plane drawings</a:t>
            </a:r>
          </a:p>
        </p:txBody>
      </p:sp>
      <p:sp>
        <p:nvSpPr>
          <p:cNvPr id="15" name="TextBox 14"/>
          <p:cNvSpPr txBox="1"/>
          <p:nvPr/>
        </p:nvSpPr>
        <p:spPr>
          <a:xfrm>
            <a:off x="323528" y="1772816"/>
            <a:ext cx="1635961" cy="523220"/>
          </a:xfrm>
          <a:prstGeom prst="rect">
            <a:avLst/>
          </a:prstGeom>
          <a:noFill/>
        </p:spPr>
        <p:txBody>
          <a:bodyPr wrap="none" rtlCol="0">
            <a:spAutoFit/>
          </a:bodyPr>
          <a:lstStyle/>
          <a:p>
            <a:r>
              <a:rPr lang="en-US" sz="2800" b="1" dirty="0" smtClean="0"/>
              <a:t>definition</a:t>
            </a:r>
          </a:p>
        </p:txBody>
      </p:sp>
    </p:spTree>
    <p:extLst>
      <p:ext uri="{BB962C8B-B14F-4D97-AF65-F5344CB8AC3E}">
        <p14:creationId xmlns:p14="http://schemas.microsoft.com/office/powerpoint/2010/main" val="1281605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65618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844824"/>
            <a:ext cx="6624736" cy="50405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835696" y="-171400"/>
            <a:ext cx="93610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39042" y="548680"/>
            <a:ext cx="3471976" cy="769441"/>
          </a:xfrm>
          <a:prstGeom prst="rect">
            <a:avLst/>
          </a:prstGeom>
          <a:noFill/>
        </p:spPr>
        <p:txBody>
          <a:bodyPr wrap="none" rtlCol="0">
            <a:spAutoFit/>
          </a:bodyPr>
          <a:lstStyle/>
          <a:p>
            <a:pPr algn="r"/>
            <a:r>
              <a:rPr lang="en-US" sz="4400" b="1" dirty="0" smtClean="0">
                <a:solidFill>
                  <a:schemeClr val="accent6">
                    <a:lumMod val="75000"/>
                  </a:schemeClr>
                </a:solidFill>
              </a:rPr>
              <a:t>Quality Ratios</a:t>
            </a:r>
            <a:endParaRPr lang="en-US" sz="4400" b="1" dirty="0">
              <a:solidFill>
                <a:schemeClr val="accent6">
                  <a:lumMod val="75000"/>
                </a:schemeClr>
              </a:solidFill>
            </a:endParaRPr>
          </a:p>
        </p:txBody>
      </p:sp>
      <p:sp>
        <p:nvSpPr>
          <p:cNvPr id="12" name="TextBox 11"/>
          <p:cNvSpPr txBox="1"/>
          <p:nvPr/>
        </p:nvSpPr>
        <p:spPr>
          <a:xfrm>
            <a:off x="3707904" y="2708920"/>
            <a:ext cx="4680520" cy="954107"/>
          </a:xfrm>
          <a:prstGeom prst="rect">
            <a:avLst/>
          </a:prstGeom>
          <a:noFill/>
        </p:spPr>
        <p:txBody>
          <a:bodyPr wrap="square" rtlCol="0">
            <a:spAutoFit/>
          </a:bodyPr>
          <a:lstStyle/>
          <a:p>
            <a:r>
              <a:rPr lang="en-US" sz="2800" dirty="0">
                <a:solidFill>
                  <a:srgbClr val="C00000"/>
                </a:solidFill>
              </a:rPr>
              <a:t>A</a:t>
            </a:r>
            <a:r>
              <a:rPr lang="en-US" sz="2800" dirty="0" smtClean="0">
                <a:solidFill>
                  <a:srgbClr val="C00000"/>
                </a:solidFill>
              </a:rPr>
              <a:t>ngular resolution</a:t>
            </a:r>
            <a:r>
              <a:rPr lang="en-US" sz="2800" dirty="0" smtClean="0"/>
              <a:t>; </a:t>
            </a:r>
            <a:r>
              <a:rPr lang="en-US" sz="2800" b="1" dirty="0" smtClean="0">
                <a:solidFill>
                  <a:schemeClr val="accent6">
                    <a:lumMod val="75000"/>
                  </a:schemeClr>
                </a:solidFill>
              </a:rPr>
              <a:t>circular</a:t>
            </a:r>
            <a:r>
              <a:rPr lang="en-US" sz="2800" dirty="0" smtClean="0"/>
              <a:t> versus </a:t>
            </a:r>
            <a:r>
              <a:rPr lang="en-US" sz="2800" b="1" dirty="0" smtClean="0">
                <a:solidFill>
                  <a:schemeClr val="accent6">
                    <a:lumMod val="75000"/>
                  </a:schemeClr>
                </a:solidFill>
              </a:rPr>
              <a:t>free</a:t>
            </a:r>
            <a:r>
              <a:rPr lang="en-US" sz="2800" dirty="0" smtClean="0"/>
              <a:t> plane drawings</a:t>
            </a:r>
          </a:p>
        </p:txBody>
      </p:sp>
      <p:grpSp>
        <p:nvGrpSpPr>
          <p:cNvPr id="2" name="Group 1"/>
          <p:cNvGrpSpPr/>
          <p:nvPr/>
        </p:nvGrpSpPr>
        <p:grpSpPr>
          <a:xfrm>
            <a:off x="827584" y="4005064"/>
            <a:ext cx="4824536" cy="2376264"/>
            <a:chOff x="827584" y="4005064"/>
            <a:chExt cx="4824536" cy="2376264"/>
          </a:xfrm>
        </p:grpSpPr>
        <p:grpSp>
          <p:nvGrpSpPr>
            <p:cNvPr id="40" name="Group 39"/>
            <p:cNvGrpSpPr/>
            <p:nvPr/>
          </p:nvGrpSpPr>
          <p:grpSpPr>
            <a:xfrm>
              <a:off x="827584" y="4149080"/>
              <a:ext cx="2160240" cy="2141190"/>
              <a:chOff x="3688060" y="3981822"/>
              <a:chExt cx="2160240" cy="2141190"/>
            </a:xfrm>
          </p:grpSpPr>
          <p:sp>
            <p:nvSpPr>
              <p:cNvPr id="3" name="Oval 2"/>
              <p:cNvSpPr/>
              <p:nvPr/>
            </p:nvSpPr>
            <p:spPr>
              <a:xfrm>
                <a:off x="3688060" y="4034780"/>
                <a:ext cx="1440160" cy="144016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08140" y="4034780"/>
                <a:ext cx="1440160" cy="144016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48100" y="4682852"/>
                <a:ext cx="1440160" cy="144016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976092" y="4178796"/>
                <a:ext cx="1584176" cy="15841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768180" y="4106788"/>
                <a:ext cx="0" cy="7920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120108" y="4898876"/>
                <a:ext cx="648072" cy="43204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68180" y="4898876"/>
                <a:ext cx="648072" cy="43204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624164" y="475486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24164" y="398182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63294" y="5234533"/>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85034" y="524405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3059832" y="4005064"/>
              <a:ext cx="2592288" cy="2376264"/>
              <a:chOff x="709464" y="3908673"/>
              <a:chExt cx="2592288" cy="2376264"/>
            </a:xfrm>
          </p:grpSpPr>
          <p:cxnSp>
            <p:nvCxnSpPr>
              <p:cNvPr id="29" name="Straight Connector 28"/>
              <p:cNvCxnSpPr/>
              <p:nvPr/>
            </p:nvCxnSpPr>
            <p:spPr>
              <a:xfrm>
                <a:off x="2005608" y="4052689"/>
                <a:ext cx="0"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005608"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53480" y="6140921"/>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53480"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53480"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2005608"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013720"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861592" y="3908673"/>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61592" y="527682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9464"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TextBox 38"/>
          <p:cNvSpPr txBox="1"/>
          <p:nvPr/>
        </p:nvSpPr>
        <p:spPr>
          <a:xfrm>
            <a:off x="5868144" y="4509120"/>
            <a:ext cx="2561920" cy="523220"/>
          </a:xfrm>
          <a:prstGeom prst="rect">
            <a:avLst/>
          </a:prstGeom>
          <a:noFill/>
        </p:spPr>
        <p:txBody>
          <a:bodyPr wrap="none" rtlCol="0">
            <a:spAutoFit/>
          </a:bodyPr>
          <a:lstStyle/>
          <a:p>
            <a:r>
              <a:rPr lang="en-US" sz="2800" dirty="0" smtClean="0"/>
              <a:t>QR </a:t>
            </a:r>
            <a:r>
              <a:rPr lang="en-US" sz="2800" dirty="0" smtClean="0">
                <a:sym typeface="Symbol" panose="05050102010706020507" pitchFamily="18" charset="2"/>
              </a:rPr>
              <a:t> 120/30 = 4</a:t>
            </a:r>
            <a:endParaRPr lang="en-US" sz="2800" dirty="0" smtClean="0"/>
          </a:p>
        </p:txBody>
      </p:sp>
      <p:sp>
        <p:nvSpPr>
          <p:cNvPr id="42" name="TextBox 41"/>
          <p:cNvSpPr txBox="1"/>
          <p:nvPr/>
        </p:nvSpPr>
        <p:spPr>
          <a:xfrm>
            <a:off x="323528" y="1772816"/>
            <a:ext cx="1450975" cy="523220"/>
          </a:xfrm>
          <a:prstGeom prst="rect">
            <a:avLst/>
          </a:prstGeom>
          <a:noFill/>
        </p:spPr>
        <p:txBody>
          <a:bodyPr wrap="none" rtlCol="0">
            <a:spAutoFit/>
          </a:bodyPr>
          <a:lstStyle/>
          <a:p>
            <a:r>
              <a:rPr lang="en-US" sz="2800" b="1" dirty="0" smtClean="0"/>
              <a:t>example</a:t>
            </a:r>
          </a:p>
        </p:txBody>
      </p:sp>
    </p:spTree>
    <p:extLst>
      <p:ext uri="{BB962C8B-B14F-4D97-AF65-F5344CB8AC3E}">
        <p14:creationId xmlns:p14="http://schemas.microsoft.com/office/powerpoint/2010/main" val="104314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180528" y="2348880"/>
            <a:ext cx="2952328" cy="1314147"/>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2060848"/>
            <a:ext cx="65527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835696" y="-171400"/>
            <a:ext cx="93610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39042" y="548680"/>
            <a:ext cx="3471976" cy="769441"/>
          </a:xfrm>
          <a:prstGeom prst="rect">
            <a:avLst/>
          </a:prstGeom>
          <a:noFill/>
        </p:spPr>
        <p:txBody>
          <a:bodyPr wrap="none" rtlCol="0">
            <a:spAutoFit/>
          </a:bodyPr>
          <a:lstStyle/>
          <a:p>
            <a:pPr algn="r"/>
            <a:r>
              <a:rPr lang="en-US" sz="4400" b="1" dirty="0" smtClean="0">
                <a:solidFill>
                  <a:schemeClr val="accent6">
                    <a:lumMod val="75000"/>
                  </a:schemeClr>
                </a:solidFill>
              </a:rPr>
              <a:t>Quality Ratios</a:t>
            </a:r>
            <a:endParaRPr lang="en-US" sz="4400" b="1" dirty="0">
              <a:solidFill>
                <a:schemeClr val="accent6">
                  <a:lumMod val="75000"/>
                </a:schemeClr>
              </a:solidFill>
            </a:endParaRPr>
          </a:p>
        </p:txBody>
      </p:sp>
      <p:sp>
        <p:nvSpPr>
          <p:cNvPr id="12" name="TextBox 11"/>
          <p:cNvSpPr txBox="1"/>
          <p:nvPr/>
        </p:nvSpPr>
        <p:spPr>
          <a:xfrm>
            <a:off x="3707904" y="2708920"/>
            <a:ext cx="4680520" cy="954107"/>
          </a:xfrm>
          <a:prstGeom prst="rect">
            <a:avLst/>
          </a:prstGeom>
          <a:noFill/>
        </p:spPr>
        <p:txBody>
          <a:bodyPr wrap="square" rtlCol="0">
            <a:spAutoFit/>
          </a:bodyPr>
          <a:lstStyle/>
          <a:p>
            <a:r>
              <a:rPr lang="en-US" sz="2800" dirty="0">
                <a:solidFill>
                  <a:srgbClr val="C00000"/>
                </a:solidFill>
              </a:rPr>
              <a:t>A</a:t>
            </a:r>
            <a:r>
              <a:rPr lang="en-US" sz="2800" dirty="0" smtClean="0">
                <a:solidFill>
                  <a:srgbClr val="C00000"/>
                </a:solidFill>
              </a:rPr>
              <a:t>ngular resolution</a:t>
            </a:r>
            <a:r>
              <a:rPr lang="en-US" sz="2800" dirty="0" smtClean="0"/>
              <a:t>; </a:t>
            </a:r>
            <a:r>
              <a:rPr lang="en-US" sz="2800" b="1" dirty="0" smtClean="0">
                <a:solidFill>
                  <a:schemeClr val="accent6">
                    <a:lumMod val="75000"/>
                  </a:schemeClr>
                </a:solidFill>
              </a:rPr>
              <a:t>circular</a:t>
            </a:r>
            <a:r>
              <a:rPr lang="en-US" sz="2800" dirty="0" smtClean="0"/>
              <a:t> versus </a:t>
            </a:r>
            <a:r>
              <a:rPr lang="en-US" sz="2800" b="1" dirty="0" smtClean="0">
                <a:solidFill>
                  <a:schemeClr val="accent6">
                    <a:lumMod val="75000"/>
                  </a:schemeClr>
                </a:solidFill>
              </a:rPr>
              <a:t>free</a:t>
            </a:r>
            <a:r>
              <a:rPr lang="en-US" sz="2800" dirty="0" smtClean="0"/>
              <a:t> plane drawings</a:t>
            </a:r>
          </a:p>
        </p:txBody>
      </p:sp>
      <p:sp>
        <p:nvSpPr>
          <p:cNvPr id="39" name="TextBox 38"/>
          <p:cNvSpPr txBox="1"/>
          <p:nvPr/>
        </p:nvSpPr>
        <p:spPr>
          <a:xfrm>
            <a:off x="5868144" y="4484553"/>
            <a:ext cx="2653290" cy="523220"/>
          </a:xfrm>
          <a:prstGeom prst="rect">
            <a:avLst/>
          </a:prstGeom>
          <a:noFill/>
        </p:spPr>
        <p:txBody>
          <a:bodyPr wrap="none" rtlCol="0">
            <a:spAutoFit/>
          </a:bodyPr>
          <a:lstStyle/>
          <a:p>
            <a:r>
              <a:rPr lang="en-US" sz="2800" dirty="0" smtClean="0"/>
              <a:t>QR </a:t>
            </a:r>
            <a:r>
              <a:rPr lang="en-US" sz="2800" dirty="0" smtClean="0">
                <a:sym typeface="Symbol" panose="05050102010706020507" pitchFamily="18" charset="2"/>
              </a:rPr>
              <a:t> 72/15 = 4.8</a:t>
            </a:r>
            <a:endParaRPr lang="en-US" sz="2800" dirty="0" smtClean="0"/>
          </a:p>
        </p:txBody>
      </p:sp>
      <p:sp>
        <p:nvSpPr>
          <p:cNvPr id="42" name="TextBox 41"/>
          <p:cNvSpPr txBox="1"/>
          <p:nvPr/>
        </p:nvSpPr>
        <p:spPr>
          <a:xfrm>
            <a:off x="323528" y="1772816"/>
            <a:ext cx="1450975" cy="523220"/>
          </a:xfrm>
          <a:prstGeom prst="rect">
            <a:avLst/>
          </a:prstGeom>
          <a:noFill/>
        </p:spPr>
        <p:txBody>
          <a:bodyPr wrap="none" rtlCol="0">
            <a:spAutoFit/>
          </a:bodyPr>
          <a:lstStyle/>
          <a:p>
            <a:r>
              <a:rPr lang="en-US" sz="2800" b="1" dirty="0" smtClean="0"/>
              <a:t>example</a:t>
            </a:r>
          </a:p>
        </p:txBody>
      </p:sp>
      <p:cxnSp>
        <p:nvCxnSpPr>
          <p:cNvPr id="19" name="Straight Connector 18"/>
          <p:cNvCxnSpPr/>
          <p:nvPr/>
        </p:nvCxnSpPr>
        <p:spPr>
          <a:xfrm flipH="1">
            <a:off x="2338559" y="5194957"/>
            <a:ext cx="571230" cy="55542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125813" y="3150556"/>
            <a:ext cx="8123" cy="130829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107811" y="3131096"/>
            <a:ext cx="1962218" cy="339976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81597" y="6542474"/>
            <a:ext cx="388843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490968" y="4454243"/>
            <a:ext cx="616843" cy="4814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166459" y="3158098"/>
            <a:ext cx="1959354" cy="337276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3755951" y="4909545"/>
            <a:ext cx="1311047" cy="162886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3133936" y="4466397"/>
            <a:ext cx="608720" cy="46925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490967" y="4916601"/>
            <a:ext cx="384492" cy="25600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358165" y="4943193"/>
            <a:ext cx="384492" cy="22941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857499" y="5170104"/>
            <a:ext cx="500666" cy="250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286864" y="4909545"/>
            <a:ext cx="204103" cy="86005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3370047" y="5180149"/>
            <a:ext cx="509868" cy="5932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286864" y="5697202"/>
            <a:ext cx="820947" cy="749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3133937" y="5703653"/>
            <a:ext cx="756378" cy="8799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73122" y="5180149"/>
            <a:ext cx="252692" cy="51596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42657" y="4931585"/>
            <a:ext cx="134364" cy="83801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3115934" y="5176923"/>
            <a:ext cx="244568" cy="51918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887793" y="4458854"/>
            <a:ext cx="237853" cy="70532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131881" y="4484553"/>
            <a:ext cx="234407" cy="69450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116621" y="3182874"/>
            <a:ext cx="626035" cy="173372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3877021" y="5784587"/>
            <a:ext cx="1189978" cy="74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3125647" y="6110427"/>
            <a:ext cx="1941351" cy="4070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125647" y="5784587"/>
            <a:ext cx="748344" cy="3108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216480" y="6100157"/>
            <a:ext cx="1883207" cy="4307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181596" y="5783291"/>
            <a:ext cx="1104673" cy="73421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206080" y="4905454"/>
            <a:ext cx="1284887" cy="162541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2496906" y="3162161"/>
            <a:ext cx="648837" cy="17335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2294394" y="5775532"/>
            <a:ext cx="805293" cy="29582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3105717" y="5695222"/>
            <a:ext cx="16900" cy="40766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981797" y="4323407"/>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43608" y="638132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932040" y="637785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81797" y="3001413"/>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113947" y="5651921"/>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679670" y="564036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964067" y="590036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329971" y="4768897"/>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758264" y="5032574"/>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214913" y="5022177"/>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87824" y="551723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589020" y="4766932"/>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283151" y="4131681"/>
            <a:ext cx="1971309" cy="523220"/>
          </a:xfrm>
          <a:prstGeom prst="rect">
            <a:avLst/>
          </a:prstGeom>
          <a:noFill/>
        </p:spPr>
        <p:txBody>
          <a:bodyPr wrap="none" rtlCol="0">
            <a:spAutoFit/>
          </a:bodyPr>
          <a:lstStyle/>
          <a:p>
            <a:r>
              <a:rPr lang="en-US" sz="2800" i="1" dirty="0" err="1" smtClean="0"/>
              <a:t>isocahedron</a:t>
            </a:r>
            <a:endParaRPr lang="en-US" sz="2800" i="1" dirty="0" smtClean="0"/>
          </a:p>
        </p:txBody>
      </p:sp>
    </p:spTree>
    <p:extLst>
      <p:ext uri="{BB962C8B-B14F-4D97-AF65-F5344CB8AC3E}">
        <p14:creationId xmlns:p14="http://schemas.microsoft.com/office/powerpoint/2010/main" val="420242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180528" y="2348880"/>
            <a:ext cx="2952328" cy="1314147"/>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2060848"/>
            <a:ext cx="6552728"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835696" y="-171400"/>
            <a:ext cx="93610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39042" y="548680"/>
            <a:ext cx="3471976" cy="769441"/>
          </a:xfrm>
          <a:prstGeom prst="rect">
            <a:avLst/>
          </a:prstGeom>
          <a:noFill/>
        </p:spPr>
        <p:txBody>
          <a:bodyPr wrap="none" rtlCol="0">
            <a:spAutoFit/>
          </a:bodyPr>
          <a:lstStyle/>
          <a:p>
            <a:pPr algn="r"/>
            <a:r>
              <a:rPr lang="en-US" sz="4400" b="1" dirty="0" smtClean="0">
                <a:solidFill>
                  <a:schemeClr val="accent6">
                    <a:lumMod val="75000"/>
                  </a:schemeClr>
                </a:solidFill>
              </a:rPr>
              <a:t>Quality Ratios</a:t>
            </a:r>
            <a:endParaRPr lang="en-US" sz="4400" b="1" dirty="0">
              <a:solidFill>
                <a:schemeClr val="accent6">
                  <a:lumMod val="75000"/>
                </a:schemeClr>
              </a:solidFill>
            </a:endParaRPr>
          </a:p>
        </p:txBody>
      </p:sp>
      <p:sp>
        <p:nvSpPr>
          <p:cNvPr id="12" name="TextBox 11"/>
          <p:cNvSpPr txBox="1"/>
          <p:nvPr/>
        </p:nvSpPr>
        <p:spPr>
          <a:xfrm>
            <a:off x="3707904" y="2708920"/>
            <a:ext cx="4680520" cy="954107"/>
          </a:xfrm>
          <a:prstGeom prst="rect">
            <a:avLst/>
          </a:prstGeom>
          <a:noFill/>
        </p:spPr>
        <p:txBody>
          <a:bodyPr wrap="square" rtlCol="0">
            <a:spAutoFit/>
          </a:bodyPr>
          <a:lstStyle/>
          <a:p>
            <a:r>
              <a:rPr lang="en-US" sz="2800" dirty="0">
                <a:solidFill>
                  <a:srgbClr val="C00000"/>
                </a:solidFill>
              </a:rPr>
              <a:t>A</a:t>
            </a:r>
            <a:r>
              <a:rPr lang="en-US" sz="2800" dirty="0" smtClean="0">
                <a:solidFill>
                  <a:srgbClr val="C00000"/>
                </a:solidFill>
              </a:rPr>
              <a:t>ngular resolution</a:t>
            </a:r>
            <a:r>
              <a:rPr lang="en-US" sz="2800" dirty="0" smtClean="0"/>
              <a:t>; </a:t>
            </a:r>
            <a:r>
              <a:rPr lang="en-US" sz="2800" b="1" dirty="0" smtClean="0">
                <a:solidFill>
                  <a:schemeClr val="accent6">
                    <a:lumMod val="75000"/>
                  </a:schemeClr>
                </a:solidFill>
              </a:rPr>
              <a:t>circular</a:t>
            </a:r>
            <a:r>
              <a:rPr lang="en-US" sz="2800" dirty="0" smtClean="0"/>
              <a:t> versus </a:t>
            </a:r>
            <a:r>
              <a:rPr lang="en-US" sz="2800" b="1" dirty="0" smtClean="0">
                <a:solidFill>
                  <a:schemeClr val="accent6">
                    <a:lumMod val="75000"/>
                  </a:schemeClr>
                </a:solidFill>
              </a:rPr>
              <a:t>free</a:t>
            </a:r>
            <a:r>
              <a:rPr lang="en-US" sz="2800" dirty="0" smtClean="0"/>
              <a:t> plane drawings</a:t>
            </a:r>
          </a:p>
        </p:txBody>
      </p:sp>
      <p:sp>
        <p:nvSpPr>
          <p:cNvPr id="39" name="TextBox 38"/>
          <p:cNvSpPr txBox="1"/>
          <p:nvPr/>
        </p:nvSpPr>
        <p:spPr>
          <a:xfrm>
            <a:off x="2123728" y="4437112"/>
            <a:ext cx="4554388" cy="1384995"/>
          </a:xfrm>
          <a:prstGeom prst="rect">
            <a:avLst/>
          </a:prstGeom>
          <a:noFill/>
        </p:spPr>
        <p:txBody>
          <a:bodyPr wrap="none" rtlCol="0">
            <a:spAutoFit/>
          </a:bodyPr>
          <a:lstStyle/>
          <a:p>
            <a:r>
              <a:rPr lang="en-US" sz="2800" dirty="0" smtClean="0"/>
              <a:t>A example with QR </a:t>
            </a:r>
            <a:r>
              <a:rPr lang="en-US" sz="2800" dirty="0" smtClean="0">
                <a:sym typeface="Symbol" panose="05050102010706020507" pitchFamily="18" charset="2"/>
              </a:rPr>
              <a:t> 6 exists</a:t>
            </a:r>
          </a:p>
          <a:p>
            <a:endParaRPr lang="en-US" sz="2800" dirty="0">
              <a:sym typeface="Symbol" panose="05050102010706020507" pitchFamily="18" charset="2"/>
            </a:endParaRPr>
          </a:p>
          <a:p>
            <a:r>
              <a:rPr lang="en-US" sz="2800" i="1" dirty="0" smtClean="0">
                <a:sym typeface="Symbol" panose="05050102010706020507" pitchFamily="18" charset="2"/>
              </a:rPr>
              <a:t>Conjecture</a:t>
            </a:r>
            <a:r>
              <a:rPr lang="en-US" sz="2800" dirty="0" smtClean="0">
                <a:sym typeface="Symbol" panose="05050102010706020507" pitchFamily="18" charset="2"/>
              </a:rPr>
              <a:t>: QR = 6</a:t>
            </a:r>
            <a:endParaRPr lang="en-US" sz="2800" dirty="0" smtClean="0"/>
          </a:p>
        </p:txBody>
      </p:sp>
      <p:sp>
        <p:nvSpPr>
          <p:cNvPr id="42" name="TextBox 41"/>
          <p:cNvSpPr txBox="1"/>
          <p:nvPr/>
        </p:nvSpPr>
        <p:spPr>
          <a:xfrm>
            <a:off x="323528" y="1772816"/>
            <a:ext cx="1450975" cy="523220"/>
          </a:xfrm>
          <a:prstGeom prst="rect">
            <a:avLst/>
          </a:prstGeom>
          <a:noFill/>
        </p:spPr>
        <p:txBody>
          <a:bodyPr wrap="none" rtlCol="0">
            <a:spAutoFit/>
          </a:bodyPr>
          <a:lstStyle/>
          <a:p>
            <a:r>
              <a:rPr lang="en-US" sz="2800" b="1" dirty="0" smtClean="0"/>
              <a:t>example</a:t>
            </a:r>
          </a:p>
        </p:txBody>
      </p:sp>
    </p:spTree>
    <p:extLst>
      <p:ext uri="{BB962C8B-B14F-4D97-AF65-F5344CB8AC3E}">
        <p14:creationId xmlns:p14="http://schemas.microsoft.com/office/powerpoint/2010/main" val="2431888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95536" y="2852936"/>
            <a:ext cx="6192688" cy="3744416"/>
          </a:xfrm>
          <a:prstGeom prst="ellipse">
            <a:avLst/>
          </a:prstGeom>
          <a:solidFill>
            <a:schemeClr val="accent1">
              <a:alpha val="42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555776" y="2852936"/>
            <a:ext cx="6264696" cy="3744416"/>
          </a:xfrm>
          <a:prstGeom prst="ellipse">
            <a:avLst/>
          </a:prstGeom>
          <a:solidFill>
            <a:schemeClr val="accent1">
              <a:alpha val="42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24544" y="1916832"/>
            <a:ext cx="3096344" cy="43204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268760"/>
            <a:ext cx="6696744" cy="108012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835696" y="-171400"/>
            <a:ext cx="93610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39042" y="548680"/>
            <a:ext cx="3471976" cy="769441"/>
          </a:xfrm>
          <a:prstGeom prst="rect">
            <a:avLst/>
          </a:prstGeom>
          <a:noFill/>
        </p:spPr>
        <p:txBody>
          <a:bodyPr wrap="none" rtlCol="0">
            <a:spAutoFit/>
          </a:bodyPr>
          <a:lstStyle/>
          <a:p>
            <a:pPr algn="r"/>
            <a:r>
              <a:rPr lang="en-US" sz="4400" b="1" dirty="0" smtClean="0">
                <a:solidFill>
                  <a:schemeClr val="accent6">
                    <a:lumMod val="75000"/>
                  </a:schemeClr>
                </a:solidFill>
              </a:rPr>
              <a:t>Quality Ratios</a:t>
            </a:r>
            <a:endParaRPr lang="en-US" sz="4400" b="1" dirty="0">
              <a:solidFill>
                <a:schemeClr val="accent6">
                  <a:lumMod val="75000"/>
                </a:schemeClr>
              </a:solidFill>
            </a:endParaRPr>
          </a:p>
        </p:txBody>
      </p:sp>
      <p:sp>
        <p:nvSpPr>
          <p:cNvPr id="84" name="TextBox 83"/>
          <p:cNvSpPr txBox="1"/>
          <p:nvPr/>
        </p:nvSpPr>
        <p:spPr>
          <a:xfrm>
            <a:off x="3203848" y="3429000"/>
            <a:ext cx="2909451" cy="954107"/>
          </a:xfrm>
          <a:prstGeom prst="rect">
            <a:avLst/>
          </a:prstGeom>
          <a:noFill/>
        </p:spPr>
        <p:txBody>
          <a:bodyPr wrap="none" rtlCol="0">
            <a:spAutoFit/>
          </a:bodyPr>
          <a:lstStyle/>
          <a:p>
            <a:pPr algn="ctr"/>
            <a:r>
              <a:rPr lang="en-US" sz="2800" b="1" dirty="0" smtClean="0">
                <a:solidFill>
                  <a:schemeClr val="accent6">
                    <a:lumMod val="75000"/>
                  </a:schemeClr>
                </a:solidFill>
              </a:rPr>
              <a:t>free</a:t>
            </a:r>
            <a:r>
              <a:rPr lang="en-US" sz="2800" dirty="0" smtClean="0"/>
              <a:t> embedding</a:t>
            </a:r>
          </a:p>
          <a:p>
            <a:pPr algn="ctr"/>
            <a:r>
              <a:rPr lang="en-US" sz="2800" dirty="0" smtClean="0"/>
              <a:t>planar straight line</a:t>
            </a:r>
          </a:p>
        </p:txBody>
      </p:sp>
      <p:sp>
        <p:nvSpPr>
          <p:cNvPr id="85" name="TextBox 84"/>
          <p:cNvSpPr txBox="1"/>
          <p:nvPr/>
        </p:nvSpPr>
        <p:spPr>
          <a:xfrm>
            <a:off x="6660232" y="3789040"/>
            <a:ext cx="2195736" cy="1815882"/>
          </a:xfrm>
          <a:prstGeom prst="rect">
            <a:avLst/>
          </a:prstGeom>
          <a:noFill/>
        </p:spPr>
        <p:txBody>
          <a:bodyPr wrap="square" rtlCol="0">
            <a:spAutoFit/>
          </a:bodyPr>
          <a:lstStyle/>
          <a:p>
            <a:r>
              <a:rPr lang="en-US" sz="2800" dirty="0" smtClean="0"/>
              <a:t>free embedding</a:t>
            </a:r>
          </a:p>
          <a:p>
            <a:r>
              <a:rPr lang="en-US" sz="2800" dirty="0" smtClean="0"/>
              <a:t>planar </a:t>
            </a:r>
            <a:r>
              <a:rPr lang="en-US" sz="2800" b="1" dirty="0" smtClean="0">
                <a:solidFill>
                  <a:schemeClr val="accent6">
                    <a:lumMod val="75000"/>
                  </a:schemeClr>
                </a:solidFill>
              </a:rPr>
              <a:t>circular</a:t>
            </a:r>
            <a:r>
              <a:rPr lang="en-US" sz="2800" dirty="0" smtClean="0"/>
              <a:t> arc</a:t>
            </a:r>
          </a:p>
        </p:txBody>
      </p:sp>
      <p:sp>
        <p:nvSpPr>
          <p:cNvPr id="2" name="Oval 1"/>
          <p:cNvSpPr/>
          <p:nvPr/>
        </p:nvSpPr>
        <p:spPr>
          <a:xfrm>
            <a:off x="3347864" y="4437112"/>
            <a:ext cx="2520280" cy="1800200"/>
          </a:xfrm>
          <a:prstGeom prst="ellipse">
            <a:avLst/>
          </a:prstGeom>
          <a:solidFill>
            <a:schemeClr val="accent1">
              <a:alpha val="34000"/>
            </a:schemeClr>
          </a:solid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3419872" y="4493438"/>
            <a:ext cx="2405395" cy="1815882"/>
          </a:xfrm>
          <a:prstGeom prst="rect">
            <a:avLst/>
          </a:prstGeom>
          <a:noFill/>
        </p:spPr>
        <p:txBody>
          <a:bodyPr wrap="square" rtlCol="0">
            <a:spAutoFit/>
          </a:bodyPr>
          <a:lstStyle/>
          <a:p>
            <a:pPr algn="ctr"/>
            <a:r>
              <a:rPr lang="en-US" sz="2800" b="1" dirty="0" smtClean="0">
                <a:solidFill>
                  <a:schemeClr val="accent6">
                    <a:lumMod val="75000"/>
                  </a:schemeClr>
                </a:solidFill>
              </a:rPr>
              <a:t>fixed</a:t>
            </a:r>
            <a:r>
              <a:rPr lang="en-US" sz="2800" dirty="0" smtClean="0"/>
              <a:t> embedding</a:t>
            </a:r>
          </a:p>
          <a:p>
            <a:pPr algn="ctr"/>
            <a:r>
              <a:rPr lang="en-US" sz="2800" dirty="0" smtClean="0"/>
              <a:t>planar straight line</a:t>
            </a:r>
          </a:p>
        </p:txBody>
      </p:sp>
      <p:sp>
        <p:nvSpPr>
          <p:cNvPr id="86" name="TextBox 85"/>
          <p:cNvSpPr txBox="1"/>
          <p:nvPr/>
        </p:nvSpPr>
        <p:spPr>
          <a:xfrm>
            <a:off x="395536" y="3717032"/>
            <a:ext cx="1944216" cy="1815882"/>
          </a:xfrm>
          <a:prstGeom prst="rect">
            <a:avLst/>
          </a:prstGeom>
          <a:noFill/>
        </p:spPr>
        <p:txBody>
          <a:bodyPr wrap="square" rtlCol="0">
            <a:spAutoFit/>
          </a:bodyPr>
          <a:lstStyle/>
          <a:p>
            <a:pPr algn="r"/>
            <a:r>
              <a:rPr lang="en-US" sz="2800" dirty="0" smtClean="0"/>
              <a:t>free embedding</a:t>
            </a:r>
          </a:p>
          <a:p>
            <a:pPr algn="r"/>
            <a:r>
              <a:rPr lang="en-US" sz="2800" dirty="0" smtClean="0"/>
              <a:t>straight line (</a:t>
            </a:r>
            <a:r>
              <a:rPr lang="en-US" sz="2800" b="1" dirty="0" smtClean="0">
                <a:solidFill>
                  <a:schemeClr val="accent6">
                    <a:lumMod val="75000"/>
                  </a:schemeClr>
                </a:solidFill>
              </a:rPr>
              <a:t>crossing</a:t>
            </a:r>
            <a:r>
              <a:rPr lang="en-US" sz="2800" dirty="0" smtClean="0"/>
              <a:t>)</a:t>
            </a:r>
          </a:p>
        </p:txBody>
      </p:sp>
      <p:cxnSp>
        <p:nvCxnSpPr>
          <p:cNvPr id="5" name="Straight Connector 4"/>
          <p:cNvCxnSpPr/>
          <p:nvPr/>
        </p:nvCxnSpPr>
        <p:spPr>
          <a:xfrm>
            <a:off x="2483768" y="3645024"/>
            <a:ext cx="720080" cy="432048"/>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56176" y="5229200"/>
            <a:ext cx="576064" cy="432048"/>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59832" y="5013176"/>
            <a:ext cx="648072" cy="288032"/>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242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24544" y="2348880"/>
            <a:ext cx="3096344"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404664"/>
            <a:ext cx="6696744" cy="19442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67744" y="-171400"/>
            <a:ext cx="504056"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03848" y="548680"/>
            <a:ext cx="1862754" cy="769441"/>
          </a:xfrm>
          <a:prstGeom prst="rect">
            <a:avLst/>
          </a:prstGeom>
          <a:noFill/>
        </p:spPr>
        <p:txBody>
          <a:bodyPr wrap="none" rtlCol="0">
            <a:spAutoFit/>
          </a:bodyPr>
          <a:lstStyle/>
          <a:p>
            <a:pPr algn="r"/>
            <a:r>
              <a:rPr lang="en-US" sz="4400" b="1" dirty="0" smtClean="0">
                <a:solidFill>
                  <a:schemeClr val="accent6">
                    <a:lumMod val="75000"/>
                  </a:schemeClr>
                </a:solidFill>
              </a:rPr>
              <a:t>Results</a:t>
            </a:r>
            <a:endParaRPr lang="en-US" sz="4400" b="1" dirty="0">
              <a:solidFill>
                <a:schemeClr val="accent6">
                  <a:lumMod val="75000"/>
                </a:schemeClr>
              </a:solidFill>
            </a:endParaRPr>
          </a:p>
        </p:txBody>
      </p:sp>
      <p:sp>
        <p:nvSpPr>
          <p:cNvPr id="10" name="TextBox 9"/>
          <p:cNvSpPr txBox="1"/>
          <p:nvPr/>
        </p:nvSpPr>
        <p:spPr>
          <a:xfrm>
            <a:off x="251520" y="3645024"/>
            <a:ext cx="2521588" cy="2677656"/>
          </a:xfrm>
          <a:prstGeom prst="rect">
            <a:avLst/>
          </a:prstGeom>
          <a:noFill/>
        </p:spPr>
        <p:txBody>
          <a:bodyPr wrap="none" rtlCol="0">
            <a:spAutoFit/>
          </a:bodyPr>
          <a:lstStyle/>
          <a:p>
            <a:r>
              <a:rPr lang="en-US" sz="2400" b="1" dirty="0" smtClean="0">
                <a:solidFill>
                  <a:srgbClr val="C00000"/>
                </a:solidFill>
              </a:rPr>
              <a:t>angular resolution</a:t>
            </a:r>
            <a:br>
              <a:rPr lang="en-US" sz="2400" b="1" dirty="0" smtClean="0">
                <a:solidFill>
                  <a:srgbClr val="C00000"/>
                </a:solidFill>
              </a:rPr>
            </a:br>
            <a:endParaRPr lang="en-US" sz="2400" b="1" dirty="0" smtClean="0">
              <a:solidFill>
                <a:srgbClr val="C00000"/>
              </a:solidFill>
            </a:endParaRPr>
          </a:p>
          <a:p>
            <a:r>
              <a:rPr lang="en-US" sz="2400" b="1" dirty="0" smtClean="0">
                <a:solidFill>
                  <a:srgbClr val="C00000"/>
                </a:solidFill>
              </a:rPr>
              <a:t>area requirement</a:t>
            </a:r>
          </a:p>
          <a:p>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edge-length ratio</a:t>
            </a:r>
          </a:p>
          <a:p>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feature resolution</a:t>
            </a:r>
          </a:p>
        </p:txBody>
      </p:sp>
      <p:sp>
        <p:nvSpPr>
          <p:cNvPr id="11" name="TextBox 10"/>
          <p:cNvSpPr txBox="1"/>
          <p:nvPr/>
        </p:nvSpPr>
        <p:spPr>
          <a:xfrm>
            <a:off x="3491880" y="2924944"/>
            <a:ext cx="5614679" cy="3416320"/>
          </a:xfrm>
          <a:prstGeom prst="rect">
            <a:avLst/>
          </a:prstGeom>
          <a:noFill/>
        </p:spPr>
        <p:txBody>
          <a:bodyPr wrap="none" rtlCol="0">
            <a:spAutoFit/>
          </a:bodyPr>
          <a:lstStyle/>
          <a:p>
            <a:r>
              <a:rPr lang="en-US" sz="2400" b="1" dirty="0" smtClean="0">
                <a:solidFill>
                  <a:schemeClr val="accent6">
                    <a:lumMod val="75000"/>
                  </a:schemeClr>
                </a:solidFill>
              </a:rPr>
              <a:t>free </a:t>
            </a:r>
            <a:r>
              <a:rPr lang="en-US" sz="2400" b="1" dirty="0" smtClean="0"/>
              <a:t>:</a:t>
            </a:r>
            <a:r>
              <a:rPr lang="en-US" sz="2400" b="1" dirty="0" smtClean="0">
                <a:solidFill>
                  <a:schemeClr val="accent6">
                    <a:lumMod val="75000"/>
                  </a:schemeClr>
                </a:solidFill>
              </a:rPr>
              <a:t> fixed	circ. </a:t>
            </a:r>
            <a:r>
              <a:rPr lang="en-US" sz="2400" b="1" dirty="0" smtClean="0"/>
              <a:t>:</a:t>
            </a:r>
            <a:r>
              <a:rPr lang="en-US" sz="2400" b="1" dirty="0" smtClean="0">
                <a:solidFill>
                  <a:schemeClr val="accent6">
                    <a:lumMod val="75000"/>
                  </a:schemeClr>
                </a:solidFill>
              </a:rPr>
              <a:t> free	crossing </a:t>
            </a:r>
            <a:r>
              <a:rPr lang="en-US" sz="2400" b="1" dirty="0" smtClean="0"/>
              <a:t>:</a:t>
            </a:r>
            <a:r>
              <a:rPr lang="en-US" sz="2400" b="1" dirty="0" smtClean="0">
                <a:solidFill>
                  <a:schemeClr val="accent6">
                    <a:lumMod val="75000"/>
                  </a:schemeClr>
                </a:solidFill>
              </a:rPr>
              <a:t> free</a:t>
            </a:r>
          </a:p>
          <a:p>
            <a:endParaRPr lang="en-US" sz="2400" dirty="0"/>
          </a:p>
          <a:p>
            <a:r>
              <a:rPr lang="en-US" sz="2400" dirty="0">
                <a:sym typeface="Symbol" panose="05050102010706020507" pitchFamily="18" charset="2"/>
              </a:rPr>
              <a:t> 12</a:t>
            </a:r>
            <a:r>
              <a:rPr lang="en-US" sz="2400" dirty="0" smtClean="0">
                <a:sym typeface="Symbol" panose="05050102010706020507" pitchFamily="18" charset="2"/>
              </a:rPr>
              <a:t>	</a:t>
            </a:r>
            <a:r>
              <a:rPr lang="en-US" sz="2400" dirty="0">
                <a:sym typeface="Symbol" panose="05050102010706020507" pitchFamily="18" charset="2"/>
              </a:rPr>
              <a:t>	  6</a:t>
            </a:r>
            <a:r>
              <a:rPr lang="en-US" sz="2400" dirty="0" smtClean="0">
                <a:sym typeface="Symbol" panose="05050102010706020507" pitchFamily="18" charset="2"/>
              </a:rPr>
              <a:t>		</a:t>
            </a:r>
            <a:br>
              <a:rPr lang="en-US" sz="2400" dirty="0" smtClean="0">
                <a:sym typeface="Symbol" panose="05050102010706020507" pitchFamily="18" charset="2"/>
              </a:rPr>
            </a:br>
            <a:endParaRPr lang="en-US" sz="2400" dirty="0" smtClean="0">
              <a:sym typeface="Symbol" panose="05050102010706020507" pitchFamily="18" charset="2"/>
            </a:endParaRPr>
          </a:p>
          <a:p>
            <a:r>
              <a:rPr lang="en-US" sz="2400" dirty="0" smtClean="0">
                <a:sym typeface="Symbol" panose="05050102010706020507" pitchFamily="18" charset="2"/>
              </a:rPr>
              <a:t>		</a:t>
            </a:r>
            <a:r>
              <a:rPr lang="en-US" sz="2400" dirty="0">
                <a:sym typeface="Symbol" panose="05050102010706020507" pitchFamily="18" charset="2"/>
              </a:rPr>
              <a:t>  </a:t>
            </a:r>
            <a:r>
              <a:rPr lang="en-US" sz="2400" dirty="0" smtClean="0">
                <a:sym typeface="Symbol" panose="05050102010706020507" pitchFamily="18" charset="2"/>
              </a:rPr>
              <a:t>		</a:t>
            </a:r>
            <a:br>
              <a:rPr lang="en-US" sz="2400" dirty="0" smtClean="0">
                <a:sym typeface="Symbol" panose="05050102010706020507" pitchFamily="18" charset="2"/>
              </a:rPr>
            </a:br>
            <a:r>
              <a:rPr lang="en-US" sz="2400" dirty="0" smtClean="0">
                <a:sym typeface="Symbol" panose="05050102010706020507" pitchFamily="18" charset="2"/>
              </a:rPr>
              <a:t/>
            </a:r>
            <a:br>
              <a:rPr lang="en-US" sz="2400" dirty="0" smtClean="0">
                <a:sym typeface="Symbol" panose="05050102010706020507" pitchFamily="18" charset="2"/>
              </a:rPr>
            </a:br>
            <a:r>
              <a:rPr lang="en-US" sz="2400" dirty="0">
                <a:sym typeface="Symbol" panose="05050102010706020507" pitchFamily="18" charset="2"/>
              </a:rPr>
              <a:t>		  		</a:t>
            </a:r>
            <a:r>
              <a:rPr lang="en-US" sz="2400" dirty="0" smtClean="0">
                <a:sym typeface="Symbol" panose="05050102010706020507" pitchFamily="18" charset="2"/>
              </a:rPr>
              <a:t></a:t>
            </a:r>
            <a:br>
              <a:rPr lang="en-US" sz="2400" dirty="0" smtClean="0">
                <a:sym typeface="Symbol" panose="05050102010706020507" pitchFamily="18" charset="2"/>
              </a:rPr>
            </a:br>
            <a:endParaRPr lang="en-US" sz="2400" dirty="0">
              <a:sym typeface="Symbol" panose="05050102010706020507" pitchFamily="18" charset="2"/>
            </a:endParaRPr>
          </a:p>
          <a:p>
            <a:r>
              <a:rPr lang="en-US" sz="2400" dirty="0">
                <a:sym typeface="Symbol" panose="05050102010706020507" pitchFamily="18" charset="2"/>
              </a:rPr>
              <a:t>		  </a:t>
            </a:r>
            <a:r>
              <a:rPr lang="en-US" sz="2400" dirty="0" smtClean="0">
                <a:sym typeface="Symbol" panose="05050102010706020507" pitchFamily="18" charset="2"/>
              </a:rPr>
              <a:t>3</a:t>
            </a:r>
            <a:r>
              <a:rPr lang="en-US" sz="2400" b="1" dirty="0" smtClean="0">
                <a:sym typeface="Symbol" panose="05050102010706020507" pitchFamily="18" charset="2"/>
              </a:rPr>
              <a:t></a:t>
            </a:r>
            <a:r>
              <a:rPr lang="en-US" sz="2400" dirty="0" smtClean="0">
                <a:sym typeface="Symbol" panose="05050102010706020507" pitchFamily="18" charset="2"/>
              </a:rPr>
              <a:t>3 /  </a:t>
            </a:r>
            <a:r>
              <a:rPr lang="en-US" sz="2400" dirty="0">
                <a:sym typeface="Symbol" panose="05050102010706020507" pitchFamily="18" charset="2"/>
              </a:rPr>
              <a:t>	</a:t>
            </a:r>
            <a:r>
              <a:rPr lang="en-US" sz="2400" dirty="0" smtClean="0">
                <a:sym typeface="Symbol" panose="05050102010706020507" pitchFamily="18" charset="2"/>
              </a:rPr>
              <a:t> 2.509</a:t>
            </a:r>
            <a:endParaRPr lang="en-US" sz="2400" dirty="0">
              <a:sym typeface="Symbol" panose="05050102010706020507" pitchFamily="18" charset="2"/>
            </a:endParaRPr>
          </a:p>
        </p:txBody>
      </p:sp>
      <p:sp>
        <p:nvSpPr>
          <p:cNvPr id="14" name="TextBox 13"/>
          <p:cNvSpPr txBox="1"/>
          <p:nvPr/>
        </p:nvSpPr>
        <p:spPr>
          <a:xfrm>
            <a:off x="179512" y="1484784"/>
            <a:ext cx="2209259" cy="523220"/>
          </a:xfrm>
          <a:prstGeom prst="rect">
            <a:avLst/>
          </a:prstGeom>
          <a:noFill/>
        </p:spPr>
        <p:txBody>
          <a:bodyPr wrap="none" rtlCol="0">
            <a:spAutoFit/>
          </a:bodyPr>
          <a:lstStyle/>
          <a:p>
            <a:r>
              <a:rPr lang="en-US" sz="2800" b="1" dirty="0" smtClean="0"/>
              <a:t>planar graphs</a:t>
            </a:r>
          </a:p>
        </p:txBody>
      </p:sp>
    </p:spTree>
    <p:extLst>
      <p:ext uri="{BB962C8B-B14F-4D97-AF65-F5344CB8AC3E}">
        <p14:creationId xmlns:p14="http://schemas.microsoft.com/office/powerpoint/2010/main" val="315656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24544" y="2348880"/>
            <a:ext cx="3096344"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404664"/>
            <a:ext cx="6696744" cy="19442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67744" y="-171400"/>
            <a:ext cx="504056"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03848" y="548680"/>
            <a:ext cx="1862754" cy="769441"/>
          </a:xfrm>
          <a:prstGeom prst="rect">
            <a:avLst/>
          </a:prstGeom>
          <a:noFill/>
        </p:spPr>
        <p:txBody>
          <a:bodyPr wrap="none" rtlCol="0">
            <a:spAutoFit/>
          </a:bodyPr>
          <a:lstStyle/>
          <a:p>
            <a:pPr algn="r"/>
            <a:r>
              <a:rPr lang="en-US" sz="4400" b="1" dirty="0" smtClean="0">
                <a:solidFill>
                  <a:schemeClr val="accent6">
                    <a:lumMod val="75000"/>
                  </a:schemeClr>
                </a:solidFill>
              </a:rPr>
              <a:t>Results</a:t>
            </a:r>
            <a:endParaRPr lang="en-US" sz="4400" b="1" dirty="0">
              <a:solidFill>
                <a:schemeClr val="accent6">
                  <a:lumMod val="75000"/>
                </a:schemeClr>
              </a:solidFill>
            </a:endParaRPr>
          </a:p>
        </p:txBody>
      </p:sp>
      <p:sp>
        <p:nvSpPr>
          <p:cNvPr id="10" name="TextBox 9"/>
          <p:cNvSpPr txBox="1"/>
          <p:nvPr/>
        </p:nvSpPr>
        <p:spPr>
          <a:xfrm>
            <a:off x="251520" y="3645024"/>
            <a:ext cx="2521588" cy="2677656"/>
          </a:xfrm>
          <a:prstGeom prst="rect">
            <a:avLst/>
          </a:prstGeom>
          <a:noFill/>
        </p:spPr>
        <p:txBody>
          <a:bodyPr wrap="none" rtlCol="0">
            <a:spAutoFit/>
          </a:bodyPr>
          <a:lstStyle/>
          <a:p>
            <a:r>
              <a:rPr lang="en-US" sz="2400" b="1" dirty="0" smtClean="0">
                <a:solidFill>
                  <a:srgbClr val="C00000"/>
                </a:solidFill>
              </a:rPr>
              <a:t>angular resolution</a:t>
            </a:r>
            <a:br>
              <a:rPr lang="en-US" sz="2400" b="1" dirty="0" smtClean="0">
                <a:solidFill>
                  <a:srgbClr val="C00000"/>
                </a:solidFill>
              </a:rPr>
            </a:br>
            <a:endParaRPr lang="en-US" sz="2400" b="1" dirty="0" smtClean="0">
              <a:solidFill>
                <a:srgbClr val="C00000"/>
              </a:solidFill>
            </a:endParaRPr>
          </a:p>
          <a:p>
            <a:r>
              <a:rPr lang="en-US" sz="2400" b="1" dirty="0" smtClean="0">
                <a:solidFill>
                  <a:srgbClr val="C00000"/>
                </a:solidFill>
              </a:rPr>
              <a:t>area requirement</a:t>
            </a:r>
          </a:p>
          <a:p>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edge-length ratio</a:t>
            </a:r>
          </a:p>
          <a:p>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feature resolution</a:t>
            </a:r>
          </a:p>
        </p:txBody>
      </p:sp>
      <p:sp>
        <p:nvSpPr>
          <p:cNvPr id="11" name="TextBox 10"/>
          <p:cNvSpPr txBox="1"/>
          <p:nvPr/>
        </p:nvSpPr>
        <p:spPr>
          <a:xfrm>
            <a:off x="3491880" y="2924944"/>
            <a:ext cx="5614679" cy="3416320"/>
          </a:xfrm>
          <a:prstGeom prst="rect">
            <a:avLst/>
          </a:prstGeom>
          <a:noFill/>
        </p:spPr>
        <p:txBody>
          <a:bodyPr wrap="none" rtlCol="0">
            <a:spAutoFit/>
          </a:bodyPr>
          <a:lstStyle/>
          <a:p>
            <a:r>
              <a:rPr lang="en-US" sz="2400" b="1" dirty="0" smtClean="0">
                <a:solidFill>
                  <a:schemeClr val="accent6">
                    <a:lumMod val="75000"/>
                  </a:schemeClr>
                </a:solidFill>
              </a:rPr>
              <a:t>free </a:t>
            </a:r>
            <a:r>
              <a:rPr lang="en-US" sz="2400" b="1" dirty="0" smtClean="0"/>
              <a:t>:</a:t>
            </a:r>
            <a:r>
              <a:rPr lang="en-US" sz="2400" b="1" dirty="0" smtClean="0">
                <a:solidFill>
                  <a:schemeClr val="accent6">
                    <a:lumMod val="75000"/>
                  </a:schemeClr>
                </a:solidFill>
              </a:rPr>
              <a:t> fixed	circ. </a:t>
            </a:r>
            <a:r>
              <a:rPr lang="en-US" sz="2400" b="1" dirty="0" smtClean="0"/>
              <a:t>:</a:t>
            </a:r>
            <a:r>
              <a:rPr lang="en-US" sz="2400" b="1" dirty="0" smtClean="0">
                <a:solidFill>
                  <a:schemeClr val="accent6">
                    <a:lumMod val="75000"/>
                  </a:schemeClr>
                </a:solidFill>
              </a:rPr>
              <a:t> free	crossing </a:t>
            </a:r>
            <a:r>
              <a:rPr lang="en-US" sz="2400" b="1" dirty="0" smtClean="0"/>
              <a:t>:</a:t>
            </a:r>
            <a:r>
              <a:rPr lang="en-US" sz="2400" b="1" dirty="0" smtClean="0">
                <a:solidFill>
                  <a:schemeClr val="accent6">
                    <a:lumMod val="75000"/>
                  </a:schemeClr>
                </a:solidFill>
              </a:rPr>
              <a:t> free</a:t>
            </a:r>
          </a:p>
          <a:p>
            <a:endParaRPr lang="en-US" sz="2400" dirty="0"/>
          </a:p>
          <a:p>
            <a:r>
              <a:rPr lang="en-US" sz="2400" dirty="0">
                <a:sym typeface="Symbol" panose="05050102010706020507" pitchFamily="18" charset="2"/>
              </a:rPr>
              <a:t> 12</a:t>
            </a:r>
            <a:r>
              <a:rPr lang="en-US" sz="2400" dirty="0" smtClean="0">
                <a:sym typeface="Symbol" panose="05050102010706020507" pitchFamily="18" charset="2"/>
              </a:rPr>
              <a:t>	</a:t>
            </a:r>
            <a:r>
              <a:rPr lang="en-US" sz="2400" dirty="0">
                <a:sym typeface="Symbol" panose="05050102010706020507" pitchFamily="18" charset="2"/>
              </a:rPr>
              <a:t>	  6</a:t>
            </a:r>
            <a:r>
              <a:rPr lang="en-US" sz="2400" dirty="0" smtClean="0">
                <a:sym typeface="Symbol" panose="05050102010706020507" pitchFamily="18" charset="2"/>
              </a:rPr>
              <a:t>		</a:t>
            </a:r>
            <a:br>
              <a:rPr lang="en-US" sz="2400" dirty="0" smtClean="0">
                <a:sym typeface="Symbol" panose="05050102010706020507" pitchFamily="18" charset="2"/>
              </a:rPr>
            </a:br>
            <a:endParaRPr lang="en-US" sz="2400" dirty="0" smtClean="0">
              <a:sym typeface="Symbol" panose="05050102010706020507" pitchFamily="18" charset="2"/>
            </a:endParaRPr>
          </a:p>
          <a:p>
            <a:r>
              <a:rPr lang="en-US" sz="2400" dirty="0" smtClean="0">
                <a:sym typeface="Symbol" panose="05050102010706020507" pitchFamily="18" charset="2"/>
              </a:rPr>
              <a:t>		</a:t>
            </a:r>
            <a:r>
              <a:rPr lang="en-US" sz="2400" dirty="0">
                <a:sym typeface="Symbol" panose="05050102010706020507" pitchFamily="18" charset="2"/>
              </a:rPr>
              <a:t>  </a:t>
            </a:r>
            <a:r>
              <a:rPr lang="en-US" sz="2400" dirty="0" smtClean="0">
                <a:sym typeface="Symbol" panose="05050102010706020507" pitchFamily="18" charset="2"/>
              </a:rPr>
              <a:t>		</a:t>
            </a:r>
            <a:br>
              <a:rPr lang="en-US" sz="2400" dirty="0" smtClean="0">
                <a:sym typeface="Symbol" panose="05050102010706020507" pitchFamily="18" charset="2"/>
              </a:rPr>
            </a:br>
            <a:r>
              <a:rPr lang="en-US" sz="2400" dirty="0" smtClean="0">
                <a:sym typeface="Symbol" panose="05050102010706020507" pitchFamily="18" charset="2"/>
              </a:rPr>
              <a:t/>
            </a:r>
            <a:br>
              <a:rPr lang="en-US" sz="2400" dirty="0" smtClean="0">
                <a:sym typeface="Symbol" panose="05050102010706020507" pitchFamily="18" charset="2"/>
              </a:rPr>
            </a:br>
            <a:r>
              <a:rPr lang="en-US" sz="2400" dirty="0">
                <a:sym typeface="Symbol" panose="05050102010706020507" pitchFamily="18" charset="2"/>
              </a:rPr>
              <a:t>		  		</a:t>
            </a:r>
            <a:r>
              <a:rPr lang="en-US" sz="2400" dirty="0" smtClean="0">
                <a:sym typeface="Symbol" panose="05050102010706020507" pitchFamily="18" charset="2"/>
              </a:rPr>
              <a:t></a:t>
            </a:r>
            <a:br>
              <a:rPr lang="en-US" sz="2400" dirty="0" smtClean="0">
                <a:sym typeface="Symbol" panose="05050102010706020507" pitchFamily="18" charset="2"/>
              </a:rPr>
            </a:br>
            <a:endParaRPr lang="en-US" sz="2400" dirty="0">
              <a:sym typeface="Symbol" panose="05050102010706020507" pitchFamily="18" charset="2"/>
            </a:endParaRPr>
          </a:p>
          <a:p>
            <a:r>
              <a:rPr lang="en-US" sz="2400" dirty="0">
                <a:sym typeface="Symbol" panose="05050102010706020507" pitchFamily="18" charset="2"/>
              </a:rPr>
              <a:t>		  </a:t>
            </a:r>
            <a:r>
              <a:rPr lang="en-US" sz="2400" dirty="0" smtClean="0">
                <a:sym typeface="Symbol" panose="05050102010706020507" pitchFamily="18" charset="2"/>
              </a:rPr>
              <a:t>3</a:t>
            </a:r>
            <a:r>
              <a:rPr lang="en-US" sz="2400" b="1" dirty="0" smtClean="0">
                <a:sym typeface="Symbol" panose="05050102010706020507" pitchFamily="18" charset="2"/>
              </a:rPr>
              <a:t></a:t>
            </a:r>
            <a:r>
              <a:rPr lang="en-US" sz="2400" dirty="0" smtClean="0">
                <a:sym typeface="Symbol" panose="05050102010706020507" pitchFamily="18" charset="2"/>
              </a:rPr>
              <a:t>3 /  </a:t>
            </a:r>
            <a:r>
              <a:rPr lang="en-US" sz="2400" dirty="0">
                <a:sym typeface="Symbol" panose="05050102010706020507" pitchFamily="18" charset="2"/>
              </a:rPr>
              <a:t>	</a:t>
            </a:r>
            <a:r>
              <a:rPr lang="en-US" sz="2400" dirty="0" smtClean="0">
                <a:sym typeface="Symbol" panose="05050102010706020507" pitchFamily="18" charset="2"/>
              </a:rPr>
              <a:t> 2.509</a:t>
            </a:r>
            <a:endParaRPr lang="en-US" sz="2400" dirty="0">
              <a:sym typeface="Symbol" panose="05050102010706020507" pitchFamily="18" charset="2"/>
            </a:endParaRPr>
          </a:p>
        </p:txBody>
      </p:sp>
      <p:sp>
        <p:nvSpPr>
          <p:cNvPr id="14" name="TextBox 13"/>
          <p:cNvSpPr txBox="1"/>
          <p:nvPr/>
        </p:nvSpPr>
        <p:spPr>
          <a:xfrm>
            <a:off x="179512" y="1484784"/>
            <a:ext cx="2209259" cy="523220"/>
          </a:xfrm>
          <a:prstGeom prst="rect">
            <a:avLst/>
          </a:prstGeom>
          <a:noFill/>
        </p:spPr>
        <p:txBody>
          <a:bodyPr wrap="none" rtlCol="0">
            <a:spAutoFit/>
          </a:bodyPr>
          <a:lstStyle/>
          <a:p>
            <a:r>
              <a:rPr lang="en-US" sz="2800" b="1" dirty="0" smtClean="0"/>
              <a:t>planar graphs</a:t>
            </a:r>
          </a:p>
        </p:txBody>
      </p:sp>
      <p:sp>
        <p:nvSpPr>
          <p:cNvPr id="2" name="Oval 1"/>
          <p:cNvSpPr/>
          <p:nvPr/>
        </p:nvSpPr>
        <p:spPr>
          <a:xfrm>
            <a:off x="3347864" y="3573016"/>
            <a:ext cx="1008112" cy="64807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876256" y="3573016"/>
            <a:ext cx="1008112" cy="64807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76056" y="5733256"/>
            <a:ext cx="1728192" cy="64807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303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547664" y="2564904"/>
            <a:ext cx="6393944" cy="3888432"/>
            <a:chOff x="1547664" y="2564904"/>
            <a:chExt cx="6393944" cy="3888432"/>
          </a:xfrm>
        </p:grpSpPr>
        <p:cxnSp>
          <p:nvCxnSpPr>
            <p:cNvPr id="26" name="Straight Connector 25"/>
            <p:cNvCxnSpPr/>
            <p:nvPr/>
          </p:nvCxnSpPr>
          <p:spPr>
            <a:xfrm>
              <a:off x="3419872" y="5517232"/>
              <a:ext cx="360040"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555776" y="5517232"/>
              <a:ext cx="864096" cy="5760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2411760" y="5085184"/>
              <a:ext cx="1008112" cy="432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724128" y="5301208"/>
              <a:ext cx="93610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724128" y="5517232"/>
              <a:ext cx="936104" cy="5040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24128" y="5517232"/>
              <a:ext cx="72008"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3491880" y="3284984"/>
              <a:ext cx="1080120" cy="1440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572000" y="2564904"/>
              <a:ext cx="504056"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72000" y="3429000"/>
              <a:ext cx="1368152" cy="720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660232" y="5301208"/>
              <a:ext cx="1281376" cy="523220"/>
            </a:xfrm>
            <a:prstGeom prst="rect">
              <a:avLst/>
            </a:prstGeom>
            <a:noFill/>
          </p:spPr>
          <p:txBody>
            <a:bodyPr wrap="none" rtlCol="0">
              <a:spAutoFit/>
            </a:bodyPr>
            <a:lstStyle/>
            <a:p>
              <a:r>
                <a:rPr lang="en-US" sz="2800" i="1" dirty="0" smtClean="0"/>
                <a:t>k</a:t>
              </a:r>
              <a:r>
                <a:rPr lang="en-US" sz="2800" dirty="0" smtClean="0"/>
                <a:t> edges</a:t>
              </a:r>
            </a:p>
          </p:txBody>
        </p:sp>
        <p:sp>
          <p:nvSpPr>
            <p:cNvPr id="44" name="TextBox 43"/>
            <p:cNvSpPr txBox="1"/>
            <p:nvPr/>
          </p:nvSpPr>
          <p:spPr>
            <a:xfrm>
              <a:off x="4932040" y="2780928"/>
              <a:ext cx="1281376" cy="523220"/>
            </a:xfrm>
            <a:prstGeom prst="rect">
              <a:avLst/>
            </a:prstGeom>
            <a:noFill/>
          </p:spPr>
          <p:txBody>
            <a:bodyPr wrap="none" rtlCol="0">
              <a:spAutoFit/>
            </a:bodyPr>
            <a:lstStyle/>
            <a:p>
              <a:r>
                <a:rPr lang="en-US" sz="2800" i="1" dirty="0" smtClean="0"/>
                <a:t>k</a:t>
              </a:r>
              <a:r>
                <a:rPr lang="en-US" sz="2800" dirty="0" smtClean="0"/>
                <a:t> edges</a:t>
              </a:r>
            </a:p>
          </p:txBody>
        </p:sp>
        <p:sp>
          <p:nvSpPr>
            <p:cNvPr id="45" name="TextBox 44"/>
            <p:cNvSpPr txBox="1"/>
            <p:nvPr/>
          </p:nvSpPr>
          <p:spPr>
            <a:xfrm>
              <a:off x="1547664" y="5373216"/>
              <a:ext cx="1281376" cy="523220"/>
            </a:xfrm>
            <a:prstGeom prst="rect">
              <a:avLst/>
            </a:prstGeom>
            <a:noFill/>
          </p:spPr>
          <p:txBody>
            <a:bodyPr wrap="none" rtlCol="0">
              <a:spAutoFit/>
            </a:bodyPr>
            <a:lstStyle/>
            <a:p>
              <a:r>
                <a:rPr lang="en-US" sz="2800" i="1" dirty="0" smtClean="0"/>
                <a:t>k</a:t>
              </a:r>
              <a:r>
                <a:rPr lang="en-US" sz="2800" dirty="0" smtClean="0"/>
                <a:t> edges</a:t>
              </a:r>
            </a:p>
          </p:txBody>
        </p:sp>
      </p:grp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50405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772816"/>
            <a:ext cx="6624736" cy="57606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67744" y="-171400"/>
            <a:ext cx="504056"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5856" y="548680"/>
            <a:ext cx="2684710" cy="769441"/>
          </a:xfrm>
          <a:prstGeom prst="rect">
            <a:avLst/>
          </a:prstGeom>
          <a:noFill/>
        </p:spPr>
        <p:txBody>
          <a:bodyPr wrap="none" rtlCol="0">
            <a:spAutoFit/>
          </a:bodyPr>
          <a:lstStyle/>
          <a:p>
            <a:pPr algn="r"/>
            <a:r>
              <a:rPr lang="en-US" sz="4400" b="1" dirty="0" smtClean="0">
                <a:solidFill>
                  <a:schemeClr val="accent6">
                    <a:lumMod val="75000"/>
                  </a:schemeClr>
                </a:solidFill>
              </a:rPr>
              <a:t>free : fixed</a:t>
            </a:r>
            <a:endParaRPr lang="en-US" sz="4400" b="1" dirty="0">
              <a:solidFill>
                <a:schemeClr val="accent6">
                  <a:lumMod val="75000"/>
                </a:schemeClr>
              </a:solidFill>
            </a:endParaRPr>
          </a:p>
        </p:txBody>
      </p:sp>
      <p:sp>
        <p:nvSpPr>
          <p:cNvPr id="3" name="TextBox 2"/>
          <p:cNvSpPr txBox="1"/>
          <p:nvPr/>
        </p:nvSpPr>
        <p:spPr>
          <a:xfrm>
            <a:off x="395536" y="1124744"/>
            <a:ext cx="1703480" cy="954107"/>
          </a:xfrm>
          <a:prstGeom prst="rect">
            <a:avLst/>
          </a:prstGeom>
          <a:noFill/>
        </p:spPr>
        <p:txBody>
          <a:bodyPr wrap="none" rtlCol="0">
            <a:spAutoFit/>
          </a:bodyPr>
          <a:lstStyle/>
          <a:p>
            <a:r>
              <a:rPr lang="en-US" sz="2800" b="1" dirty="0" smtClean="0">
                <a:solidFill>
                  <a:srgbClr val="C00000"/>
                </a:solidFill>
              </a:rPr>
              <a:t>angular</a:t>
            </a:r>
          </a:p>
          <a:p>
            <a:r>
              <a:rPr lang="en-US" sz="2800" b="1" dirty="0" smtClean="0">
                <a:solidFill>
                  <a:srgbClr val="C00000"/>
                </a:solidFill>
              </a:rPr>
              <a:t>resolution</a:t>
            </a:r>
          </a:p>
        </p:txBody>
      </p:sp>
      <p:grpSp>
        <p:nvGrpSpPr>
          <p:cNvPr id="14" name="Group 13"/>
          <p:cNvGrpSpPr/>
          <p:nvPr/>
        </p:nvGrpSpPr>
        <p:grpSpPr>
          <a:xfrm>
            <a:off x="3275856" y="3284984"/>
            <a:ext cx="2592288" cy="2376264"/>
            <a:chOff x="709464" y="3908673"/>
            <a:chExt cx="2592288" cy="2376264"/>
          </a:xfrm>
        </p:grpSpPr>
        <p:cxnSp>
          <p:nvCxnSpPr>
            <p:cNvPr id="15" name="Straight Connector 14"/>
            <p:cNvCxnSpPr/>
            <p:nvPr/>
          </p:nvCxnSpPr>
          <p:spPr>
            <a:xfrm>
              <a:off x="2005608" y="4052689"/>
              <a:ext cx="0"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05608"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53480" y="6140921"/>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53480"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53480"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005608"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13720"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61592" y="3908673"/>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61592" y="527682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9464"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918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V="1">
            <a:off x="3419872" y="5373216"/>
            <a:ext cx="1152128" cy="1440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419872" y="5229200"/>
            <a:ext cx="1152128" cy="2880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419872" y="5085184"/>
            <a:ext cx="1080120" cy="432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076056" y="4653136"/>
            <a:ext cx="648072"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4932040" y="4653136"/>
            <a:ext cx="792088"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4860032" y="4797152"/>
            <a:ext cx="864096" cy="720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139952" y="3429000"/>
            <a:ext cx="432048" cy="10801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211960" y="3429000"/>
            <a:ext cx="360040" cy="12241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355976" y="3429000"/>
            <a:ext cx="216024" cy="12241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50405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772816"/>
            <a:ext cx="6624736" cy="57606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67744" y="-171400"/>
            <a:ext cx="504056"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5856" y="548680"/>
            <a:ext cx="2684710" cy="769441"/>
          </a:xfrm>
          <a:prstGeom prst="rect">
            <a:avLst/>
          </a:prstGeom>
          <a:noFill/>
        </p:spPr>
        <p:txBody>
          <a:bodyPr wrap="none" rtlCol="0">
            <a:spAutoFit/>
          </a:bodyPr>
          <a:lstStyle/>
          <a:p>
            <a:pPr algn="r"/>
            <a:r>
              <a:rPr lang="en-US" sz="4400" b="1" dirty="0" smtClean="0">
                <a:solidFill>
                  <a:schemeClr val="accent6">
                    <a:lumMod val="75000"/>
                  </a:schemeClr>
                </a:solidFill>
              </a:rPr>
              <a:t>free : fixed</a:t>
            </a:r>
            <a:endParaRPr lang="en-US" sz="4400" b="1" dirty="0">
              <a:solidFill>
                <a:schemeClr val="accent6">
                  <a:lumMod val="75000"/>
                </a:schemeClr>
              </a:solidFill>
            </a:endParaRPr>
          </a:p>
        </p:txBody>
      </p:sp>
      <p:sp>
        <p:nvSpPr>
          <p:cNvPr id="3" name="TextBox 2"/>
          <p:cNvSpPr txBox="1"/>
          <p:nvPr/>
        </p:nvSpPr>
        <p:spPr>
          <a:xfrm>
            <a:off x="395536" y="1124744"/>
            <a:ext cx="1703480" cy="954107"/>
          </a:xfrm>
          <a:prstGeom prst="rect">
            <a:avLst/>
          </a:prstGeom>
          <a:noFill/>
        </p:spPr>
        <p:txBody>
          <a:bodyPr wrap="none" rtlCol="0">
            <a:spAutoFit/>
          </a:bodyPr>
          <a:lstStyle/>
          <a:p>
            <a:r>
              <a:rPr lang="en-US" sz="2800" b="1" dirty="0" smtClean="0">
                <a:solidFill>
                  <a:srgbClr val="C00000"/>
                </a:solidFill>
              </a:rPr>
              <a:t>angular</a:t>
            </a:r>
          </a:p>
          <a:p>
            <a:r>
              <a:rPr lang="en-US" sz="2800" b="1" dirty="0" smtClean="0">
                <a:solidFill>
                  <a:srgbClr val="C00000"/>
                </a:solidFill>
              </a:rPr>
              <a:t>resolution</a:t>
            </a:r>
          </a:p>
        </p:txBody>
      </p:sp>
      <p:grpSp>
        <p:nvGrpSpPr>
          <p:cNvPr id="14" name="Group 13"/>
          <p:cNvGrpSpPr/>
          <p:nvPr/>
        </p:nvGrpSpPr>
        <p:grpSpPr>
          <a:xfrm>
            <a:off x="3275856" y="3284984"/>
            <a:ext cx="2592288" cy="2376264"/>
            <a:chOff x="709464" y="3908673"/>
            <a:chExt cx="2592288" cy="2376264"/>
          </a:xfrm>
        </p:grpSpPr>
        <p:cxnSp>
          <p:nvCxnSpPr>
            <p:cNvPr id="15" name="Straight Connector 14"/>
            <p:cNvCxnSpPr/>
            <p:nvPr/>
          </p:nvCxnSpPr>
          <p:spPr>
            <a:xfrm>
              <a:off x="2005608" y="4052689"/>
              <a:ext cx="0"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05608"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53480" y="6140921"/>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53480"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53480"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005608"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13720"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61592" y="3908673"/>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61592" y="527682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9464"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5508104" y="4509120"/>
            <a:ext cx="1281376" cy="523220"/>
          </a:xfrm>
          <a:prstGeom prst="rect">
            <a:avLst/>
          </a:prstGeom>
          <a:noFill/>
        </p:spPr>
        <p:txBody>
          <a:bodyPr wrap="none" rtlCol="0">
            <a:spAutoFit/>
          </a:bodyPr>
          <a:lstStyle/>
          <a:p>
            <a:r>
              <a:rPr lang="en-US" sz="2800" i="1" dirty="0" smtClean="0"/>
              <a:t>k</a:t>
            </a:r>
            <a:r>
              <a:rPr lang="en-US" sz="2800" dirty="0" smtClean="0"/>
              <a:t> edges</a:t>
            </a:r>
          </a:p>
        </p:txBody>
      </p:sp>
      <p:sp>
        <p:nvSpPr>
          <p:cNvPr id="44" name="TextBox 43"/>
          <p:cNvSpPr txBox="1"/>
          <p:nvPr/>
        </p:nvSpPr>
        <p:spPr>
          <a:xfrm>
            <a:off x="2915816" y="3573016"/>
            <a:ext cx="1281376" cy="523220"/>
          </a:xfrm>
          <a:prstGeom prst="rect">
            <a:avLst/>
          </a:prstGeom>
          <a:noFill/>
        </p:spPr>
        <p:txBody>
          <a:bodyPr wrap="none" rtlCol="0">
            <a:spAutoFit/>
          </a:bodyPr>
          <a:lstStyle/>
          <a:p>
            <a:r>
              <a:rPr lang="en-US" sz="2800" i="1" dirty="0" smtClean="0"/>
              <a:t>k</a:t>
            </a:r>
            <a:r>
              <a:rPr lang="en-US" sz="2800" dirty="0" smtClean="0"/>
              <a:t> edges</a:t>
            </a:r>
          </a:p>
        </p:txBody>
      </p:sp>
      <p:sp>
        <p:nvSpPr>
          <p:cNvPr id="45" name="TextBox 44"/>
          <p:cNvSpPr txBox="1"/>
          <p:nvPr/>
        </p:nvSpPr>
        <p:spPr>
          <a:xfrm>
            <a:off x="3851920" y="5589240"/>
            <a:ext cx="1281376" cy="523220"/>
          </a:xfrm>
          <a:prstGeom prst="rect">
            <a:avLst/>
          </a:prstGeom>
          <a:noFill/>
        </p:spPr>
        <p:txBody>
          <a:bodyPr wrap="none" rtlCol="0">
            <a:spAutoFit/>
          </a:bodyPr>
          <a:lstStyle/>
          <a:p>
            <a:r>
              <a:rPr lang="en-US" sz="2800" i="1" dirty="0" smtClean="0"/>
              <a:t>k</a:t>
            </a:r>
            <a:r>
              <a:rPr lang="en-US" sz="2800" dirty="0" smtClean="0"/>
              <a:t> edges</a:t>
            </a:r>
          </a:p>
        </p:txBody>
      </p:sp>
    </p:spTree>
    <p:extLst>
      <p:ext uri="{BB962C8B-B14F-4D97-AF65-F5344CB8AC3E}">
        <p14:creationId xmlns:p14="http://schemas.microsoft.com/office/powerpoint/2010/main" val="1657977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96552" y="1844824"/>
            <a:ext cx="3168352" cy="50405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624736" cy="151216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243408"/>
            <a:ext cx="3528392" cy="259228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48064" y="620688"/>
            <a:ext cx="3483943" cy="1446550"/>
          </a:xfrm>
          <a:prstGeom prst="rect">
            <a:avLst/>
          </a:prstGeom>
          <a:noFill/>
        </p:spPr>
        <p:txBody>
          <a:bodyPr wrap="square" rtlCol="0">
            <a:spAutoFit/>
          </a:bodyPr>
          <a:lstStyle/>
          <a:p>
            <a:pPr algn="r"/>
            <a:r>
              <a:rPr lang="en-US" sz="4400" b="1" dirty="0" smtClean="0">
                <a:solidFill>
                  <a:schemeClr val="accent6">
                    <a:lumMod val="75000"/>
                  </a:schemeClr>
                </a:solidFill>
              </a:rPr>
              <a:t>Terminology is unreliable</a:t>
            </a:r>
            <a:endParaRPr lang="en-US" sz="4400" b="1" dirty="0">
              <a:solidFill>
                <a:schemeClr val="accent6">
                  <a:lumMod val="75000"/>
                </a:schemeClr>
              </a:solidFill>
            </a:endParaRPr>
          </a:p>
        </p:txBody>
      </p:sp>
      <p:sp>
        <p:nvSpPr>
          <p:cNvPr id="11" name="TextBox 10"/>
          <p:cNvSpPr txBox="1"/>
          <p:nvPr/>
        </p:nvSpPr>
        <p:spPr>
          <a:xfrm>
            <a:off x="539552" y="548680"/>
            <a:ext cx="2376264" cy="954107"/>
          </a:xfrm>
          <a:prstGeom prst="rect">
            <a:avLst/>
          </a:prstGeom>
          <a:noFill/>
        </p:spPr>
        <p:txBody>
          <a:bodyPr wrap="square" rtlCol="0">
            <a:spAutoFit/>
          </a:bodyPr>
          <a:lstStyle/>
          <a:p>
            <a:r>
              <a:rPr lang="en-US" sz="2800" b="1" dirty="0" smtClean="0"/>
              <a:t>measures and metrics</a:t>
            </a:r>
          </a:p>
        </p:txBody>
      </p:sp>
      <p:sp>
        <p:nvSpPr>
          <p:cNvPr id="12" name="Google Shape;132;p19"/>
          <p:cNvSpPr txBox="1">
            <a:spLocks/>
          </p:cNvSpPr>
          <p:nvPr/>
        </p:nvSpPr>
        <p:spPr>
          <a:xfrm>
            <a:off x="1763688" y="3933056"/>
            <a:ext cx="4680520" cy="2592289"/>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dirty="0" smtClean="0">
                <a:solidFill>
                  <a:schemeClr val="dk1"/>
                </a:solidFill>
                <a:latin typeface="Calibri"/>
                <a:ea typeface="Calibri"/>
                <a:cs typeface="Calibri"/>
                <a:sym typeface="Calibri"/>
              </a:rPr>
              <a:t>“Quality metrics”</a:t>
            </a:r>
            <a:br>
              <a:rPr lang="en-US" dirty="0" smtClean="0">
                <a:solidFill>
                  <a:schemeClr val="dk1"/>
                </a:solidFill>
                <a:latin typeface="Calibri"/>
                <a:ea typeface="Calibri"/>
                <a:cs typeface="Calibri"/>
                <a:sym typeface="Calibri"/>
              </a:rPr>
            </a:br>
            <a:endParaRPr lang="en-US" dirty="0" smtClean="0">
              <a:solidFill>
                <a:schemeClr val="dk1"/>
              </a:solidFill>
              <a:latin typeface="Calibri"/>
              <a:ea typeface="Calibri"/>
              <a:cs typeface="Calibri"/>
              <a:sym typeface="Calibri"/>
            </a:endParaRPr>
          </a:p>
          <a:p>
            <a:pPr indent="-50800">
              <a:buClr>
                <a:schemeClr val="dk1"/>
              </a:buClr>
              <a:buSzPts val="2800"/>
              <a:buFont typeface="Arial"/>
              <a:buNone/>
            </a:pPr>
            <a:r>
              <a:rPr lang="en-US" dirty="0" smtClean="0">
                <a:solidFill>
                  <a:schemeClr val="dk1"/>
                </a:solidFill>
                <a:latin typeface="Calibri"/>
                <a:ea typeface="Calibri"/>
                <a:cs typeface="Calibri"/>
                <a:sym typeface="Calibri"/>
              </a:rPr>
              <a:t>“Distance measures”</a:t>
            </a:r>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7029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V="1">
            <a:off x="5666888" y="5373216"/>
            <a:ext cx="1152128" cy="1440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666888" y="5229200"/>
            <a:ext cx="1152128" cy="2880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666888" y="5085184"/>
            <a:ext cx="1080120" cy="432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323072" y="4653136"/>
            <a:ext cx="648072"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179056" y="4653136"/>
            <a:ext cx="792088"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7107048" y="4797152"/>
            <a:ext cx="864096" cy="720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386968" y="3429000"/>
            <a:ext cx="432048" cy="10801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458976" y="3429000"/>
            <a:ext cx="360040" cy="12241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602992" y="3429000"/>
            <a:ext cx="216024" cy="12241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50405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772816"/>
            <a:ext cx="6624736" cy="57606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67744" y="-171400"/>
            <a:ext cx="504056"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5856" y="548680"/>
            <a:ext cx="2684710" cy="769441"/>
          </a:xfrm>
          <a:prstGeom prst="rect">
            <a:avLst/>
          </a:prstGeom>
          <a:noFill/>
        </p:spPr>
        <p:txBody>
          <a:bodyPr wrap="none" rtlCol="0">
            <a:spAutoFit/>
          </a:bodyPr>
          <a:lstStyle/>
          <a:p>
            <a:pPr algn="r"/>
            <a:r>
              <a:rPr lang="en-US" sz="4400" b="1" dirty="0" smtClean="0">
                <a:solidFill>
                  <a:schemeClr val="accent6">
                    <a:lumMod val="75000"/>
                  </a:schemeClr>
                </a:solidFill>
              </a:rPr>
              <a:t>free : fixed</a:t>
            </a:r>
            <a:endParaRPr lang="en-US" sz="4400" b="1" dirty="0">
              <a:solidFill>
                <a:schemeClr val="accent6">
                  <a:lumMod val="75000"/>
                </a:schemeClr>
              </a:solidFill>
            </a:endParaRPr>
          </a:p>
        </p:txBody>
      </p:sp>
      <p:sp>
        <p:nvSpPr>
          <p:cNvPr id="3" name="TextBox 2"/>
          <p:cNvSpPr txBox="1"/>
          <p:nvPr/>
        </p:nvSpPr>
        <p:spPr>
          <a:xfrm>
            <a:off x="395536" y="1124744"/>
            <a:ext cx="1703480" cy="954107"/>
          </a:xfrm>
          <a:prstGeom prst="rect">
            <a:avLst/>
          </a:prstGeom>
          <a:noFill/>
        </p:spPr>
        <p:txBody>
          <a:bodyPr wrap="none" rtlCol="0">
            <a:spAutoFit/>
          </a:bodyPr>
          <a:lstStyle/>
          <a:p>
            <a:r>
              <a:rPr lang="en-US" sz="2800" b="1" dirty="0" smtClean="0">
                <a:solidFill>
                  <a:srgbClr val="C00000"/>
                </a:solidFill>
              </a:rPr>
              <a:t>angular</a:t>
            </a:r>
          </a:p>
          <a:p>
            <a:r>
              <a:rPr lang="en-US" sz="2800" b="1" dirty="0" smtClean="0">
                <a:solidFill>
                  <a:srgbClr val="C00000"/>
                </a:solidFill>
              </a:rPr>
              <a:t>resolution</a:t>
            </a:r>
          </a:p>
        </p:txBody>
      </p:sp>
      <p:grpSp>
        <p:nvGrpSpPr>
          <p:cNvPr id="14" name="Group 13"/>
          <p:cNvGrpSpPr/>
          <p:nvPr/>
        </p:nvGrpSpPr>
        <p:grpSpPr>
          <a:xfrm>
            <a:off x="5522872" y="3284984"/>
            <a:ext cx="2592288" cy="2376264"/>
            <a:chOff x="709464" y="3908673"/>
            <a:chExt cx="2592288" cy="2376264"/>
          </a:xfrm>
        </p:grpSpPr>
        <p:cxnSp>
          <p:nvCxnSpPr>
            <p:cNvPr id="15" name="Straight Connector 14"/>
            <p:cNvCxnSpPr/>
            <p:nvPr/>
          </p:nvCxnSpPr>
          <p:spPr>
            <a:xfrm>
              <a:off x="2005608" y="4052689"/>
              <a:ext cx="0"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05608"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53480" y="6140921"/>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53480"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53480"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005608"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13720"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61592" y="3908673"/>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61592" y="527682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9464"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7755120" y="4509120"/>
            <a:ext cx="1281376" cy="523220"/>
          </a:xfrm>
          <a:prstGeom prst="rect">
            <a:avLst/>
          </a:prstGeom>
          <a:noFill/>
        </p:spPr>
        <p:txBody>
          <a:bodyPr wrap="none" rtlCol="0">
            <a:spAutoFit/>
          </a:bodyPr>
          <a:lstStyle/>
          <a:p>
            <a:r>
              <a:rPr lang="en-US" sz="2800" i="1" dirty="0" smtClean="0"/>
              <a:t>k</a:t>
            </a:r>
            <a:r>
              <a:rPr lang="en-US" sz="2800" dirty="0" smtClean="0"/>
              <a:t> edges</a:t>
            </a:r>
          </a:p>
        </p:txBody>
      </p:sp>
      <p:sp>
        <p:nvSpPr>
          <p:cNvPr id="44" name="TextBox 43"/>
          <p:cNvSpPr txBox="1"/>
          <p:nvPr/>
        </p:nvSpPr>
        <p:spPr>
          <a:xfrm>
            <a:off x="5162832" y="3573016"/>
            <a:ext cx="1281376" cy="523220"/>
          </a:xfrm>
          <a:prstGeom prst="rect">
            <a:avLst/>
          </a:prstGeom>
          <a:noFill/>
        </p:spPr>
        <p:txBody>
          <a:bodyPr wrap="none" rtlCol="0">
            <a:spAutoFit/>
          </a:bodyPr>
          <a:lstStyle/>
          <a:p>
            <a:r>
              <a:rPr lang="en-US" sz="2800" i="1" dirty="0" smtClean="0"/>
              <a:t>k</a:t>
            </a:r>
            <a:r>
              <a:rPr lang="en-US" sz="2800" dirty="0" smtClean="0"/>
              <a:t> edges</a:t>
            </a:r>
          </a:p>
        </p:txBody>
      </p:sp>
      <p:sp>
        <p:nvSpPr>
          <p:cNvPr id="45" name="TextBox 44"/>
          <p:cNvSpPr txBox="1"/>
          <p:nvPr/>
        </p:nvSpPr>
        <p:spPr>
          <a:xfrm>
            <a:off x="6098936" y="5589240"/>
            <a:ext cx="1281376" cy="523220"/>
          </a:xfrm>
          <a:prstGeom prst="rect">
            <a:avLst/>
          </a:prstGeom>
          <a:noFill/>
        </p:spPr>
        <p:txBody>
          <a:bodyPr wrap="none" rtlCol="0">
            <a:spAutoFit/>
          </a:bodyPr>
          <a:lstStyle/>
          <a:p>
            <a:r>
              <a:rPr lang="en-US" sz="2800" i="1" dirty="0" smtClean="0"/>
              <a:t>k</a:t>
            </a:r>
            <a:r>
              <a:rPr lang="en-US" sz="2800" dirty="0" smtClean="0"/>
              <a:t> edges</a:t>
            </a:r>
          </a:p>
        </p:txBody>
      </p:sp>
      <p:cxnSp>
        <p:nvCxnSpPr>
          <p:cNvPr id="31" name="Straight Connector 30"/>
          <p:cNvCxnSpPr/>
          <p:nvPr/>
        </p:nvCxnSpPr>
        <p:spPr>
          <a:xfrm>
            <a:off x="1619672" y="5517232"/>
            <a:ext cx="360040"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55576" y="5517232"/>
            <a:ext cx="864096" cy="5760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11560" y="5085184"/>
            <a:ext cx="1008112" cy="432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923928" y="5301208"/>
            <a:ext cx="93610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923928" y="5517232"/>
            <a:ext cx="936104" cy="5040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23928" y="5517232"/>
            <a:ext cx="72008"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1691680" y="3284984"/>
            <a:ext cx="1080120" cy="1440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771800" y="2564904"/>
            <a:ext cx="504056"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71800" y="3429000"/>
            <a:ext cx="1368152" cy="7200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475656" y="3284984"/>
            <a:ext cx="2592288" cy="2376264"/>
            <a:chOff x="709464" y="3908673"/>
            <a:chExt cx="2592288" cy="2376264"/>
          </a:xfrm>
        </p:grpSpPr>
        <p:cxnSp>
          <p:nvCxnSpPr>
            <p:cNvPr id="50" name="Straight Connector 49"/>
            <p:cNvCxnSpPr/>
            <p:nvPr/>
          </p:nvCxnSpPr>
          <p:spPr>
            <a:xfrm>
              <a:off x="2005608" y="4052689"/>
              <a:ext cx="0"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005608"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53480" y="6140921"/>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53480"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853480"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005608"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3013720"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861592" y="3908673"/>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861592" y="527682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09464"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p:cNvSpPr txBox="1"/>
          <p:nvPr/>
        </p:nvSpPr>
        <p:spPr>
          <a:xfrm>
            <a:off x="4139952" y="6093296"/>
            <a:ext cx="1281376" cy="523220"/>
          </a:xfrm>
          <a:prstGeom prst="rect">
            <a:avLst/>
          </a:prstGeom>
          <a:noFill/>
        </p:spPr>
        <p:txBody>
          <a:bodyPr wrap="none" rtlCol="0">
            <a:spAutoFit/>
          </a:bodyPr>
          <a:lstStyle/>
          <a:p>
            <a:r>
              <a:rPr lang="en-US" sz="2800" i="1" dirty="0" smtClean="0"/>
              <a:t>k</a:t>
            </a:r>
            <a:r>
              <a:rPr lang="en-US" sz="2800" dirty="0" smtClean="0"/>
              <a:t> edges</a:t>
            </a:r>
          </a:p>
        </p:txBody>
      </p:sp>
      <p:sp>
        <p:nvSpPr>
          <p:cNvPr id="61" name="TextBox 60"/>
          <p:cNvSpPr txBox="1"/>
          <p:nvPr/>
        </p:nvSpPr>
        <p:spPr>
          <a:xfrm>
            <a:off x="3131840" y="2780928"/>
            <a:ext cx="1281376" cy="523220"/>
          </a:xfrm>
          <a:prstGeom prst="rect">
            <a:avLst/>
          </a:prstGeom>
          <a:noFill/>
        </p:spPr>
        <p:txBody>
          <a:bodyPr wrap="none" rtlCol="0">
            <a:spAutoFit/>
          </a:bodyPr>
          <a:lstStyle/>
          <a:p>
            <a:r>
              <a:rPr lang="en-US" sz="2800" i="1" dirty="0" smtClean="0"/>
              <a:t>k</a:t>
            </a:r>
            <a:r>
              <a:rPr lang="en-US" sz="2800" dirty="0" smtClean="0"/>
              <a:t> edges</a:t>
            </a:r>
          </a:p>
        </p:txBody>
      </p:sp>
      <p:sp>
        <p:nvSpPr>
          <p:cNvPr id="62" name="TextBox 61"/>
          <p:cNvSpPr txBox="1"/>
          <p:nvPr/>
        </p:nvSpPr>
        <p:spPr>
          <a:xfrm>
            <a:off x="251520" y="4437112"/>
            <a:ext cx="1281376" cy="523220"/>
          </a:xfrm>
          <a:prstGeom prst="rect">
            <a:avLst/>
          </a:prstGeom>
          <a:noFill/>
        </p:spPr>
        <p:txBody>
          <a:bodyPr wrap="none" rtlCol="0">
            <a:spAutoFit/>
          </a:bodyPr>
          <a:lstStyle/>
          <a:p>
            <a:r>
              <a:rPr lang="en-US" sz="2800" i="1" dirty="0" smtClean="0"/>
              <a:t>k</a:t>
            </a:r>
            <a:r>
              <a:rPr lang="en-US" sz="2800" dirty="0" smtClean="0"/>
              <a:t> edges</a:t>
            </a:r>
          </a:p>
        </p:txBody>
      </p:sp>
    </p:spTree>
    <p:extLst>
      <p:ext uri="{BB962C8B-B14F-4D97-AF65-F5344CB8AC3E}">
        <p14:creationId xmlns:p14="http://schemas.microsoft.com/office/powerpoint/2010/main" val="301844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V="1">
            <a:off x="5666888" y="5373216"/>
            <a:ext cx="1152128" cy="1440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666888" y="5229200"/>
            <a:ext cx="1152128" cy="2880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666888" y="5085184"/>
            <a:ext cx="1080120" cy="432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323072" y="4653136"/>
            <a:ext cx="648072"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179056" y="4653136"/>
            <a:ext cx="792088"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7107048" y="4797152"/>
            <a:ext cx="864096" cy="720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386968" y="3429000"/>
            <a:ext cx="432048" cy="10801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458976" y="3429000"/>
            <a:ext cx="360040" cy="12241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602992" y="3429000"/>
            <a:ext cx="216024" cy="12241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50405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772816"/>
            <a:ext cx="6624736" cy="57606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67744" y="-171400"/>
            <a:ext cx="504056"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5856" y="548680"/>
            <a:ext cx="2684710" cy="769441"/>
          </a:xfrm>
          <a:prstGeom prst="rect">
            <a:avLst/>
          </a:prstGeom>
          <a:noFill/>
        </p:spPr>
        <p:txBody>
          <a:bodyPr wrap="none" rtlCol="0">
            <a:spAutoFit/>
          </a:bodyPr>
          <a:lstStyle/>
          <a:p>
            <a:pPr algn="r"/>
            <a:r>
              <a:rPr lang="en-US" sz="4400" b="1" dirty="0" smtClean="0">
                <a:solidFill>
                  <a:schemeClr val="accent6">
                    <a:lumMod val="75000"/>
                  </a:schemeClr>
                </a:solidFill>
              </a:rPr>
              <a:t>free : fixed</a:t>
            </a:r>
            <a:endParaRPr lang="en-US" sz="4400" b="1" dirty="0">
              <a:solidFill>
                <a:schemeClr val="accent6">
                  <a:lumMod val="75000"/>
                </a:schemeClr>
              </a:solidFill>
            </a:endParaRPr>
          </a:p>
        </p:txBody>
      </p:sp>
      <p:sp>
        <p:nvSpPr>
          <p:cNvPr id="3" name="TextBox 2"/>
          <p:cNvSpPr txBox="1"/>
          <p:nvPr/>
        </p:nvSpPr>
        <p:spPr>
          <a:xfrm>
            <a:off x="395536" y="1124744"/>
            <a:ext cx="1703480" cy="954107"/>
          </a:xfrm>
          <a:prstGeom prst="rect">
            <a:avLst/>
          </a:prstGeom>
          <a:noFill/>
        </p:spPr>
        <p:txBody>
          <a:bodyPr wrap="none" rtlCol="0">
            <a:spAutoFit/>
          </a:bodyPr>
          <a:lstStyle/>
          <a:p>
            <a:r>
              <a:rPr lang="en-US" sz="2800" b="1" dirty="0" smtClean="0">
                <a:solidFill>
                  <a:srgbClr val="C00000"/>
                </a:solidFill>
              </a:rPr>
              <a:t>angular</a:t>
            </a:r>
          </a:p>
          <a:p>
            <a:r>
              <a:rPr lang="en-US" sz="2800" b="1" dirty="0" smtClean="0">
                <a:solidFill>
                  <a:srgbClr val="C00000"/>
                </a:solidFill>
              </a:rPr>
              <a:t>resolution</a:t>
            </a:r>
          </a:p>
        </p:txBody>
      </p:sp>
      <p:grpSp>
        <p:nvGrpSpPr>
          <p:cNvPr id="14" name="Group 13"/>
          <p:cNvGrpSpPr/>
          <p:nvPr/>
        </p:nvGrpSpPr>
        <p:grpSpPr>
          <a:xfrm>
            <a:off x="5522872" y="3284984"/>
            <a:ext cx="2592288" cy="2376264"/>
            <a:chOff x="709464" y="3908673"/>
            <a:chExt cx="2592288" cy="2376264"/>
          </a:xfrm>
        </p:grpSpPr>
        <p:cxnSp>
          <p:nvCxnSpPr>
            <p:cNvPr id="15" name="Straight Connector 14"/>
            <p:cNvCxnSpPr/>
            <p:nvPr/>
          </p:nvCxnSpPr>
          <p:spPr>
            <a:xfrm>
              <a:off x="2005608" y="4052689"/>
              <a:ext cx="0"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05608"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53480" y="6140921"/>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53480"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53480"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005608"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13720"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61592" y="3908673"/>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61592" y="527682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9464"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7755120" y="4509120"/>
            <a:ext cx="1281376" cy="523220"/>
          </a:xfrm>
          <a:prstGeom prst="rect">
            <a:avLst/>
          </a:prstGeom>
          <a:noFill/>
        </p:spPr>
        <p:txBody>
          <a:bodyPr wrap="none" rtlCol="0">
            <a:spAutoFit/>
          </a:bodyPr>
          <a:lstStyle/>
          <a:p>
            <a:r>
              <a:rPr lang="en-US" sz="2800" i="1" dirty="0" smtClean="0"/>
              <a:t>k</a:t>
            </a:r>
            <a:r>
              <a:rPr lang="en-US" sz="2800" dirty="0" smtClean="0"/>
              <a:t> edges</a:t>
            </a:r>
          </a:p>
        </p:txBody>
      </p:sp>
      <p:sp>
        <p:nvSpPr>
          <p:cNvPr id="44" name="TextBox 43"/>
          <p:cNvSpPr txBox="1"/>
          <p:nvPr/>
        </p:nvSpPr>
        <p:spPr>
          <a:xfrm>
            <a:off x="5162832" y="3573016"/>
            <a:ext cx="1281376" cy="523220"/>
          </a:xfrm>
          <a:prstGeom prst="rect">
            <a:avLst/>
          </a:prstGeom>
          <a:noFill/>
        </p:spPr>
        <p:txBody>
          <a:bodyPr wrap="none" rtlCol="0">
            <a:spAutoFit/>
          </a:bodyPr>
          <a:lstStyle/>
          <a:p>
            <a:r>
              <a:rPr lang="en-US" sz="2800" i="1" dirty="0" smtClean="0"/>
              <a:t>k</a:t>
            </a:r>
            <a:r>
              <a:rPr lang="en-US" sz="2800" dirty="0" smtClean="0"/>
              <a:t> edges</a:t>
            </a:r>
          </a:p>
        </p:txBody>
      </p:sp>
      <p:sp>
        <p:nvSpPr>
          <p:cNvPr id="45" name="TextBox 44"/>
          <p:cNvSpPr txBox="1"/>
          <p:nvPr/>
        </p:nvSpPr>
        <p:spPr>
          <a:xfrm>
            <a:off x="6098936" y="5589240"/>
            <a:ext cx="1281376" cy="523220"/>
          </a:xfrm>
          <a:prstGeom prst="rect">
            <a:avLst/>
          </a:prstGeom>
          <a:noFill/>
        </p:spPr>
        <p:txBody>
          <a:bodyPr wrap="none" rtlCol="0">
            <a:spAutoFit/>
          </a:bodyPr>
          <a:lstStyle/>
          <a:p>
            <a:r>
              <a:rPr lang="en-US" sz="2800" i="1" dirty="0" smtClean="0"/>
              <a:t>k</a:t>
            </a:r>
            <a:r>
              <a:rPr lang="en-US" sz="2800" dirty="0" smtClean="0"/>
              <a:t> edges</a:t>
            </a:r>
          </a:p>
        </p:txBody>
      </p:sp>
      <p:cxnSp>
        <p:nvCxnSpPr>
          <p:cNvPr id="31" name="Straight Connector 30"/>
          <p:cNvCxnSpPr/>
          <p:nvPr/>
        </p:nvCxnSpPr>
        <p:spPr>
          <a:xfrm>
            <a:off x="1619672" y="5517232"/>
            <a:ext cx="360040"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55576" y="5517232"/>
            <a:ext cx="864096" cy="5760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11560" y="5085184"/>
            <a:ext cx="1008112" cy="432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923928" y="5301208"/>
            <a:ext cx="93610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923928" y="5517232"/>
            <a:ext cx="936104" cy="5040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23928" y="5517232"/>
            <a:ext cx="72008"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1691680" y="3284984"/>
            <a:ext cx="1080120" cy="1440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771800" y="2564904"/>
            <a:ext cx="504056"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71800" y="3429000"/>
            <a:ext cx="1368152" cy="7200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475656" y="3284984"/>
            <a:ext cx="2592288" cy="2376264"/>
            <a:chOff x="709464" y="3908673"/>
            <a:chExt cx="2592288" cy="2376264"/>
          </a:xfrm>
        </p:grpSpPr>
        <p:cxnSp>
          <p:nvCxnSpPr>
            <p:cNvPr id="50" name="Straight Connector 49"/>
            <p:cNvCxnSpPr/>
            <p:nvPr/>
          </p:nvCxnSpPr>
          <p:spPr>
            <a:xfrm>
              <a:off x="2005608" y="4052689"/>
              <a:ext cx="0"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005608"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53480" y="6140921"/>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53480"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853480"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005608"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3013720"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861592" y="3908673"/>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861592" y="527682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09464"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p:cNvSpPr txBox="1"/>
          <p:nvPr/>
        </p:nvSpPr>
        <p:spPr>
          <a:xfrm>
            <a:off x="4139952" y="6093296"/>
            <a:ext cx="1281376" cy="523220"/>
          </a:xfrm>
          <a:prstGeom prst="rect">
            <a:avLst/>
          </a:prstGeom>
          <a:noFill/>
        </p:spPr>
        <p:txBody>
          <a:bodyPr wrap="none" rtlCol="0">
            <a:spAutoFit/>
          </a:bodyPr>
          <a:lstStyle/>
          <a:p>
            <a:r>
              <a:rPr lang="en-US" sz="2800" i="1" dirty="0" smtClean="0"/>
              <a:t>k</a:t>
            </a:r>
            <a:r>
              <a:rPr lang="en-US" sz="2800" dirty="0" smtClean="0"/>
              <a:t> edges</a:t>
            </a:r>
          </a:p>
        </p:txBody>
      </p:sp>
      <p:sp>
        <p:nvSpPr>
          <p:cNvPr id="61" name="TextBox 60"/>
          <p:cNvSpPr txBox="1"/>
          <p:nvPr/>
        </p:nvSpPr>
        <p:spPr>
          <a:xfrm>
            <a:off x="3131840" y="2780928"/>
            <a:ext cx="1281376" cy="523220"/>
          </a:xfrm>
          <a:prstGeom prst="rect">
            <a:avLst/>
          </a:prstGeom>
          <a:noFill/>
        </p:spPr>
        <p:txBody>
          <a:bodyPr wrap="none" rtlCol="0">
            <a:spAutoFit/>
          </a:bodyPr>
          <a:lstStyle/>
          <a:p>
            <a:r>
              <a:rPr lang="en-US" sz="2800" i="1" dirty="0" smtClean="0"/>
              <a:t>k</a:t>
            </a:r>
            <a:r>
              <a:rPr lang="en-US" sz="2800" dirty="0" smtClean="0"/>
              <a:t> edges</a:t>
            </a:r>
          </a:p>
        </p:txBody>
      </p:sp>
      <p:sp>
        <p:nvSpPr>
          <p:cNvPr id="62" name="TextBox 61"/>
          <p:cNvSpPr txBox="1"/>
          <p:nvPr/>
        </p:nvSpPr>
        <p:spPr>
          <a:xfrm>
            <a:off x="251520" y="4437112"/>
            <a:ext cx="1281376" cy="523220"/>
          </a:xfrm>
          <a:prstGeom prst="rect">
            <a:avLst/>
          </a:prstGeom>
          <a:noFill/>
        </p:spPr>
        <p:txBody>
          <a:bodyPr wrap="none" rtlCol="0">
            <a:spAutoFit/>
          </a:bodyPr>
          <a:lstStyle/>
          <a:p>
            <a:r>
              <a:rPr lang="en-US" sz="2800" i="1" dirty="0" smtClean="0"/>
              <a:t>k</a:t>
            </a:r>
            <a:r>
              <a:rPr lang="en-US" sz="2800" dirty="0" smtClean="0"/>
              <a:t> edges</a:t>
            </a:r>
          </a:p>
        </p:txBody>
      </p:sp>
      <p:sp>
        <p:nvSpPr>
          <p:cNvPr id="2" name="TextBox 1"/>
          <p:cNvSpPr txBox="1"/>
          <p:nvPr/>
        </p:nvSpPr>
        <p:spPr>
          <a:xfrm>
            <a:off x="7380312" y="3140968"/>
            <a:ext cx="1596912" cy="523220"/>
          </a:xfrm>
          <a:prstGeom prst="rect">
            <a:avLst/>
          </a:prstGeom>
          <a:noFill/>
        </p:spPr>
        <p:txBody>
          <a:bodyPr wrap="none" rtlCol="0">
            <a:spAutoFit/>
          </a:bodyPr>
          <a:lstStyle/>
          <a:p>
            <a:r>
              <a:rPr lang="en-US" sz="2800" dirty="0" smtClean="0">
                <a:solidFill>
                  <a:srgbClr val="7030A0"/>
                </a:solidFill>
              </a:rPr>
              <a:t>30 / (</a:t>
            </a:r>
            <a:r>
              <a:rPr lang="en-US" sz="2800" i="1" dirty="0" smtClean="0">
                <a:solidFill>
                  <a:srgbClr val="7030A0"/>
                </a:solidFill>
              </a:rPr>
              <a:t>k</a:t>
            </a:r>
            <a:r>
              <a:rPr lang="en-US" sz="2800" dirty="0" smtClean="0">
                <a:solidFill>
                  <a:srgbClr val="7030A0"/>
                </a:solidFill>
              </a:rPr>
              <a:t>+1)</a:t>
            </a:r>
          </a:p>
        </p:txBody>
      </p:sp>
      <p:sp>
        <p:nvSpPr>
          <p:cNvPr id="63" name="TextBox 62"/>
          <p:cNvSpPr txBox="1"/>
          <p:nvPr/>
        </p:nvSpPr>
        <p:spPr>
          <a:xfrm>
            <a:off x="323528" y="3717032"/>
            <a:ext cx="1779654" cy="523220"/>
          </a:xfrm>
          <a:prstGeom prst="rect">
            <a:avLst/>
          </a:prstGeom>
          <a:noFill/>
        </p:spPr>
        <p:txBody>
          <a:bodyPr wrap="none" rtlCol="0">
            <a:spAutoFit/>
          </a:bodyPr>
          <a:lstStyle/>
          <a:p>
            <a:r>
              <a:rPr lang="en-US" sz="2800" dirty="0" smtClean="0">
                <a:solidFill>
                  <a:srgbClr val="7030A0"/>
                </a:solidFill>
              </a:rPr>
              <a:t>360 / (</a:t>
            </a:r>
            <a:r>
              <a:rPr lang="en-US" sz="2800" i="1" dirty="0" smtClean="0">
                <a:solidFill>
                  <a:srgbClr val="7030A0"/>
                </a:solidFill>
              </a:rPr>
              <a:t>k</a:t>
            </a:r>
            <a:r>
              <a:rPr lang="en-US" sz="2800" dirty="0" smtClean="0">
                <a:solidFill>
                  <a:srgbClr val="7030A0"/>
                </a:solidFill>
              </a:rPr>
              <a:t>+3)</a:t>
            </a:r>
          </a:p>
        </p:txBody>
      </p:sp>
    </p:spTree>
    <p:extLst>
      <p:ext uri="{BB962C8B-B14F-4D97-AF65-F5344CB8AC3E}">
        <p14:creationId xmlns:p14="http://schemas.microsoft.com/office/powerpoint/2010/main" val="3634960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50405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772816"/>
            <a:ext cx="6624736" cy="57606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67744" y="-171400"/>
            <a:ext cx="504056"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5856" y="548680"/>
            <a:ext cx="2684710" cy="769441"/>
          </a:xfrm>
          <a:prstGeom prst="rect">
            <a:avLst/>
          </a:prstGeom>
          <a:noFill/>
        </p:spPr>
        <p:txBody>
          <a:bodyPr wrap="none" rtlCol="0">
            <a:spAutoFit/>
          </a:bodyPr>
          <a:lstStyle/>
          <a:p>
            <a:pPr algn="r"/>
            <a:r>
              <a:rPr lang="en-US" sz="4400" b="1" dirty="0" smtClean="0">
                <a:solidFill>
                  <a:schemeClr val="accent6">
                    <a:lumMod val="75000"/>
                  </a:schemeClr>
                </a:solidFill>
              </a:rPr>
              <a:t>free : fixed</a:t>
            </a:r>
            <a:endParaRPr lang="en-US" sz="4400" b="1" dirty="0">
              <a:solidFill>
                <a:schemeClr val="accent6">
                  <a:lumMod val="75000"/>
                </a:schemeClr>
              </a:solidFill>
            </a:endParaRPr>
          </a:p>
        </p:txBody>
      </p:sp>
      <p:sp>
        <p:nvSpPr>
          <p:cNvPr id="3" name="TextBox 2"/>
          <p:cNvSpPr txBox="1"/>
          <p:nvPr/>
        </p:nvSpPr>
        <p:spPr>
          <a:xfrm>
            <a:off x="395536" y="1124744"/>
            <a:ext cx="1703480" cy="954107"/>
          </a:xfrm>
          <a:prstGeom prst="rect">
            <a:avLst/>
          </a:prstGeom>
          <a:noFill/>
        </p:spPr>
        <p:txBody>
          <a:bodyPr wrap="none" rtlCol="0">
            <a:spAutoFit/>
          </a:bodyPr>
          <a:lstStyle/>
          <a:p>
            <a:r>
              <a:rPr lang="en-US" sz="2800" b="1" dirty="0" smtClean="0">
                <a:solidFill>
                  <a:srgbClr val="C00000"/>
                </a:solidFill>
              </a:rPr>
              <a:t>angular</a:t>
            </a:r>
          </a:p>
          <a:p>
            <a:r>
              <a:rPr lang="en-US" sz="2800" b="1" dirty="0" smtClean="0">
                <a:solidFill>
                  <a:srgbClr val="C00000"/>
                </a:solidFill>
              </a:rPr>
              <a:t>resolution</a:t>
            </a:r>
          </a:p>
        </p:txBody>
      </p:sp>
      <p:sp>
        <p:nvSpPr>
          <p:cNvPr id="64" name="TextBox 63"/>
          <p:cNvSpPr txBox="1"/>
          <p:nvPr/>
        </p:nvSpPr>
        <p:spPr>
          <a:xfrm>
            <a:off x="827584" y="3284984"/>
            <a:ext cx="3799438" cy="646331"/>
          </a:xfrm>
          <a:prstGeom prst="rect">
            <a:avLst/>
          </a:prstGeom>
          <a:noFill/>
        </p:spPr>
        <p:txBody>
          <a:bodyPr wrap="none" rtlCol="0">
            <a:spAutoFit/>
          </a:bodyPr>
          <a:lstStyle/>
          <a:p>
            <a:r>
              <a:rPr lang="en-US" sz="3200" dirty="0" smtClean="0"/>
              <a:t>QR(</a:t>
            </a:r>
            <a:r>
              <a:rPr lang="en-US" sz="3200" b="1" dirty="0" smtClean="0">
                <a:solidFill>
                  <a:schemeClr val="accent6">
                    <a:lumMod val="75000"/>
                  </a:schemeClr>
                </a:solidFill>
              </a:rPr>
              <a:t>free</a:t>
            </a:r>
            <a:r>
              <a:rPr lang="en-US" sz="3200" dirty="0" smtClean="0"/>
              <a:t>, </a:t>
            </a:r>
            <a:r>
              <a:rPr lang="en-US" sz="3200" b="1" dirty="0" smtClean="0">
                <a:solidFill>
                  <a:schemeClr val="accent6">
                    <a:lumMod val="75000"/>
                  </a:schemeClr>
                </a:solidFill>
              </a:rPr>
              <a:t>fixed</a:t>
            </a:r>
            <a:r>
              <a:rPr lang="en-US" sz="3200" dirty="0" smtClean="0"/>
              <a:t>) =  </a:t>
            </a:r>
            <a:r>
              <a:rPr lang="en-US" sz="3600" dirty="0" smtClean="0"/>
              <a:t>sup</a:t>
            </a:r>
          </a:p>
        </p:txBody>
      </p:sp>
      <p:grpSp>
        <p:nvGrpSpPr>
          <p:cNvPr id="65" name="Group 64"/>
          <p:cNvGrpSpPr/>
          <p:nvPr/>
        </p:nvGrpSpPr>
        <p:grpSpPr>
          <a:xfrm>
            <a:off x="4951393" y="2780928"/>
            <a:ext cx="3384376" cy="1821106"/>
            <a:chOff x="4932040" y="4149080"/>
            <a:chExt cx="3384376" cy="1821106"/>
          </a:xfrm>
        </p:grpSpPr>
        <p:cxnSp>
          <p:nvCxnSpPr>
            <p:cNvPr id="66" name="Straight Connector 65"/>
            <p:cNvCxnSpPr/>
            <p:nvPr/>
          </p:nvCxnSpPr>
          <p:spPr>
            <a:xfrm>
              <a:off x="4932040" y="5085184"/>
              <a:ext cx="33843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004048" y="4149080"/>
              <a:ext cx="3116944" cy="830997"/>
            </a:xfrm>
            <a:prstGeom prst="rect">
              <a:avLst/>
            </a:prstGeom>
            <a:noFill/>
          </p:spPr>
          <p:txBody>
            <a:bodyPr wrap="none" rtlCol="0">
              <a:spAutoFit/>
            </a:bodyPr>
            <a:lstStyle/>
            <a:p>
              <a:r>
                <a:rPr lang="en-US" sz="2400" dirty="0" smtClean="0">
                  <a:solidFill>
                    <a:srgbClr val="C00000"/>
                  </a:solidFill>
                </a:rPr>
                <a:t>angular resolution </a:t>
              </a:r>
              <a:r>
                <a:rPr lang="en-US" sz="2400" dirty="0" smtClean="0"/>
                <a:t>of</a:t>
              </a:r>
            </a:p>
            <a:p>
              <a:r>
                <a:rPr lang="en-US" sz="2400" b="1" dirty="0" smtClean="0">
                  <a:solidFill>
                    <a:schemeClr val="accent6">
                      <a:lumMod val="75000"/>
                    </a:schemeClr>
                  </a:solidFill>
                </a:rPr>
                <a:t>free</a:t>
              </a:r>
              <a:r>
                <a:rPr lang="en-US" sz="2400" dirty="0" smtClean="0"/>
                <a:t> plane drawing of </a:t>
              </a:r>
              <a:r>
                <a:rPr lang="en-US" sz="2400" i="1" dirty="0" smtClean="0">
                  <a:solidFill>
                    <a:srgbClr val="7030A0"/>
                  </a:solidFill>
                </a:rPr>
                <a:t>G</a:t>
              </a:r>
            </a:p>
          </p:txBody>
        </p:sp>
        <p:sp>
          <p:nvSpPr>
            <p:cNvPr id="68" name="TextBox 67"/>
            <p:cNvSpPr txBox="1"/>
            <p:nvPr/>
          </p:nvSpPr>
          <p:spPr>
            <a:xfrm>
              <a:off x="5004048" y="5139189"/>
              <a:ext cx="3217035" cy="830997"/>
            </a:xfrm>
            <a:prstGeom prst="rect">
              <a:avLst/>
            </a:prstGeom>
            <a:noFill/>
          </p:spPr>
          <p:txBody>
            <a:bodyPr wrap="none" rtlCol="0">
              <a:spAutoFit/>
            </a:bodyPr>
            <a:lstStyle/>
            <a:p>
              <a:r>
                <a:rPr lang="en-US" sz="2400" dirty="0" smtClean="0">
                  <a:solidFill>
                    <a:srgbClr val="C00000"/>
                  </a:solidFill>
                </a:rPr>
                <a:t>angular resolution </a:t>
              </a:r>
              <a:r>
                <a:rPr lang="en-US" sz="2400" dirty="0" smtClean="0"/>
                <a:t>of</a:t>
              </a:r>
            </a:p>
            <a:p>
              <a:r>
                <a:rPr lang="en-US" sz="2400" b="1" dirty="0" smtClean="0">
                  <a:solidFill>
                    <a:schemeClr val="accent6">
                      <a:lumMod val="75000"/>
                    </a:schemeClr>
                  </a:solidFill>
                </a:rPr>
                <a:t>fixed</a:t>
              </a:r>
              <a:r>
                <a:rPr lang="en-US" sz="2400" dirty="0" smtClean="0"/>
                <a:t> plane drawing of </a:t>
              </a:r>
              <a:r>
                <a:rPr lang="en-US" sz="2400" i="1" dirty="0" smtClean="0">
                  <a:solidFill>
                    <a:srgbClr val="7030A0"/>
                  </a:solidFill>
                </a:rPr>
                <a:t>G</a:t>
              </a:r>
            </a:p>
          </p:txBody>
        </p:sp>
      </p:grpSp>
      <p:sp>
        <p:nvSpPr>
          <p:cNvPr id="69" name="TextBox 68"/>
          <p:cNvSpPr txBox="1"/>
          <p:nvPr/>
        </p:nvSpPr>
        <p:spPr>
          <a:xfrm>
            <a:off x="3661612" y="3843045"/>
            <a:ext cx="1001749" cy="707886"/>
          </a:xfrm>
          <a:prstGeom prst="rect">
            <a:avLst/>
          </a:prstGeom>
          <a:noFill/>
        </p:spPr>
        <p:txBody>
          <a:bodyPr wrap="none" rtlCol="0">
            <a:spAutoFit/>
          </a:bodyPr>
          <a:lstStyle/>
          <a:p>
            <a:r>
              <a:rPr lang="en-US" sz="2000" dirty="0" smtClean="0">
                <a:solidFill>
                  <a:srgbClr val="7030A0"/>
                </a:solidFill>
              </a:rPr>
              <a:t>planar</a:t>
            </a:r>
          </a:p>
          <a:p>
            <a:r>
              <a:rPr lang="en-US" sz="2000" dirty="0" smtClean="0">
                <a:solidFill>
                  <a:srgbClr val="7030A0"/>
                </a:solidFill>
              </a:rPr>
              <a:t>graph </a:t>
            </a:r>
            <a:r>
              <a:rPr lang="en-US" sz="2000" i="1" dirty="0" smtClean="0">
                <a:solidFill>
                  <a:srgbClr val="7030A0"/>
                </a:solidFill>
              </a:rPr>
              <a:t>G</a:t>
            </a:r>
          </a:p>
        </p:txBody>
      </p:sp>
      <p:grpSp>
        <p:nvGrpSpPr>
          <p:cNvPr id="21" name="Group 20"/>
          <p:cNvGrpSpPr/>
          <p:nvPr/>
        </p:nvGrpSpPr>
        <p:grpSpPr>
          <a:xfrm>
            <a:off x="3347864" y="5055567"/>
            <a:ext cx="4195817" cy="1109737"/>
            <a:chOff x="3347864" y="5055567"/>
            <a:chExt cx="4195817" cy="1109737"/>
          </a:xfrm>
        </p:grpSpPr>
        <p:sp>
          <p:nvSpPr>
            <p:cNvPr id="22" name="TextBox 21"/>
            <p:cNvSpPr txBox="1"/>
            <p:nvPr/>
          </p:nvSpPr>
          <p:spPr>
            <a:xfrm>
              <a:off x="4775288" y="5559623"/>
              <a:ext cx="1596912" cy="523220"/>
            </a:xfrm>
            <a:prstGeom prst="rect">
              <a:avLst/>
            </a:prstGeom>
            <a:noFill/>
          </p:spPr>
          <p:txBody>
            <a:bodyPr wrap="none" rtlCol="0">
              <a:spAutoFit/>
            </a:bodyPr>
            <a:lstStyle/>
            <a:p>
              <a:r>
                <a:rPr lang="en-US" sz="2800" dirty="0" smtClean="0"/>
                <a:t>30 / (</a:t>
              </a:r>
              <a:r>
                <a:rPr lang="en-US" sz="2800" i="1" dirty="0" smtClean="0"/>
                <a:t>k</a:t>
              </a:r>
              <a:r>
                <a:rPr lang="en-US" sz="2800" dirty="0" smtClean="0"/>
                <a:t>+1)</a:t>
              </a:r>
            </a:p>
          </p:txBody>
        </p:sp>
        <p:sp>
          <p:nvSpPr>
            <p:cNvPr id="23" name="TextBox 22"/>
            <p:cNvSpPr txBox="1"/>
            <p:nvPr/>
          </p:nvSpPr>
          <p:spPr>
            <a:xfrm>
              <a:off x="4716016" y="5055567"/>
              <a:ext cx="1779654" cy="523220"/>
            </a:xfrm>
            <a:prstGeom prst="rect">
              <a:avLst/>
            </a:prstGeom>
            <a:noFill/>
          </p:spPr>
          <p:txBody>
            <a:bodyPr wrap="none" rtlCol="0">
              <a:spAutoFit/>
            </a:bodyPr>
            <a:lstStyle/>
            <a:p>
              <a:r>
                <a:rPr lang="en-US" sz="2800" dirty="0" smtClean="0"/>
                <a:t>360 / (</a:t>
              </a:r>
              <a:r>
                <a:rPr lang="en-US" sz="2800" i="1" dirty="0" smtClean="0"/>
                <a:t>k</a:t>
              </a:r>
              <a:r>
                <a:rPr lang="en-US" sz="2800" dirty="0" smtClean="0"/>
                <a:t>+3)</a:t>
              </a:r>
            </a:p>
          </p:txBody>
        </p:sp>
        <p:cxnSp>
          <p:nvCxnSpPr>
            <p:cNvPr id="24" name="Straight Connector 23"/>
            <p:cNvCxnSpPr/>
            <p:nvPr/>
          </p:nvCxnSpPr>
          <p:spPr>
            <a:xfrm>
              <a:off x="4644008" y="5559623"/>
              <a:ext cx="19442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7864" y="5199583"/>
              <a:ext cx="1207382" cy="646331"/>
            </a:xfrm>
            <a:prstGeom prst="rect">
              <a:avLst/>
            </a:prstGeom>
            <a:noFill/>
          </p:spPr>
          <p:txBody>
            <a:bodyPr wrap="none" rtlCol="0">
              <a:spAutoFit/>
            </a:bodyPr>
            <a:lstStyle/>
            <a:p>
              <a:r>
                <a:rPr lang="en-US" sz="3200" dirty="0" smtClean="0">
                  <a:sym typeface="Symbol" panose="05050102010706020507" pitchFamily="18" charset="2"/>
                </a:rPr>
                <a:t></a:t>
              </a:r>
              <a:r>
                <a:rPr lang="en-US" sz="3600" dirty="0" smtClean="0">
                  <a:solidFill>
                    <a:srgbClr val="7030A0"/>
                  </a:solidFill>
                  <a:sym typeface="Symbol" panose="05050102010706020507" pitchFamily="18" charset="2"/>
                </a:rPr>
                <a:t> </a:t>
              </a:r>
              <a:r>
                <a:rPr lang="en-US" sz="3600" dirty="0" smtClean="0"/>
                <a:t>sup</a:t>
              </a:r>
            </a:p>
          </p:txBody>
        </p:sp>
        <p:sp>
          <p:nvSpPr>
            <p:cNvPr id="26" name="TextBox 25"/>
            <p:cNvSpPr txBox="1"/>
            <p:nvPr/>
          </p:nvSpPr>
          <p:spPr>
            <a:xfrm>
              <a:off x="3851920" y="5703639"/>
              <a:ext cx="324128" cy="461665"/>
            </a:xfrm>
            <a:prstGeom prst="rect">
              <a:avLst/>
            </a:prstGeom>
            <a:noFill/>
          </p:spPr>
          <p:txBody>
            <a:bodyPr wrap="none" rtlCol="0">
              <a:spAutoFit/>
            </a:bodyPr>
            <a:lstStyle/>
            <a:p>
              <a:r>
                <a:rPr lang="en-US" sz="2400" i="1" dirty="0" smtClean="0"/>
                <a:t>k</a:t>
              </a:r>
            </a:p>
          </p:txBody>
        </p:sp>
        <p:sp>
          <p:nvSpPr>
            <p:cNvPr id="27" name="TextBox 26"/>
            <p:cNvSpPr txBox="1"/>
            <p:nvPr/>
          </p:nvSpPr>
          <p:spPr>
            <a:xfrm>
              <a:off x="6732240" y="5271591"/>
              <a:ext cx="811441" cy="523220"/>
            </a:xfrm>
            <a:prstGeom prst="rect">
              <a:avLst/>
            </a:prstGeom>
            <a:noFill/>
          </p:spPr>
          <p:txBody>
            <a:bodyPr wrap="none" rtlCol="0">
              <a:spAutoFit/>
            </a:bodyPr>
            <a:lstStyle/>
            <a:p>
              <a:r>
                <a:rPr lang="en-US" sz="2800" dirty="0" smtClean="0"/>
                <a:t>= 12</a:t>
              </a:r>
            </a:p>
          </p:txBody>
        </p:sp>
      </p:grpSp>
    </p:spTree>
    <p:extLst>
      <p:ext uri="{BB962C8B-B14F-4D97-AF65-F5344CB8AC3E}">
        <p14:creationId xmlns:p14="http://schemas.microsoft.com/office/powerpoint/2010/main" val="278342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24544" y="2348880"/>
            <a:ext cx="3096344" cy="1440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772816"/>
            <a:ext cx="6624736" cy="57606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043608" y="-171400"/>
            <a:ext cx="172819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60986" y="548680"/>
            <a:ext cx="3425554" cy="769441"/>
          </a:xfrm>
          <a:prstGeom prst="rect">
            <a:avLst/>
          </a:prstGeom>
          <a:noFill/>
        </p:spPr>
        <p:txBody>
          <a:bodyPr wrap="none" rtlCol="0">
            <a:spAutoFit/>
          </a:bodyPr>
          <a:lstStyle/>
          <a:p>
            <a:pPr algn="r"/>
            <a:r>
              <a:rPr lang="en-US" sz="4400" b="1" dirty="0" smtClean="0">
                <a:solidFill>
                  <a:schemeClr val="accent6">
                    <a:lumMod val="75000"/>
                  </a:schemeClr>
                </a:solidFill>
              </a:rPr>
              <a:t>crossing : free</a:t>
            </a:r>
            <a:endParaRPr lang="en-US" sz="4400" b="1" dirty="0">
              <a:solidFill>
                <a:schemeClr val="accent6">
                  <a:lumMod val="75000"/>
                </a:schemeClr>
              </a:solidFill>
            </a:endParaRPr>
          </a:p>
        </p:txBody>
      </p:sp>
      <p:sp>
        <p:nvSpPr>
          <p:cNvPr id="3" name="TextBox 2"/>
          <p:cNvSpPr txBox="1"/>
          <p:nvPr/>
        </p:nvSpPr>
        <p:spPr>
          <a:xfrm>
            <a:off x="395536" y="1124744"/>
            <a:ext cx="1703480" cy="954107"/>
          </a:xfrm>
          <a:prstGeom prst="rect">
            <a:avLst/>
          </a:prstGeom>
          <a:noFill/>
        </p:spPr>
        <p:txBody>
          <a:bodyPr wrap="none" rtlCol="0">
            <a:spAutoFit/>
          </a:bodyPr>
          <a:lstStyle/>
          <a:p>
            <a:r>
              <a:rPr lang="en-US" sz="2800" b="1" dirty="0" smtClean="0">
                <a:solidFill>
                  <a:srgbClr val="C00000"/>
                </a:solidFill>
              </a:rPr>
              <a:t>angular</a:t>
            </a:r>
          </a:p>
          <a:p>
            <a:r>
              <a:rPr lang="en-US" sz="2800" b="1" dirty="0" smtClean="0">
                <a:solidFill>
                  <a:srgbClr val="C00000"/>
                </a:solidFill>
              </a:rPr>
              <a:t>resolution</a:t>
            </a:r>
          </a:p>
        </p:txBody>
      </p:sp>
      <p:grpSp>
        <p:nvGrpSpPr>
          <p:cNvPr id="2" name="Group 1"/>
          <p:cNvGrpSpPr/>
          <p:nvPr/>
        </p:nvGrpSpPr>
        <p:grpSpPr>
          <a:xfrm>
            <a:off x="1259632" y="3429000"/>
            <a:ext cx="5904656" cy="2448272"/>
            <a:chOff x="1259632" y="3429000"/>
            <a:chExt cx="5904656" cy="2448272"/>
          </a:xfrm>
        </p:grpSpPr>
        <p:cxnSp>
          <p:nvCxnSpPr>
            <p:cNvPr id="70" name="Straight Connector 69"/>
            <p:cNvCxnSpPr/>
            <p:nvPr/>
          </p:nvCxnSpPr>
          <p:spPr>
            <a:xfrm>
              <a:off x="1403648" y="3573016"/>
              <a:ext cx="216024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403648" y="5733256"/>
              <a:ext cx="216024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403648" y="3573016"/>
              <a:ext cx="0" cy="21602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563888" y="3573016"/>
              <a:ext cx="0" cy="21602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1403648" y="3573016"/>
              <a:ext cx="2160240" cy="21602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403648" y="3573016"/>
              <a:ext cx="2160240" cy="21602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259632" y="342900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419872" y="342900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259632" y="558924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419872" y="5589240"/>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4572000" y="3501008"/>
              <a:ext cx="2592288" cy="2376264"/>
              <a:chOff x="709464" y="3908673"/>
              <a:chExt cx="2592288" cy="2376264"/>
            </a:xfrm>
          </p:grpSpPr>
          <p:cxnSp>
            <p:nvCxnSpPr>
              <p:cNvPr id="81" name="Straight Connector 80"/>
              <p:cNvCxnSpPr/>
              <p:nvPr/>
            </p:nvCxnSpPr>
            <p:spPr>
              <a:xfrm>
                <a:off x="2005608" y="4052689"/>
                <a:ext cx="0"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005608"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53480" y="6140921"/>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53480"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853480"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2005608"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3013720"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861592" y="3908673"/>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861592" y="527682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09464"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 name="TextBox 98"/>
          <p:cNvSpPr txBox="1"/>
          <p:nvPr/>
        </p:nvSpPr>
        <p:spPr>
          <a:xfrm>
            <a:off x="7380312" y="4293096"/>
            <a:ext cx="1439818" cy="523220"/>
          </a:xfrm>
          <a:prstGeom prst="rect">
            <a:avLst/>
          </a:prstGeom>
          <a:noFill/>
        </p:spPr>
        <p:txBody>
          <a:bodyPr wrap="none" rtlCol="0">
            <a:spAutoFit/>
          </a:bodyPr>
          <a:lstStyle/>
          <a:p>
            <a:r>
              <a:rPr lang="en-US" sz="2800" dirty="0" smtClean="0"/>
              <a:t>QR </a:t>
            </a:r>
            <a:r>
              <a:rPr lang="en-US" sz="2800" dirty="0" smtClean="0">
                <a:sym typeface="Symbol" panose="05050102010706020507" pitchFamily="18" charset="2"/>
              </a:rPr>
              <a:t> 1.5</a:t>
            </a:r>
            <a:endParaRPr lang="en-US" sz="2800" dirty="0" smtClean="0"/>
          </a:p>
        </p:txBody>
      </p:sp>
    </p:spTree>
    <p:extLst>
      <p:ext uri="{BB962C8B-B14F-4D97-AF65-F5344CB8AC3E}">
        <p14:creationId xmlns:p14="http://schemas.microsoft.com/office/powerpoint/2010/main" val="314407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24544" y="2348880"/>
            <a:ext cx="3096344" cy="1440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772816"/>
            <a:ext cx="6624736" cy="57606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043608" y="-171400"/>
            <a:ext cx="172819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60986" y="548680"/>
            <a:ext cx="3425554" cy="769441"/>
          </a:xfrm>
          <a:prstGeom prst="rect">
            <a:avLst/>
          </a:prstGeom>
          <a:noFill/>
        </p:spPr>
        <p:txBody>
          <a:bodyPr wrap="none" rtlCol="0">
            <a:spAutoFit/>
          </a:bodyPr>
          <a:lstStyle/>
          <a:p>
            <a:pPr algn="r"/>
            <a:r>
              <a:rPr lang="en-US" sz="4400" b="1" dirty="0" smtClean="0">
                <a:solidFill>
                  <a:schemeClr val="accent6">
                    <a:lumMod val="75000"/>
                  </a:schemeClr>
                </a:solidFill>
              </a:rPr>
              <a:t>crossing : free</a:t>
            </a:r>
            <a:endParaRPr lang="en-US" sz="4400" b="1" dirty="0">
              <a:solidFill>
                <a:schemeClr val="accent6">
                  <a:lumMod val="75000"/>
                </a:schemeClr>
              </a:solidFill>
            </a:endParaRPr>
          </a:p>
        </p:txBody>
      </p:sp>
      <p:sp>
        <p:nvSpPr>
          <p:cNvPr id="3" name="TextBox 2"/>
          <p:cNvSpPr txBox="1"/>
          <p:nvPr/>
        </p:nvSpPr>
        <p:spPr>
          <a:xfrm>
            <a:off x="395536" y="1124744"/>
            <a:ext cx="1703480" cy="954107"/>
          </a:xfrm>
          <a:prstGeom prst="rect">
            <a:avLst/>
          </a:prstGeom>
          <a:noFill/>
        </p:spPr>
        <p:txBody>
          <a:bodyPr wrap="none" rtlCol="0">
            <a:spAutoFit/>
          </a:bodyPr>
          <a:lstStyle/>
          <a:p>
            <a:r>
              <a:rPr lang="en-US" sz="2800" b="1" dirty="0" smtClean="0">
                <a:solidFill>
                  <a:srgbClr val="C00000"/>
                </a:solidFill>
              </a:rPr>
              <a:t>angular</a:t>
            </a:r>
          </a:p>
          <a:p>
            <a:r>
              <a:rPr lang="en-US" sz="2800" b="1" dirty="0" smtClean="0">
                <a:solidFill>
                  <a:srgbClr val="C00000"/>
                </a:solidFill>
              </a:rPr>
              <a:t>resolution</a:t>
            </a:r>
          </a:p>
        </p:txBody>
      </p:sp>
      <p:sp>
        <p:nvSpPr>
          <p:cNvPr id="2" name="TextBox 1"/>
          <p:cNvSpPr txBox="1"/>
          <p:nvPr/>
        </p:nvSpPr>
        <p:spPr>
          <a:xfrm>
            <a:off x="539552" y="4862770"/>
            <a:ext cx="8136904" cy="1446550"/>
          </a:xfrm>
          <a:prstGeom prst="rect">
            <a:avLst/>
          </a:prstGeom>
          <a:noFill/>
        </p:spPr>
        <p:txBody>
          <a:bodyPr wrap="square" rtlCol="0">
            <a:spAutoFit/>
          </a:bodyPr>
          <a:lstStyle/>
          <a:p>
            <a:r>
              <a:rPr lang="en-US" sz="2800" dirty="0" err="1" smtClean="0"/>
              <a:t>Garg</a:t>
            </a:r>
            <a:r>
              <a:rPr lang="en-US" sz="2800" dirty="0" smtClean="0"/>
              <a:t> &amp; </a:t>
            </a:r>
            <a:r>
              <a:rPr lang="en-US" sz="2800" dirty="0" err="1" smtClean="0"/>
              <a:t>Tamassia</a:t>
            </a:r>
            <a:r>
              <a:rPr lang="en-US" sz="2800" dirty="0" smtClean="0"/>
              <a:t> ‘94:  There exists a family of planar graphs with max degree </a:t>
            </a:r>
            <a:r>
              <a:rPr lang="en-US" sz="2800" i="1" dirty="0" smtClean="0"/>
              <a:t>d</a:t>
            </a:r>
            <a:r>
              <a:rPr lang="en-US" sz="2800" dirty="0" smtClean="0"/>
              <a:t> for which any plane straight-line drawing has </a:t>
            </a:r>
            <a:r>
              <a:rPr lang="en-US" sz="2800" dirty="0" smtClean="0">
                <a:solidFill>
                  <a:srgbClr val="C00000"/>
                </a:solidFill>
              </a:rPr>
              <a:t>angular resolution </a:t>
            </a:r>
            <a:r>
              <a:rPr lang="en-US" sz="2800" i="1" dirty="0" smtClean="0"/>
              <a:t>O</a:t>
            </a:r>
            <a:r>
              <a:rPr lang="en-US" sz="2800" dirty="0" smtClean="0"/>
              <a:t>( </a:t>
            </a:r>
            <a:r>
              <a:rPr lang="en-US" sz="3200" b="1" dirty="0" smtClean="0">
                <a:sym typeface="Symbol" panose="05050102010706020507" pitchFamily="18" charset="2"/>
              </a:rPr>
              <a:t></a:t>
            </a:r>
            <a:r>
              <a:rPr lang="en-US" sz="2800" dirty="0" smtClean="0">
                <a:sym typeface="Symbol" panose="05050102010706020507" pitchFamily="18" charset="2"/>
              </a:rPr>
              <a:t> ((log </a:t>
            </a:r>
            <a:r>
              <a:rPr lang="en-US" sz="2800" i="1" dirty="0" smtClean="0">
                <a:sym typeface="Symbol" panose="05050102010706020507" pitchFamily="18" charset="2"/>
              </a:rPr>
              <a:t>d</a:t>
            </a:r>
            <a:r>
              <a:rPr lang="en-US" sz="2800" dirty="0" smtClean="0">
                <a:sym typeface="Symbol" panose="05050102010706020507" pitchFamily="18" charset="2"/>
              </a:rPr>
              <a:t>) / </a:t>
            </a:r>
            <a:r>
              <a:rPr lang="en-US" sz="2800" i="1" dirty="0" smtClean="0">
                <a:sym typeface="Symbol" panose="05050102010706020507" pitchFamily="18" charset="2"/>
              </a:rPr>
              <a:t>d</a:t>
            </a:r>
            <a:r>
              <a:rPr lang="en-US" sz="1100" dirty="0" smtClean="0">
                <a:sym typeface="Symbol" panose="05050102010706020507" pitchFamily="18" charset="2"/>
              </a:rPr>
              <a:t> </a:t>
            </a:r>
            <a:r>
              <a:rPr lang="en-US" sz="2800" baseline="30000" dirty="0" smtClean="0">
                <a:sym typeface="Symbol" panose="05050102010706020507" pitchFamily="18" charset="2"/>
              </a:rPr>
              <a:t>3</a:t>
            </a:r>
            <a:r>
              <a:rPr lang="en-US" sz="2800" dirty="0" smtClean="0">
                <a:sym typeface="Symbol" panose="05050102010706020507" pitchFamily="18" charset="2"/>
              </a:rPr>
              <a:t> ) )</a:t>
            </a:r>
            <a:endParaRPr lang="en-US" sz="2800" dirty="0" smtClean="0"/>
          </a:p>
        </p:txBody>
      </p:sp>
      <p:sp>
        <p:nvSpPr>
          <p:cNvPr id="4" name="TextBox 3"/>
          <p:cNvSpPr txBox="1"/>
          <p:nvPr/>
        </p:nvSpPr>
        <p:spPr>
          <a:xfrm>
            <a:off x="539552" y="3196133"/>
            <a:ext cx="8064896" cy="1384995"/>
          </a:xfrm>
          <a:prstGeom prst="rect">
            <a:avLst/>
          </a:prstGeom>
          <a:noFill/>
        </p:spPr>
        <p:txBody>
          <a:bodyPr wrap="square" rtlCol="0">
            <a:spAutoFit/>
          </a:bodyPr>
          <a:lstStyle/>
          <a:p>
            <a:r>
              <a:rPr lang="en-US" sz="2800" dirty="0" err="1" smtClean="0"/>
              <a:t>Formann</a:t>
            </a:r>
            <a:r>
              <a:rPr lang="en-US" sz="2800" dirty="0" smtClean="0"/>
              <a:t> et al. ‘93:  Every planar graph can be drawn with </a:t>
            </a:r>
            <a:r>
              <a:rPr lang="en-US" sz="2800" dirty="0" smtClean="0">
                <a:solidFill>
                  <a:srgbClr val="C00000"/>
                </a:solidFill>
              </a:rPr>
              <a:t>angular resolution </a:t>
            </a:r>
            <a:r>
              <a:rPr lang="en-US" sz="2800" dirty="0" smtClean="0">
                <a:sym typeface="Symbol" panose="05050102010706020507" pitchFamily="18" charset="2"/>
              </a:rPr>
              <a:t>( 1/</a:t>
            </a:r>
            <a:r>
              <a:rPr lang="en-US" sz="2800" i="1" dirty="0" smtClean="0">
                <a:sym typeface="Symbol" panose="05050102010706020507" pitchFamily="18" charset="2"/>
              </a:rPr>
              <a:t>d </a:t>
            </a:r>
            <a:r>
              <a:rPr lang="en-US" sz="2800" dirty="0" smtClean="0">
                <a:sym typeface="Symbol" panose="05050102010706020507" pitchFamily="18" charset="2"/>
              </a:rPr>
              <a:t>) ; the drawing may be non-planar</a:t>
            </a:r>
            <a:endParaRPr lang="en-US" sz="2800" dirty="0" smtClean="0"/>
          </a:p>
        </p:txBody>
      </p:sp>
    </p:spTree>
    <p:extLst>
      <p:ext uri="{BB962C8B-B14F-4D97-AF65-F5344CB8AC3E}">
        <p14:creationId xmlns:p14="http://schemas.microsoft.com/office/powerpoint/2010/main" val="356018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24544" y="2348880"/>
            <a:ext cx="3096344" cy="1440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772816"/>
            <a:ext cx="6624736" cy="57606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043608" y="-171400"/>
            <a:ext cx="172819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5536" y="1124744"/>
            <a:ext cx="1703480" cy="954107"/>
          </a:xfrm>
          <a:prstGeom prst="rect">
            <a:avLst/>
          </a:prstGeom>
          <a:noFill/>
        </p:spPr>
        <p:txBody>
          <a:bodyPr wrap="none" rtlCol="0">
            <a:spAutoFit/>
          </a:bodyPr>
          <a:lstStyle/>
          <a:p>
            <a:r>
              <a:rPr lang="en-US" sz="2800" b="1" dirty="0" smtClean="0">
                <a:solidFill>
                  <a:srgbClr val="C00000"/>
                </a:solidFill>
              </a:rPr>
              <a:t>angular</a:t>
            </a:r>
          </a:p>
          <a:p>
            <a:r>
              <a:rPr lang="en-US" sz="2800" b="1" dirty="0" smtClean="0">
                <a:solidFill>
                  <a:srgbClr val="C00000"/>
                </a:solidFill>
              </a:rPr>
              <a:t>resolution</a:t>
            </a:r>
          </a:p>
        </p:txBody>
      </p:sp>
      <p:sp>
        <p:nvSpPr>
          <p:cNvPr id="2" name="TextBox 1"/>
          <p:cNvSpPr txBox="1"/>
          <p:nvPr/>
        </p:nvSpPr>
        <p:spPr>
          <a:xfrm>
            <a:off x="1547664" y="3645024"/>
            <a:ext cx="6408712" cy="1877437"/>
          </a:xfrm>
          <a:prstGeom prst="rect">
            <a:avLst/>
          </a:prstGeom>
          <a:noFill/>
        </p:spPr>
        <p:txBody>
          <a:bodyPr wrap="square" rtlCol="0">
            <a:spAutoFit/>
          </a:bodyPr>
          <a:lstStyle/>
          <a:p>
            <a:r>
              <a:rPr lang="en-US" sz="2800" dirty="0" smtClean="0">
                <a:sym typeface="Wingdings" panose="05000000000000000000" pitchFamily="2" charset="2"/>
              </a:rPr>
              <a:t>  The quality ratio of crossing versus free</a:t>
            </a:r>
            <a:br>
              <a:rPr lang="en-US" sz="2800" dirty="0" smtClean="0">
                <a:sym typeface="Wingdings" panose="05000000000000000000" pitchFamily="2" charset="2"/>
              </a:rPr>
            </a:br>
            <a:r>
              <a:rPr lang="en-US" sz="2800" dirty="0" smtClean="0">
                <a:sym typeface="Wingdings" panose="05000000000000000000" pitchFamily="2" charset="2"/>
              </a:rPr>
              <a:t>       drawings for </a:t>
            </a:r>
            <a:r>
              <a:rPr lang="en-US" sz="2800" dirty="0" smtClean="0">
                <a:solidFill>
                  <a:srgbClr val="C00000"/>
                </a:solidFill>
                <a:sym typeface="Wingdings" panose="05000000000000000000" pitchFamily="2" charset="2"/>
              </a:rPr>
              <a:t>angular resolution </a:t>
            </a:r>
            <a:r>
              <a:rPr lang="en-US" sz="2800" dirty="0" smtClean="0">
                <a:sym typeface="Wingdings" panose="05000000000000000000" pitchFamily="2" charset="2"/>
              </a:rPr>
              <a:t>grows</a:t>
            </a:r>
            <a:br>
              <a:rPr lang="en-US" sz="2800" dirty="0" smtClean="0">
                <a:sym typeface="Wingdings" panose="05000000000000000000" pitchFamily="2" charset="2"/>
              </a:rPr>
            </a:br>
            <a:r>
              <a:rPr lang="en-US" sz="2800" dirty="0" smtClean="0">
                <a:sym typeface="Wingdings" panose="05000000000000000000" pitchFamily="2" charset="2"/>
              </a:rPr>
              <a:t>       with at least  ~ (</a:t>
            </a:r>
            <a:r>
              <a:rPr lang="en-US" sz="2800" dirty="0" smtClean="0">
                <a:sym typeface="Symbol" panose="05050102010706020507" pitchFamily="18" charset="2"/>
              </a:rPr>
              <a:t>1/</a:t>
            </a:r>
            <a:r>
              <a:rPr lang="en-US" sz="2800" i="1" dirty="0" smtClean="0">
                <a:sym typeface="Symbol" panose="05050102010706020507" pitchFamily="18" charset="2"/>
              </a:rPr>
              <a:t>d</a:t>
            </a:r>
            <a:r>
              <a:rPr lang="en-US" sz="2800" dirty="0" smtClean="0">
                <a:sym typeface="Symbol" panose="05050102010706020507" pitchFamily="18" charset="2"/>
              </a:rPr>
              <a:t>)</a:t>
            </a:r>
            <a:r>
              <a:rPr lang="en-US" sz="2800" i="1" dirty="0" smtClean="0">
                <a:sym typeface="Symbol" panose="05050102010706020507" pitchFamily="18" charset="2"/>
              </a:rPr>
              <a:t> </a:t>
            </a:r>
            <a:r>
              <a:rPr lang="en-US" sz="2800" dirty="0" smtClean="0">
                <a:sym typeface="Symbol" panose="05050102010706020507" pitchFamily="18" charset="2"/>
              </a:rPr>
              <a:t>/</a:t>
            </a:r>
            <a:r>
              <a:rPr lang="en-US" sz="2800" i="1" dirty="0" smtClean="0">
                <a:sym typeface="Symbol" panose="05050102010706020507" pitchFamily="18" charset="2"/>
              </a:rPr>
              <a:t> </a:t>
            </a:r>
            <a:r>
              <a:rPr lang="en-US" sz="3200" b="1" dirty="0" smtClean="0">
                <a:sym typeface="Symbol" panose="05050102010706020507" pitchFamily="18" charset="2"/>
              </a:rPr>
              <a:t></a:t>
            </a:r>
            <a:r>
              <a:rPr lang="en-US" sz="2800" dirty="0" smtClean="0">
                <a:sym typeface="Symbol" panose="05050102010706020507" pitchFamily="18" charset="2"/>
              </a:rPr>
              <a:t>((</a:t>
            </a:r>
            <a:r>
              <a:rPr lang="en-US" sz="2800" dirty="0">
                <a:sym typeface="Symbol" panose="05050102010706020507" pitchFamily="18" charset="2"/>
              </a:rPr>
              <a:t>log </a:t>
            </a:r>
            <a:r>
              <a:rPr lang="en-US" sz="2800" i="1" dirty="0">
                <a:sym typeface="Symbol" panose="05050102010706020507" pitchFamily="18" charset="2"/>
              </a:rPr>
              <a:t>d</a:t>
            </a:r>
            <a:r>
              <a:rPr lang="en-US" sz="2800" dirty="0">
                <a:sym typeface="Symbol" panose="05050102010706020507" pitchFamily="18" charset="2"/>
              </a:rPr>
              <a:t>) / </a:t>
            </a:r>
            <a:r>
              <a:rPr lang="en-US" sz="2800" i="1" dirty="0" smtClean="0">
                <a:sym typeface="Symbol" panose="05050102010706020507" pitchFamily="18" charset="2"/>
              </a:rPr>
              <a:t>d</a:t>
            </a:r>
            <a:r>
              <a:rPr lang="en-US" sz="1200" dirty="0" smtClean="0">
                <a:sym typeface="Symbol" panose="05050102010706020507" pitchFamily="18" charset="2"/>
              </a:rPr>
              <a:t> </a:t>
            </a:r>
            <a:r>
              <a:rPr lang="en-US" sz="2800" baseline="30000" dirty="0" smtClean="0">
                <a:sym typeface="Symbol" panose="05050102010706020507" pitchFamily="18" charset="2"/>
              </a:rPr>
              <a:t>3</a:t>
            </a:r>
            <a:r>
              <a:rPr lang="en-US" sz="2800" dirty="0" smtClean="0">
                <a:sym typeface="Symbol" panose="05050102010706020507" pitchFamily="18" charset="2"/>
              </a:rPr>
              <a:t>), </a:t>
            </a:r>
            <a:br>
              <a:rPr lang="en-US" sz="2800" dirty="0" smtClean="0">
                <a:sym typeface="Symbol" panose="05050102010706020507" pitchFamily="18" charset="2"/>
              </a:rPr>
            </a:br>
            <a:r>
              <a:rPr lang="en-US" sz="2800" dirty="0" smtClean="0">
                <a:sym typeface="Symbol" panose="05050102010706020507" pitchFamily="18" charset="2"/>
              </a:rPr>
              <a:t>       so it</a:t>
            </a:r>
            <a:r>
              <a:rPr lang="en-US" sz="2800" i="1" dirty="0" smtClean="0">
                <a:sym typeface="Symbol" panose="05050102010706020507" pitchFamily="18" charset="2"/>
              </a:rPr>
              <a:t> </a:t>
            </a:r>
            <a:r>
              <a:rPr lang="en-US" sz="2800" dirty="0" smtClean="0">
                <a:sym typeface="Wingdings" panose="05000000000000000000" pitchFamily="2" charset="2"/>
              </a:rPr>
              <a:t>goes to </a:t>
            </a:r>
            <a:r>
              <a:rPr lang="en-US" sz="2800" dirty="0" smtClean="0">
                <a:sym typeface="Symbol" panose="05050102010706020507" pitchFamily="18" charset="2"/>
              </a:rPr>
              <a:t> as </a:t>
            </a:r>
            <a:r>
              <a:rPr lang="en-US" sz="2800" i="1" dirty="0" smtClean="0">
                <a:sym typeface="Symbol" panose="05050102010706020507" pitchFamily="18" charset="2"/>
              </a:rPr>
              <a:t>d</a:t>
            </a:r>
            <a:r>
              <a:rPr lang="en-US" sz="2800" dirty="0" smtClean="0">
                <a:sym typeface="Symbol" panose="05050102010706020507" pitchFamily="18" charset="2"/>
              </a:rPr>
              <a:t> </a:t>
            </a:r>
            <a:r>
              <a:rPr lang="en-US" sz="2800" dirty="0">
                <a:sym typeface="Symbol" panose="05050102010706020507" pitchFamily="18" charset="2"/>
              </a:rPr>
              <a:t>goes to  </a:t>
            </a:r>
            <a:endParaRPr lang="en-US" sz="2800" dirty="0" smtClean="0"/>
          </a:p>
        </p:txBody>
      </p:sp>
      <p:sp>
        <p:nvSpPr>
          <p:cNvPr id="10" name="TextBox 9"/>
          <p:cNvSpPr txBox="1"/>
          <p:nvPr/>
        </p:nvSpPr>
        <p:spPr>
          <a:xfrm>
            <a:off x="4460986" y="548680"/>
            <a:ext cx="3425554" cy="769441"/>
          </a:xfrm>
          <a:prstGeom prst="rect">
            <a:avLst/>
          </a:prstGeom>
          <a:noFill/>
        </p:spPr>
        <p:txBody>
          <a:bodyPr wrap="none" rtlCol="0">
            <a:spAutoFit/>
          </a:bodyPr>
          <a:lstStyle/>
          <a:p>
            <a:pPr algn="r"/>
            <a:r>
              <a:rPr lang="en-US" sz="4400" b="1" dirty="0" smtClean="0">
                <a:solidFill>
                  <a:schemeClr val="accent6">
                    <a:lumMod val="75000"/>
                  </a:schemeClr>
                </a:solidFill>
              </a:rPr>
              <a:t>crossing : free</a:t>
            </a:r>
            <a:endParaRPr lang="en-US" sz="4400" b="1" dirty="0">
              <a:solidFill>
                <a:schemeClr val="accent6">
                  <a:lumMod val="75000"/>
                </a:schemeClr>
              </a:solidFill>
            </a:endParaRPr>
          </a:p>
        </p:txBody>
      </p:sp>
    </p:spTree>
    <p:extLst>
      <p:ext uri="{BB962C8B-B14F-4D97-AF65-F5344CB8AC3E}">
        <p14:creationId xmlns:p14="http://schemas.microsoft.com/office/powerpoint/2010/main" val="202468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V="1">
            <a:off x="2555776" y="3284984"/>
            <a:ext cx="0" cy="144016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55776" y="4725144"/>
            <a:ext cx="1224136" cy="72008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331640" y="4725144"/>
            <a:ext cx="1224136" cy="72008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08012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2060848"/>
            <a:ext cx="6480720"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432048"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28853" y="548680"/>
            <a:ext cx="3257687" cy="769441"/>
          </a:xfrm>
          <a:prstGeom prst="rect">
            <a:avLst/>
          </a:prstGeom>
          <a:noFill/>
        </p:spPr>
        <p:txBody>
          <a:bodyPr wrap="none" rtlCol="0">
            <a:spAutoFit/>
          </a:bodyPr>
          <a:lstStyle/>
          <a:p>
            <a:pPr algn="r"/>
            <a:r>
              <a:rPr lang="en-US" sz="4400" b="1" dirty="0" smtClean="0">
                <a:solidFill>
                  <a:schemeClr val="accent6">
                    <a:lumMod val="75000"/>
                  </a:schemeClr>
                </a:solidFill>
              </a:rPr>
              <a:t>circular : free</a:t>
            </a:r>
            <a:endParaRPr lang="en-US" sz="4400" b="1" dirty="0">
              <a:solidFill>
                <a:schemeClr val="accent6">
                  <a:lumMod val="75000"/>
                </a:schemeClr>
              </a:solidFill>
            </a:endParaRPr>
          </a:p>
        </p:txBody>
      </p:sp>
      <p:sp>
        <p:nvSpPr>
          <p:cNvPr id="3" name="TextBox 2"/>
          <p:cNvSpPr txBox="1"/>
          <p:nvPr/>
        </p:nvSpPr>
        <p:spPr>
          <a:xfrm>
            <a:off x="395537" y="1124744"/>
            <a:ext cx="2232248" cy="954107"/>
          </a:xfrm>
          <a:prstGeom prst="rect">
            <a:avLst/>
          </a:prstGeom>
          <a:noFill/>
        </p:spPr>
        <p:txBody>
          <a:bodyPr wrap="square" rtlCol="0">
            <a:spAutoFit/>
          </a:bodyPr>
          <a:lstStyle/>
          <a:p>
            <a:r>
              <a:rPr lang="en-US" sz="2800" b="1" dirty="0" smtClean="0">
                <a:solidFill>
                  <a:srgbClr val="C00000"/>
                </a:solidFill>
              </a:rPr>
              <a:t>feature resolution</a:t>
            </a:r>
          </a:p>
        </p:txBody>
      </p:sp>
      <p:sp>
        <p:nvSpPr>
          <p:cNvPr id="11" name="Oval 10"/>
          <p:cNvSpPr/>
          <p:nvPr/>
        </p:nvSpPr>
        <p:spPr>
          <a:xfrm>
            <a:off x="1115616" y="3284984"/>
            <a:ext cx="2880320" cy="288032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11760" y="314096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530120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635896" y="530120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11760" y="458112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5508104" y="3212976"/>
            <a:ext cx="2592288" cy="2376264"/>
            <a:chOff x="709464" y="3908673"/>
            <a:chExt cx="2592288" cy="2376264"/>
          </a:xfrm>
        </p:grpSpPr>
        <p:cxnSp>
          <p:nvCxnSpPr>
            <p:cNvPr id="36" name="Straight Connector 35"/>
            <p:cNvCxnSpPr/>
            <p:nvPr/>
          </p:nvCxnSpPr>
          <p:spPr>
            <a:xfrm>
              <a:off x="2005608" y="4052689"/>
              <a:ext cx="0"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005608"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53480" y="6140921"/>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53480"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53480"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2005608"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013720"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861592" y="3908673"/>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861592" y="527682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09464"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442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V="1">
            <a:off x="2555776" y="3284984"/>
            <a:ext cx="0" cy="144016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55776" y="4725144"/>
            <a:ext cx="1224136" cy="72008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331640" y="4725144"/>
            <a:ext cx="1224136" cy="72008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52536" y="2348880"/>
            <a:ext cx="3024336" cy="108012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2060848"/>
            <a:ext cx="6480720"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432048"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28853" y="548680"/>
            <a:ext cx="3257687" cy="769441"/>
          </a:xfrm>
          <a:prstGeom prst="rect">
            <a:avLst/>
          </a:prstGeom>
          <a:noFill/>
        </p:spPr>
        <p:txBody>
          <a:bodyPr wrap="none" rtlCol="0">
            <a:spAutoFit/>
          </a:bodyPr>
          <a:lstStyle/>
          <a:p>
            <a:pPr algn="r"/>
            <a:r>
              <a:rPr lang="en-US" sz="4400" b="1" dirty="0" smtClean="0">
                <a:solidFill>
                  <a:schemeClr val="accent6">
                    <a:lumMod val="75000"/>
                  </a:schemeClr>
                </a:solidFill>
              </a:rPr>
              <a:t>circular : free</a:t>
            </a:r>
            <a:endParaRPr lang="en-US" sz="4400" b="1" dirty="0">
              <a:solidFill>
                <a:schemeClr val="accent6">
                  <a:lumMod val="75000"/>
                </a:schemeClr>
              </a:solidFill>
            </a:endParaRPr>
          </a:p>
        </p:txBody>
      </p:sp>
      <p:sp>
        <p:nvSpPr>
          <p:cNvPr id="3" name="TextBox 2"/>
          <p:cNvSpPr txBox="1"/>
          <p:nvPr/>
        </p:nvSpPr>
        <p:spPr>
          <a:xfrm>
            <a:off x="395537" y="1124744"/>
            <a:ext cx="2232248" cy="954107"/>
          </a:xfrm>
          <a:prstGeom prst="rect">
            <a:avLst/>
          </a:prstGeom>
          <a:noFill/>
        </p:spPr>
        <p:txBody>
          <a:bodyPr wrap="square" rtlCol="0">
            <a:spAutoFit/>
          </a:bodyPr>
          <a:lstStyle/>
          <a:p>
            <a:r>
              <a:rPr lang="en-US" sz="2800" b="1" dirty="0" smtClean="0">
                <a:solidFill>
                  <a:srgbClr val="C00000"/>
                </a:solidFill>
              </a:rPr>
              <a:t>feature resolution</a:t>
            </a:r>
          </a:p>
        </p:txBody>
      </p:sp>
      <p:sp>
        <p:nvSpPr>
          <p:cNvPr id="11" name="Oval 10"/>
          <p:cNvSpPr/>
          <p:nvPr/>
        </p:nvSpPr>
        <p:spPr>
          <a:xfrm>
            <a:off x="1115616" y="3284984"/>
            <a:ext cx="2880320" cy="288032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11760" y="314096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530120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635896" y="530120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11760" y="4581128"/>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307210" y="6007571"/>
            <a:ext cx="2045753" cy="523220"/>
          </a:xfrm>
          <a:prstGeom prst="rect">
            <a:avLst/>
          </a:prstGeom>
          <a:noFill/>
        </p:spPr>
        <p:txBody>
          <a:bodyPr wrap="none" rtlCol="0">
            <a:spAutoFit/>
          </a:bodyPr>
          <a:lstStyle/>
          <a:p>
            <a:r>
              <a:rPr lang="en-US" sz="2800" dirty="0" smtClean="0">
                <a:sym typeface="Symbol" panose="05050102010706020507" pitchFamily="18" charset="2"/>
              </a:rPr>
              <a:t>QR </a:t>
            </a:r>
            <a:r>
              <a:rPr lang="en-US" sz="2800" b="1" dirty="0" smtClean="0">
                <a:sym typeface="Symbol" panose="05050102010706020507" pitchFamily="18" charset="2"/>
              </a:rPr>
              <a:t></a:t>
            </a:r>
            <a:r>
              <a:rPr lang="en-US" sz="2800" dirty="0" smtClean="0">
                <a:sym typeface="Symbol" panose="05050102010706020507" pitchFamily="18" charset="2"/>
              </a:rPr>
              <a:t> 3</a:t>
            </a:r>
            <a:r>
              <a:rPr lang="en-US" sz="2800" b="1" dirty="0">
                <a:sym typeface="Symbol" panose="05050102010706020507" pitchFamily="18" charset="2"/>
              </a:rPr>
              <a:t></a:t>
            </a:r>
            <a:r>
              <a:rPr lang="en-US" sz="2800" dirty="0">
                <a:sym typeface="Symbol" panose="05050102010706020507" pitchFamily="18" charset="2"/>
              </a:rPr>
              <a:t>3 / </a:t>
            </a:r>
            <a:endParaRPr lang="en-US" sz="2800" dirty="0" smtClean="0"/>
          </a:p>
        </p:txBody>
      </p:sp>
      <p:grpSp>
        <p:nvGrpSpPr>
          <p:cNvPr id="35" name="Group 34"/>
          <p:cNvGrpSpPr/>
          <p:nvPr/>
        </p:nvGrpSpPr>
        <p:grpSpPr>
          <a:xfrm>
            <a:off x="5508104" y="3212976"/>
            <a:ext cx="2592288" cy="2376264"/>
            <a:chOff x="709464" y="3908673"/>
            <a:chExt cx="2592288" cy="2376264"/>
          </a:xfrm>
        </p:grpSpPr>
        <p:cxnSp>
          <p:nvCxnSpPr>
            <p:cNvPr id="36" name="Straight Connector 35"/>
            <p:cNvCxnSpPr/>
            <p:nvPr/>
          </p:nvCxnSpPr>
          <p:spPr>
            <a:xfrm>
              <a:off x="2005608" y="4052689"/>
              <a:ext cx="0"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005608"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53480" y="6140921"/>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53480"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53480" y="4052689"/>
              <a:ext cx="1152128" cy="20882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2005608" y="5420841"/>
              <a:ext cx="1152128"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013720"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861592" y="3908673"/>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861592" y="527682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09464" y="5996905"/>
              <a:ext cx="288032" cy="2880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reeform 1"/>
          <p:cNvSpPr/>
          <p:nvPr/>
        </p:nvSpPr>
        <p:spPr>
          <a:xfrm>
            <a:off x="2690718" y="3170028"/>
            <a:ext cx="1425857" cy="2200951"/>
          </a:xfrm>
          <a:custGeom>
            <a:avLst/>
            <a:gdLst>
              <a:gd name="connsiteX0" fmla="*/ 0 w 1480030"/>
              <a:gd name="connsiteY0" fmla="*/ 5061 h 2205336"/>
              <a:gd name="connsiteX1" fmla="*/ 723900 w 1480030"/>
              <a:gd name="connsiteY1" fmla="*/ 186036 h 2205336"/>
              <a:gd name="connsiteX2" fmla="*/ 1447800 w 1480030"/>
              <a:gd name="connsiteY2" fmla="*/ 1224261 h 2205336"/>
              <a:gd name="connsiteX3" fmla="*/ 1285875 w 1480030"/>
              <a:gd name="connsiteY3" fmla="*/ 2205336 h 2205336"/>
              <a:gd name="connsiteX0" fmla="*/ 0 w 1472834"/>
              <a:gd name="connsiteY0" fmla="*/ 699 h 2200974"/>
              <a:gd name="connsiteX1" fmla="*/ 828675 w 1472834"/>
              <a:gd name="connsiteY1" fmla="*/ 315024 h 2200974"/>
              <a:gd name="connsiteX2" fmla="*/ 1447800 w 1472834"/>
              <a:gd name="connsiteY2" fmla="*/ 1219899 h 2200974"/>
              <a:gd name="connsiteX3" fmla="*/ 1285875 w 1472834"/>
              <a:gd name="connsiteY3" fmla="*/ 2200974 h 2200974"/>
              <a:gd name="connsiteX0" fmla="*/ 0 w 1411785"/>
              <a:gd name="connsiteY0" fmla="*/ 683 h 2200958"/>
              <a:gd name="connsiteX1" fmla="*/ 828675 w 1411785"/>
              <a:gd name="connsiteY1" fmla="*/ 315008 h 2200958"/>
              <a:gd name="connsiteX2" fmla="*/ 1371600 w 1411785"/>
              <a:gd name="connsiteY2" fmla="*/ 1200833 h 2200958"/>
              <a:gd name="connsiteX3" fmla="*/ 1285875 w 1411785"/>
              <a:gd name="connsiteY3" fmla="*/ 2200958 h 2200958"/>
              <a:gd name="connsiteX0" fmla="*/ 0 w 1425857"/>
              <a:gd name="connsiteY0" fmla="*/ 676 h 2200951"/>
              <a:gd name="connsiteX1" fmla="*/ 828675 w 1425857"/>
              <a:gd name="connsiteY1" fmla="*/ 315001 h 2200951"/>
              <a:gd name="connsiteX2" fmla="*/ 1390650 w 1425857"/>
              <a:gd name="connsiteY2" fmla="*/ 1191301 h 2200951"/>
              <a:gd name="connsiteX3" fmla="*/ 1285875 w 1425857"/>
              <a:gd name="connsiteY3" fmla="*/ 2200951 h 2200951"/>
            </a:gdLst>
            <a:ahLst/>
            <a:cxnLst>
              <a:cxn ang="0">
                <a:pos x="connsiteX0" y="connsiteY0"/>
              </a:cxn>
              <a:cxn ang="0">
                <a:pos x="connsiteX1" y="connsiteY1"/>
              </a:cxn>
              <a:cxn ang="0">
                <a:pos x="connsiteX2" y="connsiteY2"/>
              </a:cxn>
              <a:cxn ang="0">
                <a:pos x="connsiteX3" y="connsiteY3"/>
              </a:cxn>
            </a:cxnLst>
            <a:rect l="l" t="t" r="r" b="b"/>
            <a:pathLst>
              <a:path w="1425857" h="2200951">
                <a:moveTo>
                  <a:pt x="0" y="676"/>
                </a:moveTo>
                <a:cubicBezTo>
                  <a:pt x="241300" y="-10437"/>
                  <a:pt x="596900" y="116564"/>
                  <a:pt x="828675" y="315001"/>
                </a:cubicBezTo>
                <a:cubicBezTo>
                  <a:pt x="1060450" y="513438"/>
                  <a:pt x="1314450" y="876976"/>
                  <a:pt x="1390650" y="1191301"/>
                </a:cubicBezTo>
                <a:cubicBezTo>
                  <a:pt x="1466850" y="1505626"/>
                  <a:pt x="1413668" y="1878688"/>
                  <a:pt x="1285875" y="2200951"/>
                </a:cubicBezTo>
              </a:path>
            </a:pathLst>
          </a:custGeom>
          <a:noFill/>
          <a:ln w="19050">
            <a:solidFill>
              <a:srgbClr val="C0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5" name="Straight Connector 4"/>
          <p:cNvCxnSpPr/>
          <p:nvPr/>
        </p:nvCxnSpPr>
        <p:spPr>
          <a:xfrm flipV="1">
            <a:off x="2693815" y="4052047"/>
            <a:ext cx="1071361" cy="582869"/>
          </a:xfrm>
          <a:prstGeom prst="line">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5" idx="1"/>
          </p:cNvCxnSpPr>
          <p:nvPr/>
        </p:nvCxnSpPr>
        <p:spPr>
          <a:xfrm flipV="1">
            <a:off x="5550285" y="3356992"/>
            <a:ext cx="1109947" cy="1986397"/>
          </a:xfrm>
          <a:prstGeom prst="line">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57365" y="4434541"/>
            <a:ext cx="409189" cy="200720"/>
          </a:xfrm>
          <a:prstGeom prst="line">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53760" y="3409836"/>
            <a:ext cx="1050288" cy="523220"/>
          </a:xfrm>
          <a:prstGeom prst="rect">
            <a:avLst/>
          </a:prstGeom>
          <a:noFill/>
        </p:spPr>
        <p:txBody>
          <a:bodyPr wrap="none" rtlCol="0">
            <a:spAutoFit/>
          </a:bodyPr>
          <a:lstStyle/>
          <a:p>
            <a:r>
              <a:rPr lang="en-US" sz="2800" dirty="0" smtClean="0">
                <a:sym typeface="Symbol" panose="05050102010706020507" pitchFamily="18" charset="2"/>
              </a:rPr>
              <a:t>2 / 3</a:t>
            </a:r>
            <a:endParaRPr lang="en-US" sz="2800" dirty="0" smtClean="0"/>
          </a:p>
        </p:txBody>
      </p:sp>
      <p:sp>
        <p:nvSpPr>
          <p:cNvPr id="47" name="TextBox 46"/>
          <p:cNvSpPr txBox="1"/>
          <p:nvPr/>
        </p:nvSpPr>
        <p:spPr>
          <a:xfrm>
            <a:off x="7524328" y="3409836"/>
            <a:ext cx="747320" cy="523220"/>
          </a:xfrm>
          <a:prstGeom prst="rect">
            <a:avLst/>
          </a:prstGeom>
          <a:noFill/>
        </p:spPr>
        <p:txBody>
          <a:bodyPr wrap="none" rtlCol="0">
            <a:spAutoFit/>
          </a:bodyPr>
          <a:lstStyle/>
          <a:p>
            <a:r>
              <a:rPr lang="en-US" sz="2800" dirty="0" smtClean="0">
                <a:sym typeface="Symbol" panose="05050102010706020507" pitchFamily="18" charset="2"/>
              </a:rPr>
              <a:t>2</a:t>
            </a:r>
            <a:r>
              <a:rPr lang="en-US" sz="2800" b="1" dirty="0" smtClean="0">
                <a:sym typeface="Symbol" panose="05050102010706020507" pitchFamily="18" charset="2"/>
              </a:rPr>
              <a:t></a:t>
            </a:r>
            <a:r>
              <a:rPr lang="en-US" sz="2800" dirty="0" smtClean="0">
                <a:sym typeface="Symbol" panose="05050102010706020507" pitchFamily="18" charset="2"/>
              </a:rPr>
              <a:t>3</a:t>
            </a:r>
            <a:endParaRPr lang="en-US" sz="2800" dirty="0" smtClean="0"/>
          </a:p>
        </p:txBody>
      </p:sp>
    </p:spTree>
    <p:extLst>
      <p:ext uri="{BB962C8B-B14F-4D97-AF65-F5344CB8AC3E}">
        <p14:creationId xmlns:p14="http://schemas.microsoft.com/office/powerpoint/2010/main" val="78841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24544" y="2348880"/>
            <a:ext cx="3096344"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404664"/>
            <a:ext cx="6696744" cy="19442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67744" y="-171400"/>
            <a:ext cx="504056"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03848" y="548680"/>
            <a:ext cx="1862754" cy="769441"/>
          </a:xfrm>
          <a:prstGeom prst="rect">
            <a:avLst/>
          </a:prstGeom>
          <a:noFill/>
        </p:spPr>
        <p:txBody>
          <a:bodyPr wrap="none" rtlCol="0">
            <a:spAutoFit/>
          </a:bodyPr>
          <a:lstStyle/>
          <a:p>
            <a:pPr algn="r"/>
            <a:r>
              <a:rPr lang="en-US" sz="4400" b="1" dirty="0" smtClean="0">
                <a:solidFill>
                  <a:schemeClr val="accent6">
                    <a:lumMod val="75000"/>
                  </a:schemeClr>
                </a:solidFill>
              </a:rPr>
              <a:t>Results</a:t>
            </a:r>
            <a:endParaRPr lang="en-US" sz="4400" b="1" dirty="0">
              <a:solidFill>
                <a:schemeClr val="accent6">
                  <a:lumMod val="75000"/>
                </a:schemeClr>
              </a:solidFill>
            </a:endParaRPr>
          </a:p>
        </p:txBody>
      </p:sp>
      <p:sp>
        <p:nvSpPr>
          <p:cNvPr id="10" name="TextBox 9"/>
          <p:cNvSpPr txBox="1"/>
          <p:nvPr/>
        </p:nvSpPr>
        <p:spPr>
          <a:xfrm>
            <a:off x="251520" y="3645024"/>
            <a:ext cx="2521588" cy="2677656"/>
          </a:xfrm>
          <a:prstGeom prst="rect">
            <a:avLst/>
          </a:prstGeom>
          <a:noFill/>
        </p:spPr>
        <p:txBody>
          <a:bodyPr wrap="none" rtlCol="0">
            <a:spAutoFit/>
          </a:bodyPr>
          <a:lstStyle/>
          <a:p>
            <a:r>
              <a:rPr lang="en-US" sz="2400" b="1" dirty="0" smtClean="0">
                <a:solidFill>
                  <a:srgbClr val="C00000"/>
                </a:solidFill>
              </a:rPr>
              <a:t>angular resolution</a:t>
            </a:r>
            <a:br>
              <a:rPr lang="en-US" sz="2400" b="1" dirty="0" smtClean="0">
                <a:solidFill>
                  <a:srgbClr val="C00000"/>
                </a:solidFill>
              </a:rPr>
            </a:br>
            <a:endParaRPr lang="en-US" sz="2400" b="1" dirty="0" smtClean="0">
              <a:solidFill>
                <a:srgbClr val="C00000"/>
              </a:solidFill>
            </a:endParaRPr>
          </a:p>
          <a:p>
            <a:r>
              <a:rPr lang="en-US" sz="2400" b="1" dirty="0" smtClean="0">
                <a:solidFill>
                  <a:srgbClr val="C00000"/>
                </a:solidFill>
              </a:rPr>
              <a:t>area requirement</a:t>
            </a:r>
          </a:p>
          <a:p>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edge-length ratio</a:t>
            </a:r>
          </a:p>
          <a:p>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feature resolution</a:t>
            </a:r>
          </a:p>
        </p:txBody>
      </p:sp>
      <p:sp>
        <p:nvSpPr>
          <p:cNvPr id="11" name="TextBox 10"/>
          <p:cNvSpPr txBox="1"/>
          <p:nvPr/>
        </p:nvSpPr>
        <p:spPr>
          <a:xfrm>
            <a:off x="3491880" y="2924944"/>
            <a:ext cx="5614679" cy="3416320"/>
          </a:xfrm>
          <a:prstGeom prst="rect">
            <a:avLst/>
          </a:prstGeom>
          <a:noFill/>
        </p:spPr>
        <p:txBody>
          <a:bodyPr wrap="none" rtlCol="0">
            <a:spAutoFit/>
          </a:bodyPr>
          <a:lstStyle/>
          <a:p>
            <a:r>
              <a:rPr lang="en-US" sz="2400" b="1" dirty="0" smtClean="0">
                <a:solidFill>
                  <a:schemeClr val="accent6">
                    <a:lumMod val="75000"/>
                  </a:schemeClr>
                </a:solidFill>
              </a:rPr>
              <a:t>free </a:t>
            </a:r>
            <a:r>
              <a:rPr lang="en-US" sz="2400" b="1" dirty="0" smtClean="0"/>
              <a:t>:</a:t>
            </a:r>
            <a:r>
              <a:rPr lang="en-US" sz="2400" b="1" dirty="0" smtClean="0">
                <a:solidFill>
                  <a:schemeClr val="accent6">
                    <a:lumMod val="75000"/>
                  </a:schemeClr>
                </a:solidFill>
              </a:rPr>
              <a:t> fixed	circ. </a:t>
            </a:r>
            <a:r>
              <a:rPr lang="en-US" sz="2400" b="1" dirty="0" smtClean="0"/>
              <a:t>:</a:t>
            </a:r>
            <a:r>
              <a:rPr lang="en-US" sz="2400" b="1" dirty="0" smtClean="0">
                <a:solidFill>
                  <a:schemeClr val="accent6">
                    <a:lumMod val="75000"/>
                  </a:schemeClr>
                </a:solidFill>
              </a:rPr>
              <a:t> free	crossing </a:t>
            </a:r>
            <a:r>
              <a:rPr lang="en-US" sz="2400" b="1" dirty="0" smtClean="0"/>
              <a:t>:</a:t>
            </a:r>
            <a:r>
              <a:rPr lang="en-US" sz="2400" b="1" dirty="0" smtClean="0">
                <a:solidFill>
                  <a:schemeClr val="accent6">
                    <a:lumMod val="75000"/>
                  </a:schemeClr>
                </a:solidFill>
              </a:rPr>
              <a:t> free</a:t>
            </a:r>
          </a:p>
          <a:p>
            <a:endParaRPr lang="en-US" sz="2400" dirty="0"/>
          </a:p>
          <a:p>
            <a:r>
              <a:rPr lang="en-US" sz="2400" dirty="0">
                <a:sym typeface="Symbol" panose="05050102010706020507" pitchFamily="18" charset="2"/>
              </a:rPr>
              <a:t> 12</a:t>
            </a:r>
            <a:r>
              <a:rPr lang="en-US" sz="2400" dirty="0" smtClean="0">
                <a:sym typeface="Symbol" panose="05050102010706020507" pitchFamily="18" charset="2"/>
              </a:rPr>
              <a:t>	</a:t>
            </a:r>
            <a:r>
              <a:rPr lang="en-US" sz="2400" dirty="0">
                <a:sym typeface="Symbol" panose="05050102010706020507" pitchFamily="18" charset="2"/>
              </a:rPr>
              <a:t>	  6</a:t>
            </a:r>
            <a:r>
              <a:rPr lang="en-US" sz="2400" dirty="0" smtClean="0">
                <a:sym typeface="Symbol" panose="05050102010706020507" pitchFamily="18" charset="2"/>
              </a:rPr>
              <a:t>		</a:t>
            </a:r>
            <a:br>
              <a:rPr lang="en-US" sz="2400" dirty="0" smtClean="0">
                <a:sym typeface="Symbol" panose="05050102010706020507" pitchFamily="18" charset="2"/>
              </a:rPr>
            </a:br>
            <a:endParaRPr lang="en-US" sz="2400" dirty="0" smtClean="0">
              <a:sym typeface="Symbol" panose="05050102010706020507" pitchFamily="18" charset="2"/>
            </a:endParaRPr>
          </a:p>
          <a:p>
            <a:r>
              <a:rPr lang="en-US" sz="2400" dirty="0" smtClean="0">
                <a:sym typeface="Symbol" panose="05050102010706020507" pitchFamily="18" charset="2"/>
              </a:rPr>
              <a:t>		</a:t>
            </a:r>
            <a:r>
              <a:rPr lang="en-US" sz="2400" dirty="0">
                <a:sym typeface="Symbol" panose="05050102010706020507" pitchFamily="18" charset="2"/>
              </a:rPr>
              <a:t>  </a:t>
            </a:r>
            <a:r>
              <a:rPr lang="en-US" sz="2400" dirty="0" smtClean="0">
                <a:sym typeface="Symbol" panose="05050102010706020507" pitchFamily="18" charset="2"/>
              </a:rPr>
              <a:t>		</a:t>
            </a:r>
            <a:br>
              <a:rPr lang="en-US" sz="2400" dirty="0" smtClean="0">
                <a:sym typeface="Symbol" panose="05050102010706020507" pitchFamily="18" charset="2"/>
              </a:rPr>
            </a:br>
            <a:r>
              <a:rPr lang="en-US" sz="2400" dirty="0" smtClean="0">
                <a:sym typeface="Symbol" panose="05050102010706020507" pitchFamily="18" charset="2"/>
              </a:rPr>
              <a:t/>
            </a:r>
            <a:br>
              <a:rPr lang="en-US" sz="2400" dirty="0" smtClean="0">
                <a:sym typeface="Symbol" panose="05050102010706020507" pitchFamily="18" charset="2"/>
              </a:rPr>
            </a:br>
            <a:r>
              <a:rPr lang="en-US" sz="2400" dirty="0">
                <a:sym typeface="Symbol" panose="05050102010706020507" pitchFamily="18" charset="2"/>
              </a:rPr>
              <a:t>		  		</a:t>
            </a:r>
            <a:r>
              <a:rPr lang="en-US" sz="2400" dirty="0" smtClean="0">
                <a:sym typeface="Symbol" panose="05050102010706020507" pitchFamily="18" charset="2"/>
              </a:rPr>
              <a:t></a:t>
            </a:r>
            <a:br>
              <a:rPr lang="en-US" sz="2400" dirty="0" smtClean="0">
                <a:sym typeface="Symbol" panose="05050102010706020507" pitchFamily="18" charset="2"/>
              </a:rPr>
            </a:br>
            <a:endParaRPr lang="en-US" sz="2400" dirty="0">
              <a:sym typeface="Symbol" panose="05050102010706020507" pitchFamily="18" charset="2"/>
            </a:endParaRPr>
          </a:p>
          <a:p>
            <a:r>
              <a:rPr lang="en-US" sz="2400" dirty="0">
                <a:sym typeface="Symbol" panose="05050102010706020507" pitchFamily="18" charset="2"/>
              </a:rPr>
              <a:t>		  </a:t>
            </a:r>
            <a:r>
              <a:rPr lang="en-US" sz="2400" dirty="0" smtClean="0">
                <a:sym typeface="Symbol" panose="05050102010706020507" pitchFamily="18" charset="2"/>
              </a:rPr>
              <a:t>3</a:t>
            </a:r>
            <a:r>
              <a:rPr lang="en-US" sz="2400" b="1" dirty="0" smtClean="0">
                <a:sym typeface="Symbol" panose="05050102010706020507" pitchFamily="18" charset="2"/>
              </a:rPr>
              <a:t></a:t>
            </a:r>
            <a:r>
              <a:rPr lang="en-US" sz="2400" dirty="0" smtClean="0">
                <a:sym typeface="Symbol" panose="05050102010706020507" pitchFamily="18" charset="2"/>
              </a:rPr>
              <a:t>3 /  </a:t>
            </a:r>
            <a:r>
              <a:rPr lang="en-US" sz="2400" dirty="0">
                <a:sym typeface="Symbol" panose="05050102010706020507" pitchFamily="18" charset="2"/>
              </a:rPr>
              <a:t>	</a:t>
            </a:r>
            <a:r>
              <a:rPr lang="en-US" sz="2400" dirty="0" smtClean="0">
                <a:sym typeface="Symbol" panose="05050102010706020507" pitchFamily="18" charset="2"/>
              </a:rPr>
              <a:t> 2.509</a:t>
            </a:r>
            <a:endParaRPr lang="en-US" sz="2400" dirty="0">
              <a:sym typeface="Symbol" panose="05050102010706020507" pitchFamily="18" charset="2"/>
            </a:endParaRPr>
          </a:p>
        </p:txBody>
      </p:sp>
      <p:sp>
        <p:nvSpPr>
          <p:cNvPr id="14" name="TextBox 13"/>
          <p:cNvSpPr txBox="1"/>
          <p:nvPr/>
        </p:nvSpPr>
        <p:spPr>
          <a:xfrm>
            <a:off x="179512" y="1484784"/>
            <a:ext cx="2209259" cy="523220"/>
          </a:xfrm>
          <a:prstGeom prst="rect">
            <a:avLst/>
          </a:prstGeom>
          <a:noFill/>
        </p:spPr>
        <p:txBody>
          <a:bodyPr wrap="none" rtlCol="0">
            <a:spAutoFit/>
          </a:bodyPr>
          <a:lstStyle/>
          <a:p>
            <a:r>
              <a:rPr lang="en-US" sz="2800" b="1" dirty="0" smtClean="0"/>
              <a:t>planar graphs</a:t>
            </a:r>
          </a:p>
        </p:txBody>
      </p:sp>
      <p:sp>
        <p:nvSpPr>
          <p:cNvPr id="2" name="Oval 1"/>
          <p:cNvSpPr/>
          <p:nvPr/>
        </p:nvSpPr>
        <p:spPr>
          <a:xfrm>
            <a:off x="3347864" y="3573016"/>
            <a:ext cx="1008112" cy="64807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876256" y="3573016"/>
            <a:ext cx="1008112" cy="64807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76056" y="5733256"/>
            <a:ext cx="1728192" cy="64807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743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95536" y="2852936"/>
            <a:ext cx="6192688" cy="3744416"/>
          </a:xfrm>
          <a:prstGeom prst="ellipse">
            <a:avLst/>
          </a:prstGeom>
          <a:solidFill>
            <a:schemeClr val="accent1">
              <a:alpha val="42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555776" y="2852936"/>
            <a:ext cx="6264696" cy="3744416"/>
          </a:xfrm>
          <a:prstGeom prst="ellipse">
            <a:avLst/>
          </a:prstGeom>
          <a:solidFill>
            <a:schemeClr val="accent1">
              <a:alpha val="42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24544" y="1916832"/>
            <a:ext cx="3096344" cy="43204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268760"/>
            <a:ext cx="6696744" cy="108012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835696" y="-171400"/>
            <a:ext cx="93610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5856" y="548680"/>
            <a:ext cx="3635162" cy="769441"/>
          </a:xfrm>
          <a:prstGeom prst="rect">
            <a:avLst/>
          </a:prstGeom>
          <a:noFill/>
        </p:spPr>
        <p:txBody>
          <a:bodyPr wrap="none" rtlCol="0">
            <a:spAutoFit/>
          </a:bodyPr>
          <a:lstStyle/>
          <a:p>
            <a:pPr algn="r"/>
            <a:r>
              <a:rPr lang="en-US" sz="4400" b="1" dirty="0" smtClean="0">
                <a:solidFill>
                  <a:schemeClr val="accent6">
                    <a:lumMod val="75000"/>
                  </a:schemeClr>
                </a:solidFill>
              </a:rPr>
              <a:t>Drawing Styles</a:t>
            </a:r>
            <a:endParaRPr lang="en-US" sz="4400" b="1" dirty="0">
              <a:solidFill>
                <a:schemeClr val="accent6">
                  <a:lumMod val="75000"/>
                </a:schemeClr>
              </a:solidFill>
            </a:endParaRPr>
          </a:p>
        </p:txBody>
      </p:sp>
      <p:sp>
        <p:nvSpPr>
          <p:cNvPr id="84" name="TextBox 83"/>
          <p:cNvSpPr txBox="1"/>
          <p:nvPr/>
        </p:nvSpPr>
        <p:spPr>
          <a:xfrm>
            <a:off x="3203848" y="3429000"/>
            <a:ext cx="2909451" cy="954107"/>
          </a:xfrm>
          <a:prstGeom prst="rect">
            <a:avLst/>
          </a:prstGeom>
          <a:noFill/>
        </p:spPr>
        <p:txBody>
          <a:bodyPr wrap="none" rtlCol="0">
            <a:spAutoFit/>
          </a:bodyPr>
          <a:lstStyle/>
          <a:p>
            <a:pPr algn="ctr"/>
            <a:r>
              <a:rPr lang="en-US" sz="2800" b="1" dirty="0" smtClean="0">
                <a:solidFill>
                  <a:schemeClr val="accent6">
                    <a:lumMod val="75000"/>
                  </a:schemeClr>
                </a:solidFill>
              </a:rPr>
              <a:t>free</a:t>
            </a:r>
            <a:r>
              <a:rPr lang="en-US" sz="2800" dirty="0" smtClean="0"/>
              <a:t> embedding</a:t>
            </a:r>
          </a:p>
          <a:p>
            <a:pPr algn="ctr"/>
            <a:r>
              <a:rPr lang="en-US" sz="2800" dirty="0" smtClean="0"/>
              <a:t>planar straight line</a:t>
            </a:r>
          </a:p>
        </p:txBody>
      </p:sp>
      <p:sp>
        <p:nvSpPr>
          <p:cNvPr id="85" name="TextBox 84"/>
          <p:cNvSpPr txBox="1"/>
          <p:nvPr/>
        </p:nvSpPr>
        <p:spPr>
          <a:xfrm>
            <a:off x="6660232" y="3789040"/>
            <a:ext cx="2195736" cy="1815882"/>
          </a:xfrm>
          <a:prstGeom prst="rect">
            <a:avLst/>
          </a:prstGeom>
          <a:noFill/>
        </p:spPr>
        <p:txBody>
          <a:bodyPr wrap="square" rtlCol="0">
            <a:spAutoFit/>
          </a:bodyPr>
          <a:lstStyle/>
          <a:p>
            <a:r>
              <a:rPr lang="en-US" sz="2800" dirty="0" smtClean="0"/>
              <a:t>free embedding</a:t>
            </a:r>
          </a:p>
          <a:p>
            <a:r>
              <a:rPr lang="en-US" sz="2800" dirty="0" smtClean="0"/>
              <a:t>planar </a:t>
            </a:r>
            <a:r>
              <a:rPr lang="en-US" sz="2800" b="1" dirty="0" smtClean="0">
                <a:solidFill>
                  <a:schemeClr val="accent6">
                    <a:lumMod val="75000"/>
                  </a:schemeClr>
                </a:solidFill>
              </a:rPr>
              <a:t>circular</a:t>
            </a:r>
            <a:r>
              <a:rPr lang="en-US" sz="2800" dirty="0" smtClean="0"/>
              <a:t> arc</a:t>
            </a:r>
          </a:p>
        </p:txBody>
      </p:sp>
      <p:sp>
        <p:nvSpPr>
          <p:cNvPr id="2" name="Oval 1"/>
          <p:cNvSpPr/>
          <p:nvPr/>
        </p:nvSpPr>
        <p:spPr>
          <a:xfrm>
            <a:off x="3347864" y="4437112"/>
            <a:ext cx="2520280" cy="1800200"/>
          </a:xfrm>
          <a:prstGeom prst="ellipse">
            <a:avLst/>
          </a:prstGeom>
          <a:solidFill>
            <a:schemeClr val="accent1">
              <a:alpha val="34000"/>
            </a:schemeClr>
          </a:solid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3419872" y="4493438"/>
            <a:ext cx="2405395" cy="1815882"/>
          </a:xfrm>
          <a:prstGeom prst="rect">
            <a:avLst/>
          </a:prstGeom>
          <a:noFill/>
        </p:spPr>
        <p:txBody>
          <a:bodyPr wrap="square" rtlCol="0">
            <a:spAutoFit/>
          </a:bodyPr>
          <a:lstStyle/>
          <a:p>
            <a:pPr algn="ctr"/>
            <a:r>
              <a:rPr lang="en-US" sz="2800" b="1" dirty="0" smtClean="0">
                <a:solidFill>
                  <a:schemeClr val="accent6">
                    <a:lumMod val="75000"/>
                  </a:schemeClr>
                </a:solidFill>
              </a:rPr>
              <a:t>fixed</a:t>
            </a:r>
            <a:r>
              <a:rPr lang="en-US" sz="2800" dirty="0" smtClean="0"/>
              <a:t> embedding</a:t>
            </a:r>
          </a:p>
          <a:p>
            <a:pPr algn="ctr"/>
            <a:r>
              <a:rPr lang="en-US" sz="2800" dirty="0" smtClean="0"/>
              <a:t>planar straight line</a:t>
            </a:r>
          </a:p>
        </p:txBody>
      </p:sp>
      <p:sp>
        <p:nvSpPr>
          <p:cNvPr id="86" name="TextBox 85"/>
          <p:cNvSpPr txBox="1"/>
          <p:nvPr/>
        </p:nvSpPr>
        <p:spPr>
          <a:xfrm>
            <a:off x="539552" y="4061390"/>
            <a:ext cx="1944216" cy="1815882"/>
          </a:xfrm>
          <a:prstGeom prst="rect">
            <a:avLst/>
          </a:prstGeom>
          <a:noFill/>
        </p:spPr>
        <p:txBody>
          <a:bodyPr wrap="square" rtlCol="0">
            <a:spAutoFit/>
          </a:bodyPr>
          <a:lstStyle/>
          <a:p>
            <a:pPr algn="r"/>
            <a:r>
              <a:rPr lang="en-US" sz="2800" dirty="0" smtClean="0"/>
              <a:t>free embedding</a:t>
            </a:r>
          </a:p>
          <a:p>
            <a:pPr algn="r"/>
            <a:r>
              <a:rPr lang="en-US" sz="2800" dirty="0" smtClean="0"/>
              <a:t>straight line (</a:t>
            </a:r>
            <a:r>
              <a:rPr lang="en-US" sz="2800" b="1" dirty="0" smtClean="0">
                <a:solidFill>
                  <a:schemeClr val="accent6">
                    <a:lumMod val="75000"/>
                  </a:schemeClr>
                </a:solidFill>
              </a:rPr>
              <a:t>crossing</a:t>
            </a:r>
            <a:r>
              <a:rPr lang="en-US" sz="2800" dirty="0" smtClean="0"/>
              <a:t>)</a:t>
            </a:r>
          </a:p>
        </p:txBody>
      </p:sp>
      <p:cxnSp>
        <p:nvCxnSpPr>
          <p:cNvPr id="15" name="Straight Connector 14"/>
          <p:cNvCxnSpPr/>
          <p:nvPr/>
        </p:nvCxnSpPr>
        <p:spPr>
          <a:xfrm>
            <a:off x="2483768" y="3645024"/>
            <a:ext cx="720080" cy="432048"/>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56176" y="5229200"/>
            <a:ext cx="576064" cy="432048"/>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59832" y="5013176"/>
            <a:ext cx="648072" cy="288032"/>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92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96552" y="2348880"/>
            <a:ext cx="3168352"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624736" cy="115212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237626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48064" y="620688"/>
            <a:ext cx="3483943" cy="769441"/>
          </a:xfrm>
          <a:prstGeom prst="rect">
            <a:avLst/>
          </a:prstGeom>
          <a:noFill/>
        </p:spPr>
        <p:txBody>
          <a:bodyPr wrap="square" rtlCol="0">
            <a:spAutoFit/>
          </a:bodyPr>
          <a:lstStyle/>
          <a:p>
            <a:pPr algn="r"/>
            <a:r>
              <a:rPr lang="en-US" sz="4400" b="1" dirty="0" smtClean="0">
                <a:solidFill>
                  <a:schemeClr val="accent6">
                    <a:lumMod val="75000"/>
                  </a:schemeClr>
                </a:solidFill>
              </a:rPr>
              <a:t>Measures</a:t>
            </a:r>
            <a:endParaRPr lang="en-US" sz="4400" b="1" dirty="0">
              <a:solidFill>
                <a:schemeClr val="accent6">
                  <a:lumMod val="75000"/>
                </a:schemeClr>
              </a:solidFill>
            </a:endParaRPr>
          </a:p>
        </p:txBody>
      </p:sp>
      <p:sp>
        <p:nvSpPr>
          <p:cNvPr id="11" name="TextBox 10"/>
          <p:cNvSpPr txBox="1"/>
          <p:nvPr/>
        </p:nvSpPr>
        <p:spPr>
          <a:xfrm>
            <a:off x="539552" y="548680"/>
            <a:ext cx="2880320" cy="954107"/>
          </a:xfrm>
          <a:prstGeom prst="rect">
            <a:avLst/>
          </a:prstGeom>
          <a:noFill/>
        </p:spPr>
        <p:txBody>
          <a:bodyPr wrap="square" rtlCol="0">
            <a:spAutoFit/>
          </a:bodyPr>
          <a:lstStyle/>
          <a:p>
            <a:r>
              <a:rPr lang="en-US" sz="2800" b="1" dirty="0" smtClean="0"/>
              <a:t>measures</a:t>
            </a:r>
            <a:r>
              <a:rPr lang="en-US" sz="2800" b="1" dirty="0"/>
              <a:t> </a:t>
            </a:r>
            <a:r>
              <a:rPr lang="en-US" sz="2800" b="1" dirty="0" smtClean="0"/>
              <a:t>as used in science</a:t>
            </a:r>
          </a:p>
        </p:txBody>
      </p:sp>
      <p:sp>
        <p:nvSpPr>
          <p:cNvPr id="4" name="TextBox 3"/>
          <p:cNvSpPr txBox="1"/>
          <p:nvPr/>
        </p:nvSpPr>
        <p:spPr>
          <a:xfrm>
            <a:off x="539552" y="3431491"/>
            <a:ext cx="7876430" cy="954107"/>
          </a:xfrm>
          <a:prstGeom prst="rect">
            <a:avLst/>
          </a:prstGeom>
          <a:noFill/>
        </p:spPr>
        <p:txBody>
          <a:bodyPr wrap="square" rtlCol="0">
            <a:spAutoFit/>
          </a:bodyPr>
          <a:lstStyle/>
          <a:p>
            <a:r>
              <a:rPr lang="en-US" sz="2800" dirty="0">
                <a:solidFill>
                  <a:schemeClr val="dk1"/>
                </a:solidFill>
                <a:ea typeface="Calibri"/>
                <a:cs typeface="Calibri"/>
                <a:sym typeface="Calibri"/>
              </a:rPr>
              <a:t>Measures quantify something </a:t>
            </a:r>
            <a:r>
              <a:rPr lang="en-US" sz="2800" dirty="0" smtClean="0">
                <a:solidFill>
                  <a:schemeClr val="dk1"/>
                </a:solidFill>
                <a:ea typeface="Calibri"/>
                <a:cs typeface="Calibri"/>
                <a:sym typeface="Calibri"/>
              </a:rPr>
              <a:t>multi-interpretable, </a:t>
            </a:r>
            <a:r>
              <a:rPr lang="en-US" sz="2800" dirty="0" smtClean="0">
                <a:solidFill>
                  <a:schemeClr val="dk1"/>
                </a:solidFill>
                <a:ea typeface="Calibri"/>
                <a:cs typeface="Calibri"/>
                <a:sym typeface="Calibri"/>
              </a:rPr>
              <a:t>like </a:t>
            </a:r>
            <a:r>
              <a:rPr lang="en-US" sz="2800" b="1" dirty="0" smtClean="0">
                <a:solidFill>
                  <a:srgbClr val="C00000"/>
                </a:solidFill>
                <a:ea typeface="Calibri"/>
                <a:cs typeface="Calibri"/>
                <a:sym typeface="Calibri"/>
              </a:rPr>
              <a:t>quality</a:t>
            </a:r>
            <a:r>
              <a:rPr lang="en-US" sz="2800" dirty="0" smtClean="0">
                <a:solidFill>
                  <a:schemeClr val="dk1"/>
                </a:solidFill>
                <a:ea typeface="Calibri"/>
                <a:cs typeface="Calibri"/>
                <a:sym typeface="Calibri"/>
              </a:rPr>
              <a:t>, or even </a:t>
            </a:r>
            <a:r>
              <a:rPr lang="en-US" sz="2800" b="1" dirty="0" smtClean="0">
                <a:solidFill>
                  <a:srgbClr val="C00000"/>
                </a:solidFill>
                <a:ea typeface="Calibri"/>
                <a:cs typeface="Calibri"/>
                <a:sym typeface="Calibri"/>
              </a:rPr>
              <a:t>size</a:t>
            </a:r>
            <a:endParaRPr lang="en-US" sz="2800" b="1" dirty="0">
              <a:solidFill>
                <a:srgbClr val="C00000"/>
              </a:solidFill>
              <a:ea typeface="Calibri"/>
              <a:cs typeface="Calibri"/>
              <a:sym typeface="Calibri"/>
            </a:endParaRPr>
          </a:p>
        </p:txBody>
      </p:sp>
      <p:sp>
        <p:nvSpPr>
          <p:cNvPr id="7" name="Oval 6"/>
          <p:cNvSpPr/>
          <p:nvPr/>
        </p:nvSpPr>
        <p:spPr>
          <a:xfrm>
            <a:off x="7452320" y="5157192"/>
            <a:ext cx="144016" cy="144016"/>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52120" y="5661248"/>
            <a:ext cx="144016" cy="144016"/>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80650" y="5455547"/>
            <a:ext cx="144016" cy="144016"/>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72400" y="5805264"/>
            <a:ext cx="144016" cy="144016"/>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52455" y="6309320"/>
            <a:ext cx="144016" cy="144016"/>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876256" y="5709822"/>
            <a:ext cx="144016" cy="144016"/>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00192" y="5013176"/>
            <a:ext cx="144016" cy="144016"/>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55576" y="4869160"/>
            <a:ext cx="3770811" cy="1532708"/>
          </a:xfrm>
          <a:custGeom>
            <a:avLst/>
            <a:gdLst>
              <a:gd name="connsiteX0" fmla="*/ 0 w 3770811"/>
              <a:gd name="connsiteY0" fmla="*/ 461554 h 1532708"/>
              <a:gd name="connsiteX1" fmla="*/ 627017 w 3770811"/>
              <a:gd name="connsiteY1" fmla="*/ 1184366 h 1532708"/>
              <a:gd name="connsiteX2" fmla="*/ 1018902 w 3770811"/>
              <a:gd name="connsiteY2" fmla="*/ 931817 h 1532708"/>
              <a:gd name="connsiteX3" fmla="*/ 1349828 w 3770811"/>
              <a:gd name="connsiteY3" fmla="*/ 1149531 h 1532708"/>
              <a:gd name="connsiteX4" fmla="*/ 1132114 w 3770811"/>
              <a:gd name="connsiteY4" fmla="*/ 1532708 h 1532708"/>
              <a:gd name="connsiteX5" fmla="*/ 2438400 w 3770811"/>
              <a:gd name="connsiteY5" fmla="*/ 1219200 h 1532708"/>
              <a:gd name="connsiteX6" fmla="*/ 3187337 w 3770811"/>
              <a:gd name="connsiteY6" fmla="*/ 435428 h 1532708"/>
              <a:gd name="connsiteX7" fmla="*/ 3344091 w 3770811"/>
              <a:gd name="connsiteY7" fmla="*/ 888274 h 1532708"/>
              <a:gd name="connsiteX8" fmla="*/ 3770811 w 3770811"/>
              <a:gd name="connsiteY8" fmla="*/ 330926 h 1532708"/>
              <a:gd name="connsiteX9" fmla="*/ 2264228 w 3770811"/>
              <a:gd name="connsiteY9" fmla="*/ 26126 h 1532708"/>
              <a:gd name="connsiteX10" fmla="*/ 2238102 w 3770811"/>
              <a:gd name="connsiteY10" fmla="*/ 487680 h 1532708"/>
              <a:gd name="connsiteX11" fmla="*/ 1367245 w 3770811"/>
              <a:gd name="connsiteY11" fmla="*/ 0 h 1532708"/>
              <a:gd name="connsiteX12" fmla="*/ 836022 w 3770811"/>
              <a:gd name="connsiteY12" fmla="*/ 513806 h 1532708"/>
              <a:gd name="connsiteX13" fmla="*/ 0 w 3770811"/>
              <a:gd name="connsiteY13" fmla="*/ 461554 h 15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0811" h="1532708">
                <a:moveTo>
                  <a:pt x="0" y="461554"/>
                </a:moveTo>
                <a:lnTo>
                  <a:pt x="627017" y="1184366"/>
                </a:lnTo>
                <a:lnTo>
                  <a:pt x="1018902" y="931817"/>
                </a:lnTo>
                <a:lnTo>
                  <a:pt x="1349828" y="1149531"/>
                </a:lnTo>
                <a:lnTo>
                  <a:pt x="1132114" y="1532708"/>
                </a:lnTo>
                <a:lnTo>
                  <a:pt x="2438400" y="1219200"/>
                </a:lnTo>
                <a:lnTo>
                  <a:pt x="3187337" y="435428"/>
                </a:lnTo>
                <a:lnTo>
                  <a:pt x="3344091" y="888274"/>
                </a:lnTo>
                <a:lnTo>
                  <a:pt x="3770811" y="330926"/>
                </a:lnTo>
                <a:lnTo>
                  <a:pt x="2264228" y="26126"/>
                </a:lnTo>
                <a:lnTo>
                  <a:pt x="2238102" y="487680"/>
                </a:lnTo>
                <a:lnTo>
                  <a:pt x="1367245" y="0"/>
                </a:lnTo>
                <a:lnTo>
                  <a:pt x="836022" y="513806"/>
                </a:lnTo>
                <a:lnTo>
                  <a:pt x="0" y="461554"/>
                </a:lnTo>
                <a:close/>
              </a:path>
            </a:pathLst>
          </a:cu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420894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24544" y="2348880"/>
            <a:ext cx="3096344"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196752"/>
            <a:ext cx="6552728" cy="115212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67744" y="-171400"/>
            <a:ext cx="504056"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03848" y="404664"/>
            <a:ext cx="3354893" cy="769441"/>
          </a:xfrm>
          <a:prstGeom prst="rect">
            <a:avLst/>
          </a:prstGeom>
          <a:noFill/>
        </p:spPr>
        <p:txBody>
          <a:bodyPr wrap="none" rtlCol="0">
            <a:spAutoFit/>
          </a:bodyPr>
          <a:lstStyle/>
          <a:p>
            <a:r>
              <a:rPr lang="en-US" sz="4400" b="1" dirty="0" smtClean="0">
                <a:solidFill>
                  <a:schemeClr val="accent6">
                    <a:lumMod val="75000"/>
                  </a:schemeClr>
                </a:solidFill>
              </a:rPr>
              <a:t>More options</a:t>
            </a:r>
            <a:endParaRPr lang="en-US" sz="4400" b="1" dirty="0">
              <a:solidFill>
                <a:schemeClr val="accent6">
                  <a:lumMod val="75000"/>
                </a:schemeClr>
              </a:solidFill>
            </a:endParaRPr>
          </a:p>
        </p:txBody>
      </p:sp>
      <p:sp>
        <p:nvSpPr>
          <p:cNvPr id="14" name="TextBox 13"/>
          <p:cNvSpPr txBox="1"/>
          <p:nvPr/>
        </p:nvSpPr>
        <p:spPr>
          <a:xfrm>
            <a:off x="2051720" y="3645024"/>
            <a:ext cx="5040560" cy="2246769"/>
          </a:xfrm>
          <a:prstGeom prst="rect">
            <a:avLst/>
          </a:prstGeom>
          <a:noFill/>
        </p:spPr>
        <p:txBody>
          <a:bodyPr wrap="square" rtlCol="0">
            <a:spAutoFit/>
          </a:bodyPr>
          <a:lstStyle/>
          <a:p>
            <a:r>
              <a:rPr lang="en-US" sz="2800" dirty="0" smtClean="0"/>
              <a:t>Subclasses of graphs</a:t>
            </a:r>
          </a:p>
          <a:p>
            <a:endParaRPr lang="en-US" sz="2800" dirty="0"/>
          </a:p>
          <a:p>
            <a:r>
              <a:rPr lang="en-US" sz="2800" dirty="0"/>
              <a:t>Other drawing styles</a:t>
            </a:r>
          </a:p>
          <a:p>
            <a:endParaRPr lang="en-US" sz="2800" dirty="0"/>
          </a:p>
          <a:p>
            <a:r>
              <a:rPr lang="en-US" sz="2800" dirty="0"/>
              <a:t>Other quality </a:t>
            </a:r>
            <a:r>
              <a:rPr lang="en-US" sz="2800" dirty="0" smtClean="0"/>
              <a:t>measures</a:t>
            </a:r>
            <a:endParaRPr lang="en-US" sz="2800" dirty="0"/>
          </a:p>
        </p:txBody>
      </p:sp>
    </p:spTree>
    <p:extLst>
      <p:ext uri="{BB962C8B-B14F-4D97-AF65-F5344CB8AC3E}">
        <p14:creationId xmlns:p14="http://schemas.microsoft.com/office/powerpoint/2010/main" val="416679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24544" y="2348880"/>
            <a:ext cx="3096344"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404664"/>
            <a:ext cx="6696744" cy="19442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67744" y="-171400"/>
            <a:ext cx="504056"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03848" y="548680"/>
            <a:ext cx="1862754" cy="769441"/>
          </a:xfrm>
          <a:prstGeom prst="rect">
            <a:avLst/>
          </a:prstGeom>
          <a:noFill/>
        </p:spPr>
        <p:txBody>
          <a:bodyPr wrap="none" rtlCol="0">
            <a:spAutoFit/>
          </a:bodyPr>
          <a:lstStyle/>
          <a:p>
            <a:pPr algn="r"/>
            <a:r>
              <a:rPr lang="en-US" sz="4400" b="1" dirty="0" smtClean="0">
                <a:solidFill>
                  <a:schemeClr val="accent6">
                    <a:lumMod val="75000"/>
                  </a:schemeClr>
                </a:solidFill>
              </a:rPr>
              <a:t>Results</a:t>
            </a:r>
            <a:endParaRPr lang="en-US" sz="4400" b="1" dirty="0">
              <a:solidFill>
                <a:schemeClr val="accent6">
                  <a:lumMod val="75000"/>
                </a:schemeClr>
              </a:solidFill>
            </a:endParaRPr>
          </a:p>
        </p:txBody>
      </p:sp>
      <p:sp>
        <p:nvSpPr>
          <p:cNvPr id="10" name="TextBox 9"/>
          <p:cNvSpPr txBox="1"/>
          <p:nvPr/>
        </p:nvSpPr>
        <p:spPr>
          <a:xfrm>
            <a:off x="251520" y="3645024"/>
            <a:ext cx="2521588" cy="2677656"/>
          </a:xfrm>
          <a:prstGeom prst="rect">
            <a:avLst/>
          </a:prstGeom>
          <a:noFill/>
        </p:spPr>
        <p:txBody>
          <a:bodyPr wrap="none" rtlCol="0">
            <a:spAutoFit/>
          </a:bodyPr>
          <a:lstStyle/>
          <a:p>
            <a:r>
              <a:rPr lang="en-US" sz="2400" b="1" dirty="0" smtClean="0">
                <a:solidFill>
                  <a:srgbClr val="C00000"/>
                </a:solidFill>
              </a:rPr>
              <a:t>angular resolution</a:t>
            </a:r>
            <a:br>
              <a:rPr lang="en-US" sz="2400" b="1" dirty="0" smtClean="0">
                <a:solidFill>
                  <a:srgbClr val="C00000"/>
                </a:solidFill>
              </a:rPr>
            </a:br>
            <a:endParaRPr lang="en-US" sz="2400" b="1" dirty="0" smtClean="0">
              <a:solidFill>
                <a:srgbClr val="C00000"/>
              </a:solidFill>
            </a:endParaRPr>
          </a:p>
          <a:p>
            <a:r>
              <a:rPr lang="en-US" sz="2400" b="1" dirty="0" smtClean="0">
                <a:solidFill>
                  <a:srgbClr val="C00000"/>
                </a:solidFill>
              </a:rPr>
              <a:t>area requirement</a:t>
            </a:r>
          </a:p>
          <a:p>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edge-length ratio</a:t>
            </a:r>
          </a:p>
          <a:p>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feature resolution</a:t>
            </a:r>
          </a:p>
        </p:txBody>
      </p:sp>
      <p:sp>
        <p:nvSpPr>
          <p:cNvPr id="11" name="TextBox 10"/>
          <p:cNvSpPr txBox="1"/>
          <p:nvPr/>
        </p:nvSpPr>
        <p:spPr>
          <a:xfrm>
            <a:off x="3491880" y="2924944"/>
            <a:ext cx="5614679" cy="3416320"/>
          </a:xfrm>
          <a:prstGeom prst="rect">
            <a:avLst/>
          </a:prstGeom>
          <a:noFill/>
        </p:spPr>
        <p:txBody>
          <a:bodyPr wrap="none" rtlCol="0">
            <a:spAutoFit/>
          </a:bodyPr>
          <a:lstStyle/>
          <a:p>
            <a:r>
              <a:rPr lang="en-US" sz="2400" b="1" dirty="0" smtClean="0">
                <a:solidFill>
                  <a:schemeClr val="accent6">
                    <a:lumMod val="75000"/>
                  </a:schemeClr>
                </a:solidFill>
              </a:rPr>
              <a:t>free </a:t>
            </a:r>
            <a:r>
              <a:rPr lang="en-US" sz="2400" b="1" dirty="0" smtClean="0"/>
              <a:t>:</a:t>
            </a:r>
            <a:r>
              <a:rPr lang="en-US" sz="2400" b="1" dirty="0" smtClean="0">
                <a:solidFill>
                  <a:schemeClr val="accent6">
                    <a:lumMod val="75000"/>
                  </a:schemeClr>
                </a:solidFill>
              </a:rPr>
              <a:t> fixed	circ. </a:t>
            </a:r>
            <a:r>
              <a:rPr lang="en-US" sz="2400" b="1" dirty="0" smtClean="0"/>
              <a:t>:</a:t>
            </a:r>
            <a:r>
              <a:rPr lang="en-US" sz="2400" b="1" dirty="0" smtClean="0">
                <a:solidFill>
                  <a:schemeClr val="accent6">
                    <a:lumMod val="75000"/>
                  </a:schemeClr>
                </a:solidFill>
              </a:rPr>
              <a:t> free	crossing </a:t>
            </a:r>
            <a:r>
              <a:rPr lang="en-US" sz="2400" b="1" dirty="0" smtClean="0"/>
              <a:t>:</a:t>
            </a:r>
            <a:r>
              <a:rPr lang="en-US" sz="2400" b="1" dirty="0" smtClean="0">
                <a:solidFill>
                  <a:schemeClr val="accent6">
                    <a:lumMod val="75000"/>
                  </a:schemeClr>
                </a:solidFill>
              </a:rPr>
              <a:t> free</a:t>
            </a:r>
          </a:p>
          <a:p>
            <a:endParaRPr lang="en-US" sz="2400" dirty="0"/>
          </a:p>
          <a:p>
            <a:r>
              <a:rPr lang="en-US" sz="2400" dirty="0" smtClean="0">
                <a:sym typeface="Symbol" panose="05050102010706020507" pitchFamily="18" charset="2"/>
              </a:rPr>
              <a:t>1	</a:t>
            </a:r>
            <a:r>
              <a:rPr lang="en-US" sz="2400" dirty="0">
                <a:sym typeface="Symbol" panose="05050102010706020507" pitchFamily="18" charset="2"/>
              </a:rPr>
              <a:t>	</a:t>
            </a:r>
            <a:r>
              <a:rPr lang="en-US" sz="2400" dirty="0" smtClean="0">
                <a:sym typeface="Symbol" panose="05050102010706020507" pitchFamily="18" charset="2"/>
              </a:rPr>
              <a:t>1		1</a:t>
            </a:r>
            <a:br>
              <a:rPr lang="en-US" sz="2400" dirty="0" smtClean="0">
                <a:sym typeface="Symbol" panose="05050102010706020507" pitchFamily="18" charset="2"/>
              </a:rPr>
            </a:br>
            <a:endParaRPr lang="en-US" sz="2400" dirty="0" smtClean="0">
              <a:sym typeface="Symbol" panose="05050102010706020507" pitchFamily="18" charset="2"/>
            </a:endParaRPr>
          </a:p>
          <a:p>
            <a:r>
              <a:rPr lang="en-US" sz="2400" dirty="0">
                <a:sym typeface="Symbol" panose="05050102010706020507" pitchFamily="18" charset="2"/>
              </a:rPr>
              <a:t> </a:t>
            </a:r>
            <a:r>
              <a:rPr lang="en-US" sz="2400" dirty="0" smtClean="0">
                <a:sym typeface="Symbol" panose="05050102010706020507" pitchFamily="18" charset="2"/>
              </a:rPr>
              <a:t>16/15	 1.5 		</a:t>
            </a:r>
            <a:r>
              <a:rPr lang="en-US" sz="2400" dirty="0">
                <a:sym typeface="Symbol" panose="05050102010706020507" pitchFamily="18" charset="2"/>
              </a:rPr>
              <a:t>  </a:t>
            </a:r>
            <a:r>
              <a:rPr lang="en-US" sz="2400" dirty="0" smtClean="0">
                <a:sym typeface="Symbol" panose="05050102010706020507" pitchFamily="18" charset="2"/>
              </a:rPr>
              <a:t>22/21</a:t>
            </a:r>
            <a:br>
              <a:rPr lang="en-US" sz="2400" dirty="0" smtClean="0">
                <a:sym typeface="Symbol" panose="05050102010706020507" pitchFamily="18" charset="2"/>
              </a:rPr>
            </a:br>
            <a:r>
              <a:rPr lang="en-US" sz="2400" dirty="0" smtClean="0">
                <a:sym typeface="Symbol" panose="05050102010706020507" pitchFamily="18" charset="2"/>
              </a:rPr>
              <a:t/>
            </a:r>
            <a:br>
              <a:rPr lang="en-US" sz="2400" dirty="0" smtClean="0">
                <a:sym typeface="Symbol" panose="05050102010706020507" pitchFamily="18" charset="2"/>
              </a:rPr>
            </a:br>
            <a:r>
              <a:rPr lang="en-US" sz="2400" dirty="0" smtClean="0">
                <a:sym typeface="Symbol" panose="05050102010706020507" pitchFamily="18" charset="2"/>
              </a:rPr>
              <a:t>1</a:t>
            </a:r>
            <a:r>
              <a:rPr lang="en-US" sz="2400" dirty="0">
                <a:sym typeface="Symbol" panose="05050102010706020507" pitchFamily="18" charset="2"/>
              </a:rPr>
              <a:t>		</a:t>
            </a:r>
            <a:r>
              <a:rPr lang="en-US" sz="2400" dirty="0" smtClean="0">
                <a:sym typeface="Symbol" panose="05050102010706020507" pitchFamily="18" charset="2"/>
              </a:rPr>
              <a:t>1 </a:t>
            </a:r>
            <a:r>
              <a:rPr lang="en-US" sz="2400" dirty="0">
                <a:sym typeface="Symbol" panose="05050102010706020507" pitchFamily="18" charset="2"/>
              </a:rPr>
              <a:t>		</a:t>
            </a:r>
            <a:r>
              <a:rPr lang="en-US" sz="2400" dirty="0" smtClean="0">
                <a:sym typeface="Symbol" panose="05050102010706020507" pitchFamily="18" charset="2"/>
              </a:rPr>
              <a:t>1</a:t>
            </a:r>
            <a:br>
              <a:rPr lang="en-US" sz="2400" dirty="0" smtClean="0">
                <a:sym typeface="Symbol" panose="05050102010706020507" pitchFamily="18" charset="2"/>
              </a:rPr>
            </a:br>
            <a:endParaRPr lang="en-US" sz="2400" dirty="0">
              <a:sym typeface="Symbol" panose="05050102010706020507" pitchFamily="18" charset="2"/>
            </a:endParaRPr>
          </a:p>
          <a:p>
            <a:r>
              <a:rPr lang="en-US" sz="2400" dirty="0" smtClean="0">
                <a:sym typeface="Symbol" panose="05050102010706020507" pitchFamily="18" charset="2"/>
              </a:rPr>
              <a:t> 1+		</a:t>
            </a:r>
            <a:r>
              <a:rPr lang="en-US" sz="2400" b="1" dirty="0" smtClean="0">
                <a:sym typeface="Symbol" panose="05050102010706020507" pitchFamily="18" charset="2"/>
              </a:rPr>
              <a:t>??		??</a:t>
            </a:r>
            <a:endParaRPr lang="en-US" sz="2400" b="1" dirty="0">
              <a:sym typeface="Symbol" panose="05050102010706020507" pitchFamily="18" charset="2"/>
            </a:endParaRPr>
          </a:p>
        </p:txBody>
      </p:sp>
      <p:sp>
        <p:nvSpPr>
          <p:cNvPr id="12" name="TextBox 11"/>
          <p:cNvSpPr txBox="1"/>
          <p:nvPr/>
        </p:nvSpPr>
        <p:spPr>
          <a:xfrm>
            <a:off x="395536" y="1340768"/>
            <a:ext cx="938847" cy="523220"/>
          </a:xfrm>
          <a:prstGeom prst="rect">
            <a:avLst/>
          </a:prstGeom>
          <a:noFill/>
        </p:spPr>
        <p:txBody>
          <a:bodyPr wrap="none" rtlCol="0">
            <a:spAutoFit/>
          </a:bodyPr>
          <a:lstStyle/>
          <a:p>
            <a:r>
              <a:rPr lang="en-US" sz="2800" b="1" dirty="0" smtClean="0"/>
              <a:t>trees</a:t>
            </a:r>
          </a:p>
        </p:txBody>
      </p:sp>
      <p:sp>
        <p:nvSpPr>
          <p:cNvPr id="15" name="Oval 14"/>
          <p:cNvSpPr/>
          <p:nvPr/>
        </p:nvSpPr>
        <p:spPr>
          <a:xfrm>
            <a:off x="7164288" y="4293096"/>
            <a:ext cx="1224136" cy="64807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940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24544" y="2348880"/>
            <a:ext cx="3096344"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124744"/>
            <a:ext cx="6624736" cy="122413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67744" y="-171400"/>
            <a:ext cx="504056"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03848" y="548680"/>
            <a:ext cx="1862754" cy="769441"/>
          </a:xfrm>
          <a:prstGeom prst="rect">
            <a:avLst/>
          </a:prstGeom>
          <a:noFill/>
        </p:spPr>
        <p:txBody>
          <a:bodyPr wrap="none" rtlCol="0">
            <a:spAutoFit/>
          </a:bodyPr>
          <a:lstStyle/>
          <a:p>
            <a:pPr algn="r"/>
            <a:r>
              <a:rPr lang="en-US" sz="4400" b="1" dirty="0" smtClean="0">
                <a:solidFill>
                  <a:schemeClr val="accent6">
                    <a:lumMod val="75000"/>
                  </a:schemeClr>
                </a:solidFill>
              </a:rPr>
              <a:t>Results</a:t>
            </a:r>
            <a:endParaRPr lang="en-US" sz="4400" b="1" dirty="0">
              <a:solidFill>
                <a:schemeClr val="accent6">
                  <a:lumMod val="75000"/>
                </a:schemeClr>
              </a:solidFill>
            </a:endParaRPr>
          </a:p>
        </p:txBody>
      </p:sp>
      <p:sp>
        <p:nvSpPr>
          <p:cNvPr id="12" name="TextBox 11"/>
          <p:cNvSpPr txBox="1"/>
          <p:nvPr/>
        </p:nvSpPr>
        <p:spPr>
          <a:xfrm>
            <a:off x="395536" y="1340768"/>
            <a:ext cx="938847" cy="523220"/>
          </a:xfrm>
          <a:prstGeom prst="rect">
            <a:avLst/>
          </a:prstGeom>
          <a:noFill/>
        </p:spPr>
        <p:txBody>
          <a:bodyPr wrap="none" rtlCol="0">
            <a:spAutoFit/>
          </a:bodyPr>
          <a:lstStyle/>
          <a:p>
            <a:r>
              <a:rPr lang="en-US" sz="2800" b="1" dirty="0" smtClean="0"/>
              <a:t>trees</a:t>
            </a:r>
          </a:p>
        </p:txBody>
      </p:sp>
      <p:cxnSp>
        <p:nvCxnSpPr>
          <p:cNvPr id="4" name="Straight Connector 3"/>
          <p:cNvCxnSpPr/>
          <p:nvPr/>
        </p:nvCxnSpPr>
        <p:spPr>
          <a:xfrm>
            <a:off x="6012160" y="4149080"/>
            <a:ext cx="720080" cy="7200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12160" y="4149080"/>
            <a:ext cx="7200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131840" y="4149080"/>
            <a:ext cx="1440160" cy="7200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131840" y="4869160"/>
            <a:ext cx="7200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0" idx="0"/>
          </p:cNvCxnSpPr>
          <p:nvPr/>
        </p:nvCxnSpPr>
        <p:spPr>
          <a:xfrm>
            <a:off x="6012160" y="3284984"/>
            <a:ext cx="0" cy="86409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292080" y="4149080"/>
            <a:ext cx="7200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012160" y="3429001"/>
            <a:ext cx="720080" cy="72007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92080" y="3429000"/>
            <a:ext cx="720080" cy="7200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12160" y="4077072"/>
            <a:ext cx="0" cy="86409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292080" y="4149080"/>
            <a:ext cx="720080" cy="72007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39752" y="4869160"/>
            <a:ext cx="7200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31840" y="4077072"/>
            <a:ext cx="0" cy="86409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131840" y="4149080"/>
            <a:ext cx="720080" cy="72007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572000" y="4149080"/>
            <a:ext cx="1440160" cy="7200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131840" y="4149080"/>
            <a:ext cx="2880320" cy="7200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131840" y="3429000"/>
            <a:ext cx="2880320" cy="7200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411760" y="4149080"/>
            <a:ext cx="720080" cy="7200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411760" y="3429000"/>
            <a:ext cx="720080" cy="14401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131840" y="3429000"/>
            <a:ext cx="720080" cy="144016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72000" y="3429000"/>
            <a:ext cx="1440160" cy="72008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267744" y="3284984"/>
            <a:ext cx="4608512" cy="1728192"/>
            <a:chOff x="1547664" y="4005064"/>
            <a:chExt cx="4608512" cy="1728192"/>
          </a:xfrm>
        </p:grpSpPr>
        <p:sp>
          <p:nvSpPr>
            <p:cNvPr id="2" name="Oval 1"/>
            <p:cNvSpPr/>
            <p:nvPr/>
          </p:nvSpPr>
          <p:spPr>
            <a:xfrm>
              <a:off x="1547664" y="400506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547664" y="472514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547664" y="544522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67744" y="400506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67744" y="472514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67744" y="544522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987824" y="400506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987824" y="472514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87824" y="544522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707904" y="400506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07904" y="472514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07904" y="544522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427984" y="400506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427984" y="472514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27984" y="544522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148064" y="400506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148064" y="472514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148064" y="544522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868144" y="400506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868144" y="472514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8144" y="5445224"/>
              <a:ext cx="288032" cy="288032"/>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Box 123"/>
          <p:cNvSpPr txBox="1"/>
          <p:nvPr/>
        </p:nvSpPr>
        <p:spPr>
          <a:xfrm>
            <a:off x="915221" y="5517232"/>
            <a:ext cx="7257179" cy="461665"/>
          </a:xfrm>
          <a:prstGeom prst="rect">
            <a:avLst/>
          </a:prstGeom>
          <a:noFill/>
        </p:spPr>
        <p:txBody>
          <a:bodyPr wrap="none" rtlCol="0">
            <a:spAutoFit/>
          </a:bodyPr>
          <a:lstStyle/>
          <a:p>
            <a:r>
              <a:rPr lang="en-US" sz="2400" dirty="0" smtClean="0"/>
              <a:t>A (9,12)-star cannot be drawn crossing-free on a 7x3 grid</a:t>
            </a:r>
          </a:p>
        </p:txBody>
      </p:sp>
    </p:spTree>
    <p:extLst>
      <p:ext uri="{BB962C8B-B14F-4D97-AF65-F5344CB8AC3E}">
        <p14:creationId xmlns:p14="http://schemas.microsoft.com/office/powerpoint/2010/main" val="381496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24544" y="2348880"/>
            <a:ext cx="3096344"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696744" cy="1440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21602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04048" y="476672"/>
            <a:ext cx="3587053" cy="1446550"/>
          </a:xfrm>
          <a:prstGeom prst="rect">
            <a:avLst/>
          </a:prstGeom>
          <a:noFill/>
        </p:spPr>
        <p:txBody>
          <a:bodyPr wrap="square" rtlCol="0">
            <a:spAutoFit/>
          </a:bodyPr>
          <a:lstStyle/>
          <a:p>
            <a:pPr algn="r"/>
            <a:r>
              <a:rPr lang="en-US" sz="4400" b="1" dirty="0" smtClean="0">
                <a:solidFill>
                  <a:schemeClr val="accent6">
                    <a:lumMod val="75000"/>
                  </a:schemeClr>
                </a:solidFill>
              </a:rPr>
              <a:t>Unexplored options</a:t>
            </a:r>
            <a:endParaRPr lang="en-US" sz="4400" b="1" dirty="0">
              <a:solidFill>
                <a:schemeClr val="accent6">
                  <a:lumMod val="75000"/>
                </a:schemeClr>
              </a:solidFill>
            </a:endParaRPr>
          </a:p>
        </p:txBody>
      </p:sp>
      <p:sp>
        <p:nvSpPr>
          <p:cNvPr id="2" name="TextBox 1"/>
          <p:cNvSpPr txBox="1"/>
          <p:nvPr/>
        </p:nvSpPr>
        <p:spPr>
          <a:xfrm>
            <a:off x="1547664" y="3068960"/>
            <a:ext cx="6336704" cy="3539430"/>
          </a:xfrm>
          <a:prstGeom prst="rect">
            <a:avLst/>
          </a:prstGeom>
          <a:noFill/>
        </p:spPr>
        <p:txBody>
          <a:bodyPr wrap="square" rtlCol="0">
            <a:spAutoFit/>
          </a:bodyPr>
          <a:lstStyle/>
          <a:p>
            <a:r>
              <a:rPr lang="en-US" sz="2800" dirty="0" smtClean="0"/>
              <a:t>Quality ratios for </a:t>
            </a:r>
            <a:r>
              <a:rPr lang="en-US" sz="2800" b="1" dirty="0" smtClean="0">
                <a:solidFill>
                  <a:schemeClr val="accent6">
                    <a:lumMod val="75000"/>
                  </a:schemeClr>
                </a:solidFill>
              </a:rPr>
              <a:t>straight-line planar </a:t>
            </a:r>
            <a:r>
              <a:rPr lang="en-US" sz="2800" dirty="0" smtClean="0"/>
              <a:t>vs. </a:t>
            </a:r>
            <a:r>
              <a:rPr lang="en-US" sz="2800" b="1" dirty="0" smtClean="0">
                <a:solidFill>
                  <a:schemeClr val="accent6">
                    <a:lumMod val="75000"/>
                  </a:schemeClr>
                </a:solidFill>
              </a:rPr>
              <a:t>one-bend planar </a:t>
            </a:r>
            <a:r>
              <a:rPr lang="en-US" sz="2800" dirty="0" smtClean="0"/>
              <a:t>drawings</a:t>
            </a:r>
          </a:p>
          <a:p>
            <a:endParaRPr lang="en-US" sz="2800" dirty="0" smtClean="0"/>
          </a:p>
          <a:p>
            <a:r>
              <a:rPr lang="en-US" sz="2800" dirty="0"/>
              <a:t>Quality ratios for </a:t>
            </a:r>
            <a:r>
              <a:rPr lang="en-US" sz="2800" b="1" dirty="0" smtClean="0">
                <a:solidFill>
                  <a:schemeClr val="accent6">
                    <a:lumMod val="75000"/>
                  </a:schemeClr>
                </a:solidFill>
              </a:rPr>
              <a:t>one-bend </a:t>
            </a:r>
            <a:r>
              <a:rPr lang="en-US" sz="2800" b="1" dirty="0">
                <a:solidFill>
                  <a:schemeClr val="accent6">
                    <a:lumMod val="75000"/>
                  </a:schemeClr>
                </a:solidFill>
              </a:rPr>
              <a:t>planar </a:t>
            </a:r>
            <a:r>
              <a:rPr lang="en-US" sz="2800" dirty="0" smtClean="0"/>
              <a:t>vs. </a:t>
            </a:r>
            <a:r>
              <a:rPr lang="en-US" sz="2800" b="1" dirty="0" smtClean="0">
                <a:solidFill>
                  <a:schemeClr val="accent6">
                    <a:lumMod val="75000"/>
                  </a:schemeClr>
                </a:solidFill>
              </a:rPr>
              <a:t>two-bend </a:t>
            </a:r>
            <a:r>
              <a:rPr lang="en-US" sz="2800" b="1" dirty="0">
                <a:solidFill>
                  <a:schemeClr val="accent6">
                    <a:lumMod val="75000"/>
                  </a:schemeClr>
                </a:solidFill>
              </a:rPr>
              <a:t>planar </a:t>
            </a:r>
            <a:r>
              <a:rPr lang="en-US" sz="2800" dirty="0"/>
              <a:t>drawings</a:t>
            </a:r>
          </a:p>
          <a:p>
            <a:endParaRPr lang="en-US" sz="2800" dirty="0"/>
          </a:p>
          <a:p>
            <a:r>
              <a:rPr lang="en-US" sz="2800" dirty="0" smtClean="0"/>
              <a:t>Quality ratios for </a:t>
            </a:r>
            <a:r>
              <a:rPr lang="en-US" sz="2800" b="1" dirty="0">
                <a:solidFill>
                  <a:schemeClr val="accent6">
                    <a:lumMod val="75000"/>
                  </a:schemeClr>
                </a:solidFill>
              </a:rPr>
              <a:t>straight-line planar </a:t>
            </a:r>
            <a:r>
              <a:rPr lang="en-US" sz="2800" dirty="0"/>
              <a:t>vs. </a:t>
            </a:r>
            <a:r>
              <a:rPr lang="en-US" sz="2800" b="1" dirty="0" smtClean="0">
                <a:solidFill>
                  <a:schemeClr val="accent6">
                    <a:lumMod val="75000"/>
                  </a:schemeClr>
                </a:solidFill>
              </a:rPr>
              <a:t>many-bend </a:t>
            </a:r>
            <a:r>
              <a:rPr lang="en-US" sz="2800" b="1" dirty="0">
                <a:solidFill>
                  <a:schemeClr val="accent6">
                    <a:lumMod val="75000"/>
                  </a:schemeClr>
                </a:solidFill>
              </a:rPr>
              <a:t>planar </a:t>
            </a:r>
            <a:r>
              <a:rPr lang="en-US" sz="2800" dirty="0" smtClean="0"/>
              <a:t>drawings</a:t>
            </a:r>
          </a:p>
        </p:txBody>
      </p:sp>
      <p:sp>
        <p:nvSpPr>
          <p:cNvPr id="10" name="TextBox 9"/>
          <p:cNvSpPr txBox="1"/>
          <p:nvPr/>
        </p:nvSpPr>
        <p:spPr>
          <a:xfrm>
            <a:off x="467544" y="764704"/>
            <a:ext cx="1728192" cy="1384995"/>
          </a:xfrm>
          <a:prstGeom prst="rect">
            <a:avLst/>
          </a:prstGeom>
          <a:noFill/>
        </p:spPr>
        <p:txBody>
          <a:bodyPr wrap="square" rtlCol="0">
            <a:spAutoFit/>
          </a:bodyPr>
          <a:lstStyle/>
          <a:p>
            <a:r>
              <a:rPr lang="en-US" sz="2800" b="1" dirty="0" smtClean="0"/>
              <a:t>other drawing styles</a:t>
            </a:r>
          </a:p>
        </p:txBody>
      </p:sp>
    </p:spTree>
    <p:extLst>
      <p:ext uri="{BB962C8B-B14F-4D97-AF65-F5344CB8AC3E}">
        <p14:creationId xmlns:p14="http://schemas.microsoft.com/office/powerpoint/2010/main" val="577141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24544" y="2348880"/>
            <a:ext cx="3096344"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404664"/>
            <a:ext cx="6696744" cy="1944216"/>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504056"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95936" y="404664"/>
            <a:ext cx="1455848" cy="769441"/>
          </a:xfrm>
          <a:prstGeom prst="rect">
            <a:avLst/>
          </a:prstGeom>
          <a:noFill/>
        </p:spPr>
        <p:txBody>
          <a:bodyPr wrap="none" rtlCol="0">
            <a:spAutoFit/>
          </a:bodyPr>
          <a:lstStyle/>
          <a:p>
            <a:pPr algn="r"/>
            <a:r>
              <a:rPr lang="en-US" sz="4400" b="1" dirty="0" smtClean="0">
                <a:solidFill>
                  <a:schemeClr val="accent6">
                    <a:lumMod val="75000"/>
                  </a:schemeClr>
                </a:solidFill>
              </a:rPr>
              <a:t>Open</a:t>
            </a:r>
            <a:endParaRPr lang="en-US" sz="4400" b="1" dirty="0">
              <a:solidFill>
                <a:schemeClr val="accent6">
                  <a:lumMod val="75000"/>
                </a:schemeClr>
              </a:solidFill>
            </a:endParaRPr>
          </a:p>
        </p:txBody>
      </p:sp>
      <p:sp>
        <p:nvSpPr>
          <p:cNvPr id="10" name="TextBox 9"/>
          <p:cNvSpPr txBox="1"/>
          <p:nvPr/>
        </p:nvSpPr>
        <p:spPr>
          <a:xfrm>
            <a:off x="251520" y="3645024"/>
            <a:ext cx="2521588" cy="2677656"/>
          </a:xfrm>
          <a:prstGeom prst="rect">
            <a:avLst/>
          </a:prstGeom>
          <a:noFill/>
        </p:spPr>
        <p:txBody>
          <a:bodyPr wrap="none" rtlCol="0">
            <a:spAutoFit/>
          </a:bodyPr>
          <a:lstStyle/>
          <a:p>
            <a:r>
              <a:rPr lang="en-US" sz="2400" b="1" dirty="0" smtClean="0">
                <a:solidFill>
                  <a:srgbClr val="C00000"/>
                </a:solidFill>
              </a:rPr>
              <a:t>angular resolution</a:t>
            </a:r>
            <a:br>
              <a:rPr lang="en-US" sz="2400" b="1" dirty="0" smtClean="0">
                <a:solidFill>
                  <a:srgbClr val="C00000"/>
                </a:solidFill>
              </a:rPr>
            </a:br>
            <a:endParaRPr lang="en-US" sz="2400" b="1" dirty="0" smtClean="0">
              <a:solidFill>
                <a:srgbClr val="C00000"/>
              </a:solidFill>
            </a:endParaRPr>
          </a:p>
          <a:p>
            <a:r>
              <a:rPr lang="en-US" sz="2400" b="1" dirty="0" smtClean="0">
                <a:solidFill>
                  <a:srgbClr val="C00000"/>
                </a:solidFill>
              </a:rPr>
              <a:t>area requirement</a:t>
            </a:r>
          </a:p>
          <a:p>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edge-length ratio</a:t>
            </a:r>
          </a:p>
          <a:p>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feature resolution</a:t>
            </a:r>
          </a:p>
        </p:txBody>
      </p:sp>
      <p:sp>
        <p:nvSpPr>
          <p:cNvPr id="11" name="TextBox 10"/>
          <p:cNvSpPr txBox="1"/>
          <p:nvPr/>
        </p:nvSpPr>
        <p:spPr>
          <a:xfrm>
            <a:off x="2843808" y="2924944"/>
            <a:ext cx="6258901" cy="3416320"/>
          </a:xfrm>
          <a:prstGeom prst="rect">
            <a:avLst/>
          </a:prstGeom>
          <a:noFill/>
        </p:spPr>
        <p:txBody>
          <a:bodyPr wrap="square" rtlCol="0">
            <a:spAutoFit/>
          </a:bodyPr>
          <a:lstStyle/>
          <a:p>
            <a:r>
              <a:rPr lang="en-US" sz="2400" b="1" dirty="0" smtClean="0">
                <a:solidFill>
                  <a:schemeClr val="accent6">
                    <a:lumMod val="75000"/>
                  </a:schemeClr>
                </a:solidFill>
              </a:rPr>
              <a:t>1-bend </a:t>
            </a:r>
            <a:r>
              <a:rPr lang="en-US" sz="2400" b="1" dirty="0" smtClean="0"/>
              <a:t>:</a:t>
            </a:r>
            <a:r>
              <a:rPr lang="en-US" sz="2400" b="1" dirty="0" smtClean="0">
                <a:solidFill>
                  <a:schemeClr val="accent6">
                    <a:lumMod val="75000"/>
                  </a:schemeClr>
                </a:solidFill>
              </a:rPr>
              <a:t> free	  2-bend </a:t>
            </a:r>
            <a:r>
              <a:rPr lang="en-US" sz="2400" b="1" dirty="0" smtClean="0"/>
              <a:t>:</a:t>
            </a:r>
            <a:r>
              <a:rPr lang="en-US" sz="2400" b="1" dirty="0" smtClean="0">
                <a:solidFill>
                  <a:schemeClr val="accent6">
                    <a:lumMod val="75000"/>
                  </a:schemeClr>
                </a:solidFill>
              </a:rPr>
              <a:t> </a:t>
            </a:r>
            <a:r>
              <a:rPr lang="en-US" sz="2400" b="1" dirty="0">
                <a:solidFill>
                  <a:schemeClr val="accent6">
                    <a:lumMod val="75000"/>
                  </a:schemeClr>
                </a:solidFill>
              </a:rPr>
              <a:t>1</a:t>
            </a:r>
            <a:r>
              <a:rPr lang="en-US" sz="2400" b="1" dirty="0" smtClean="0">
                <a:solidFill>
                  <a:schemeClr val="accent6">
                    <a:lumMod val="75000"/>
                  </a:schemeClr>
                </a:solidFill>
              </a:rPr>
              <a:t>-bend     </a:t>
            </a:r>
            <a:r>
              <a:rPr lang="en-US" sz="2400" b="1" i="1" dirty="0" smtClean="0">
                <a:solidFill>
                  <a:schemeClr val="accent6">
                    <a:lumMod val="75000"/>
                  </a:schemeClr>
                </a:solidFill>
              </a:rPr>
              <a:t>k</a:t>
            </a:r>
            <a:r>
              <a:rPr lang="en-US" sz="2400" b="1" dirty="0" smtClean="0">
                <a:solidFill>
                  <a:schemeClr val="accent6">
                    <a:lumMod val="75000"/>
                  </a:schemeClr>
                </a:solidFill>
              </a:rPr>
              <a:t>-bend </a:t>
            </a:r>
            <a:r>
              <a:rPr lang="en-US" sz="2400" b="1" dirty="0" smtClean="0"/>
              <a:t>:</a:t>
            </a:r>
            <a:r>
              <a:rPr lang="en-US" sz="2400" b="1" dirty="0" smtClean="0">
                <a:solidFill>
                  <a:schemeClr val="accent6">
                    <a:lumMod val="75000"/>
                  </a:schemeClr>
                </a:solidFill>
              </a:rPr>
              <a:t> free</a:t>
            </a:r>
          </a:p>
          <a:p>
            <a:endParaRPr lang="en-US" sz="2400" dirty="0"/>
          </a:p>
          <a:p>
            <a:r>
              <a:rPr lang="en-US" sz="2400" dirty="0">
                <a:sym typeface="Symbol" panose="05050102010706020507" pitchFamily="18" charset="2"/>
              </a:rPr>
              <a:t>	</a:t>
            </a:r>
            <a:r>
              <a:rPr lang="en-US" sz="2400" b="1" dirty="0" smtClean="0">
                <a:sym typeface="Symbol" panose="05050102010706020507" pitchFamily="18" charset="2"/>
              </a:rPr>
              <a:t>??		 ??		   ??</a:t>
            </a:r>
            <a:br>
              <a:rPr lang="en-US" sz="2400" b="1" dirty="0" smtClean="0">
                <a:sym typeface="Symbol" panose="05050102010706020507" pitchFamily="18" charset="2"/>
              </a:rPr>
            </a:br>
            <a:endParaRPr lang="en-US" sz="2400" b="1" dirty="0" smtClean="0">
              <a:sym typeface="Symbol" panose="05050102010706020507" pitchFamily="18" charset="2"/>
            </a:endParaRPr>
          </a:p>
          <a:p>
            <a:r>
              <a:rPr lang="en-US" sz="2400" b="1" dirty="0">
                <a:sym typeface="Symbol" panose="05050102010706020507" pitchFamily="18" charset="2"/>
              </a:rPr>
              <a:t>	</a:t>
            </a:r>
            <a:r>
              <a:rPr lang="en-US" sz="2400" b="1" dirty="0" smtClean="0">
                <a:sym typeface="Symbol" panose="05050102010706020507" pitchFamily="18" charset="2"/>
              </a:rPr>
              <a:t>??		 ??		   ??</a:t>
            </a:r>
            <a:br>
              <a:rPr lang="en-US" sz="2400" b="1" dirty="0" smtClean="0">
                <a:sym typeface="Symbol" panose="05050102010706020507" pitchFamily="18" charset="2"/>
              </a:rPr>
            </a:br>
            <a:r>
              <a:rPr lang="en-US" sz="2400" b="1" dirty="0" smtClean="0">
                <a:sym typeface="Symbol" panose="05050102010706020507" pitchFamily="18" charset="2"/>
              </a:rPr>
              <a:t/>
            </a:r>
            <a:br>
              <a:rPr lang="en-US" sz="2400" b="1" dirty="0" smtClean="0">
                <a:sym typeface="Symbol" panose="05050102010706020507" pitchFamily="18" charset="2"/>
              </a:rPr>
            </a:br>
            <a:r>
              <a:rPr lang="en-US" sz="2400" b="1" dirty="0">
                <a:sym typeface="Symbol" panose="05050102010706020507" pitchFamily="18" charset="2"/>
              </a:rPr>
              <a:t>	</a:t>
            </a:r>
            <a:r>
              <a:rPr lang="en-US" sz="2400" b="1" dirty="0" smtClean="0">
                <a:sym typeface="Symbol" panose="05050102010706020507" pitchFamily="18" charset="2"/>
              </a:rPr>
              <a:t>??		 ??		   ??</a:t>
            </a:r>
            <a:br>
              <a:rPr lang="en-US" sz="2400" b="1" dirty="0" smtClean="0">
                <a:sym typeface="Symbol" panose="05050102010706020507" pitchFamily="18" charset="2"/>
              </a:rPr>
            </a:br>
            <a:endParaRPr lang="en-US" sz="2400" b="1" dirty="0">
              <a:sym typeface="Symbol" panose="05050102010706020507" pitchFamily="18" charset="2"/>
            </a:endParaRPr>
          </a:p>
          <a:p>
            <a:r>
              <a:rPr lang="en-US" sz="2400" b="1" dirty="0">
                <a:sym typeface="Symbol" panose="05050102010706020507" pitchFamily="18" charset="2"/>
              </a:rPr>
              <a:t>	</a:t>
            </a:r>
            <a:r>
              <a:rPr lang="en-US" sz="2400" b="1" dirty="0" smtClean="0">
                <a:sym typeface="Symbol" panose="05050102010706020507" pitchFamily="18" charset="2"/>
              </a:rPr>
              <a:t>??	</a:t>
            </a:r>
            <a:r>
              <a:rPr lang="en-US" sz="2400" b="1" dirty="0">
                <a:sym typeface="Symbol" panose="05050102010706020507" pitchFamily="18" charset="2"/>
              </a:rPr>
              <a:t>	</a:t>
            </a:r>
            <a:r>
              <a:rPr lang="en-US" sz="2400" b="1" dirty="0" smtClean="0">
                <a:sym typeface="Symbol" panose="05050102010706020507" pitchFamily="18" charset="2"/>
              </a:rPr>
              <a:t> ??		   ??</a:t>
            </a:r>
            <a:endParaRPr lang="en-US" sz="2400" b="1" dirty="0">
              <a:sym typeface="Symbol" panose="05050102010706020507" pitchFamily="18" charset="2"/>
            </a:endParaRPr>
          </a:p>
        </p:txBody>
      </p:sp>
      <p:sp>
        <p:nvSpPr>
          <p:cNvPr id="14" name="TextBox 13"/>
          <p:cNvSpPr txBox="1"/>
          <p:nvPr/>
        </p:nvSpPr>
        <p:spPr>
          <a:xfrm>
            <a:off x="179512" y="1484784"/>
            <a:ext cx="2209259" cy="523220"/>
          </a:xfrm>
          <a:prstGeom prst="rect">
            <a:avLst/>
          </a:prstGeom>
          <a:noFill/>
        </p:spPr>
        <p:txBody>
          <a:bodyPr wrap="none" rtlCol="0">
            <a:spAutoFit/>
          </a:bodyPr>
          <a:lstStyle/>
          <a:p>
            <a:r>
              <a:rPr lang="en-US" sz="2800" b="1" dirty="0" smtClean="0"/>
              <a:t>planar graphs</a:t>
            </a:r>
          </a:p>
        </p:txBody>
      </p:sp>
    </p:spTree>
    <p:extLst>
      <p:ext uri="{BB962C8B-B14F-4D97-AF65-F5344CB8AC3E}">
        <p14:creationId xmlns:p14="http://schemas.microsoft.com/office/powerpoint/2010/main" val="2450223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95536" y="2996952"/>
            <a:ext cx="6192688" cy="3744416"/>
          </a:xfrm>
          <a:prstGeom prst="ellipse">
            <a:avLst/>
          </a:prstGeom>
          <a:solidFill>
            <a:schemeClr val="accent1">
              <a:alpha val="42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555776" y="2996952"/>
            <a:ext cx="6264696" cy="3744416"/>
          </a:xfrm>
          <a:prstGeom prst="ellipse">
            <a:avLst/>
          </a:prstGeom>
          <a:solidFill>
            <a:schemeClr val="accent1">
              <a:alpha val="42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24544" y="1916832"/>
            <a:ext cx="3096344" cy="43204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268760"/>
            <a:ext cx="6696744" cy="108012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835696" y="-171400"/>
            <a:ext cx="93610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5856" y="548680"/>
            <a:ext cx="3635162" cy="769441"/>
          </a:xfrm>
          <a:prstGeom prst="rect">
            <a:avLst/>
          </a:prstGeom>
          <a:noFill/>
        </p:spPr>
        <p:txBody>
          <a:bodyPr wrap="none" rtlCol="0">
            <a:spAutoFit/>
          </a:bodyPr>
          <a:lstStyle/>
          <a:p>
            <a:pPr algn="r"/>
            <a:r>
              <a:rPr lang="en-US" sz="4400" b="1" dirty="0" smtClean="0">
                <a:solidFill>
                  <a:schemeClr val="accent6">
                    <a:lumMod val="75000"/>
                  </a:schemeClr>
                </a:solidFill>
              </a:rPr>
              <a:t>Drawing Styles</a:t>
            </a:r>
            <a:endParaRPr lang="en-US" sz="4400" b="1" dirty="0">
              <a:solidFill>
                <a:schemeClr val="accent6">
                  <a:lumMod val="75000"/>
                </a:schemeClr>
              </a:solidFill>
            </a:endParaRPr>
          </a:p>
        </p:txBody>
      </p:sp>
      <p:sp>
        <p:nvSpPr>
          <p:cNvPr id="84" name="TextBox 83"/>
          <p:cNvSpPr txBox="1"/>
          <p:nvPr/>
        </p:nvSpPr>
        <p:spPr>
          <a:xfrm>
            <a:off x="3203848" y="3573016"/>
            <a:ext cx="2909451" cy="954107"/>
          </a:xfrm>
          <a:prstGeom prst="rect">
            <a:avLst/>
          </a:prstGeom>
          <a:noFill/>
        </p:spPr>
        <p:txBody>
          <a:bodyPr wrap="none" rtlCol="0">
            <a:spAutoFit/>
          </a:bodyPr>
          <a:lstStyle/>
          <a:p>
            <a:pPr algn="ctr"/>
            <a:r>
              <a:rPr lang="en-US" sz="2800" b="1" dirty="0" smtClean="0">
                <a:solidFill>
                  <a:schemeClr val="accent6">
                    <a:lumMod val="75000"/>
                  </a:schemeClr>
                </a:solidFill>
              </a:rPr>
              <a:t>free</a:t>
            </a:r>
            <a:r>
              <a:rPr lang="en-US" sz="2800" dirty="0" smtClean="0"/>
              <a:t> embedding</a:t>
            </a:r>
          </a:p>
          <a:p>
            <a:pPr algn="ctr"/>
            <a:r>
              <a:rPr lang="en-US" sz="2800" dirty="0" smtClean="0"/>
              <a:t>planar straight line</a:t>
            </a:r>
          </a:p>
        </p:txBody>
      </p:sp>
      <p:sp>
        <p:nvSpPr>
          <p:cNvPr id="85" name="TextBox 84"/>
          <p:cNvSpPr txBox="1"/>
          <p:nvPr/>
        </p:nvSpPr>
        <p:spPr>
          <a:xfrm>
            <a:off x="6588224" y="3933056"/>
            <a:ext cx="2304256" cy="1815882"/>
          </a:xfrm>
          <a:prstGeom prst="rect">
            <a:avLst/>
          </a:prstGeom>
          <a:noFill/>
        </p:spPr>
        <p:txBody>
          <a:bodyPr wrap="square" rtlCol="0">
            <a:spAutoFit/>
          </a:bodyPr>
          <a:lstStyle/>
          <a:p>
            <a:r>
              <a:rPr lang="en-US" sz="2800" dirty="0" smtClean="0"/>
              <a:t>free embedding</a:t>
            </a:r>
          </a:p>
          <a:p>
            <a:r>
              <a:rPr lang="en-US" sz="2800" dirty="0" smtClean="0"/>
              <a:t>planar straight </a:t>
            </a:r>
            <a:r>
              <a:rPr lang="en-US" sz="2800" b="1" dirty="0" smtClean="0">
                <a:solidFill>
                  <a:schemeClr val="accent6">
                    <a:lumMod val="75000"/>
                  </a:schemeClr>
                </a:solidFill>
              </a:rPr>
              <a:t>k-bend </a:t>
            </a:r>
            <a:endParaRPr lang="en-US" sz="2800" dirty="0" smtClean="0"/>
          </a:p>
        </p:txBody>
      </p:sp>
      <p:sp>
        <p:nvSpPr>
          <p:cNvPr id="2" name="Oval 1"/>
          <p:cNvSpPr/>
          <p:nvPr/>
        </p:nvSpPr>
        <p:spPr>
          <a:xfrm>
            <a:off x="3347864" y="4581128"/>
            <a:ext cx="2520280" cy="1800200"/>
          </a:xfrm>
          <a:prstGeom prst="ellipse">
            <a:avLst/>
          </a:prstGeom>
          <a:solidFill>
            <a:schemeClr val="accent1">
              <a:alpha val="34000"/>
            </a:schemeClr>
          </a:solid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3419872" y="4637454"/>
            <a:ext cx="2405395" cy="1815882"/>
          </a:xfrm>
          <a:prstGeom prst="rect">
            <a:avLst/>
          </a:prstGeom>
          <a:noFill/>
        </p:spPr>
        <p:txBody>
          <a:bodyPr wrap="square" rtlCol="0">
            <a:spAutoFit/>
          </a:bodyPr>
          <a:lstStyle/>
          <a:p>
            <a:pPr algn="ctr"/>
            <a:r>
              <a:rPr lang="en-US" sz="2800" b="1" dirty="0" smtClean="0">
                <a:solidFill>
                  <a:schemeClr val="accent6">
                    <a:lumMod val="75000"/>
                  </a:schemeClr>
                </a:solidFill>
              </a:rPr>
              <a:t>fixed</a:t>
            </a:r>
            <a:r>
              <a:rPr lang="en-US" sz="2800" dirty="0" smtClean="0"/>
              <a:t> embedding</a:t>
            </a:r>
          </a:p>
          <a:p>
            <a:pPr algn="ctr"/>
            <a:r>
              <a:rPr lang="en-US" sz="2800" dirty="0" smtClean="0"/>
              <a:t>planar straight line</a:t>
            </a:r>
          </a:p>
        </p:txBody>
      </p:sp>
      <p:sp>
        <p:nvSpPr>
          <p:cNvPr id="86" name="TextBox 85"/>
          <p:cNvSpPr txBox="1"/>
          <p:nvPr/>
        </p:nvSpPr>
        <p:spPr>
          <a:xfrm>
            <a:off x="539552" y="3933056"/>
            <a:ext cx="1944216" cy="1815882"/>
          </a:xfrm>
          <a:prstGeom prst="rect">
            <a:avLst/>
          </a:prstGeom>
          <a:noFill/>
        </p:spPr>
        <p:txBody>
          <a:bodyPr wrap="square" rtlCol="0">
            <a:spAutoFit/>
          </a:bodyPr>
          <a:lstStyle/>
          <a:p>
            <a:pPr algn="r"/>
            <a:r>
              <a:rPr lang="en-US" sz="2800" dirty="0" smtClean="0"/>
              <a:t>free embedding</a:t>
            </a:r>
          </a:p>
          <a:p>
            <a:pPr algn="r"/>
            <a:r>
              <a:rPr lang="en-US" sz="2800" dirty="0" smtClean="0"/>
              <a:t>straight line (</a:t>
            </a:r>
            <a:r>
              <a:rPr lang="en-US" sz="2800" b="1" dirty="0" smtClean="0">
                <a:solidFill>
                  <a:schemeClr val="accent6">
                    <a:lumMod val="75000"/>
                  </a:schemeClr>
                </a:solidFill>
              </a:rPr>
              <a:t>crossing</a:t>
            </a:r>
            <a:r>
              <a:rPr lang="en-US" sz="2800" dirty="0" smtClean="0"/>
              <a:t>)</a:t>
            </a:r>
          </a:p>
        </p:txBody>
      </p:sp>
      <p:cxnSp>
        <p:nvCxnSpPr>
          <p:cNvPr id="17" name="Straight Connector 16"/>
          <p:cNvCxnSpPr/>
          <p:nvPr/>
        </p:nvCxnSpPr>
        <p:spPr>
          <a:xfrm>
            <a:off x="6048164" y="5418221"/>
            <a:ext cx="576064" cy="432048"/>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4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179512" y="2348880"/>
            <a:ext cx="8793360" cy="4896544"/>
          </a:xfrm>
          <a:prstGeom prst="ellipse">
            <a:avLst/>
          </a:prstGeom>
          <a:solidFill>
            <a:schemeClr val="accent1">
              <a:alpha val="42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395536" y="2996952"/>
            <a:ext cx="6192688" cy="3744416"/>
          </a:xfrm>
          <a:prstGeom prst="ellipse">
            <a:avLst/>
          </a:prstGeom>
          <a:solidFill>
            <a:schemeClr val="accent1">
              <a:alpha val="42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555776" y="2996952"/>
            <a:ext cx="6264696" cy="3744416"/>
          </a:xfrm>
          <a:prstGeom prst="ellipse">
            <a:avLst/>
          </a:prstGeom>
          <a:solidFill>
            <a:schemeClr val="accent1">
              <a:alpha val="42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324544" y="1916832"/>
            <a:ext cx="3096344" cy="43204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71800" y="1268760"/>
            <a:ext cx="6696744" cy="108012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835696" y="-171400"/>
            <a:ext cx="936104"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5856" y="548680"/>
            <a:ext cx="3635162" cy="769441"/>
          </a:xfrm>
          <a:prstGeom prst="rect">
            <a:avLst/>
          </a:prstGeom>
          <a:noFill/>
        </p:spPr>
        <p:txBody>
          <a:bodyPr wrap="none" rtlCol="0">
            <a:spAutoFit/>
          </a:bodyPr>
          <a:lstStyle/>
          <a:p>
            <a:pPr algn="r"/>
            <a:r>
              <a:rPr lang="en-US" sz="4400" b="1" dirty="0" smtClean="0">
                <a:solidFill>
                  <a:schemeClr val="accent6">
                    <a:lumMod val="75000"/>
                  </a:schemeClr>
                </a:solidFill>
              </a:rPr>
              <a:t>Drawing Styles</a:t>
            </a:r>
            <a:endParaRPr lang="en-US" sz="4400" b="1" dirty="0">
              <a:solidFill>
                <a:schemeClr val="accent6">
                  <a:lumMod val="75000"/>
                </a:schemeClr>
              </a:solidFill>
            </a:endParaRPr>
          </a:p>
        </p:txBody>
      </p:sp>
      <p:sp>
        <p:nvSpPr>
          <p:cNvPr id="84" name="TextBox 83"/>
          <p:cNvSpPr txBox="1"/>
          <p:nvPr/>
        </p:nvSpPr>
        <p:spPr>
          <a:xfrm>
            <a:off x="3203848" y="3573016"/>
            <a:ext cx="2909451" cy="954107"/>
          </a:xfrm>
          <a:prstGeom prst="rect">
            <a:avLst/>
          </a:prstGeom>
          <a:noFill/>
        </p:spPr>
        <p:txBody>
          <a:bodyPr wrap="none" rtlCol="0">
            <a:spAutoFit/>
          </a:bodyPr>
          <a:lstStyle/>
          <a:p>
            <a:pPr algn="ctr"/>
            <a:r>
              <a:rPr lang="en-US" sz="2800" b="1" dirty="0" smtClean="0">
                <a:solidFill>
                  <a:schemeClr val="accent6">
                    <a:lumMod val="75000"/>
                  </a:schemeClr>
                </a:solidFill>
              </a:rPr>
              <a:t>free</a:t>
            </a:r>
            <a:r>
              <a:rPr lang="en-US" sz="2800" dirty="0" smtClean="0"/>
              <a:t> embedding</a:t>
            </a:r>
          </a:p>
          <a:p>
            <a:pPr algn="ctr"/>
            <a:r>
              <a:rPr lang="en-US" sz="2800" dirty="0" smtClean="0"/>
              <a:t>planar straight line</a:t>
            </a:r>
          </a:p>
        </p:txBody>
      </p:sp>
      <p:sp>
        <p:nvSpPr>
          <p:cNvPr id="85" name="TextBox 84"/>
          <p:cNvSpPr txBox="1"/>
          <p:nvPr/>
        </p:nvSpPr>
        <p:spPr>
          <a:xfrm>
            <a:off x="6660232" y="3933056"/>
            <a:ext cx="2195736" cy="1815882"/>
          </a:xfrm>
          <a:prstGeom prst="rect">
            <a:avLst/>
          </a:prstGeom>
          <a:noFill/>
        </p:spPr>
        <p:txBody>
          <a:bodyPr wrap="square" rtlCol="0">
            <a:spAutoFit/>
          </a:bodyPr>
          <a:lstStyle/>
          <a:p>
            <a:r>
              <a:rPr lang="en-US" sz="2800" dirty="0" smtClean="0"/>
              <a:t>free embedding</a:t>
            </a:r>
          </a:p>
          <a:p>
            <a:r>
              <a:rPr lang="en-US" sz="2800" dirty="0" smtClean="0"/>
              <a:t>planar </a:t>
            </a:r>
            <a:r>
              <a:rPr lang="en-US" sz="2800" b="1" dirty="0" smtClean="0">
                <a:solidFill>
                  <a:schemeClr val="accent6">
                    <a:lumMod val="75000"/>
                  </a:schemeClr>
                </a:solidFill>
              </a:rPr>
              <a:t>circular</a:t>
            </a:r>
            <a:r>
              <a:rPr lang="en-US" sz="2800" dirty="0" smtClean="0"/>
              <a:t> arc</a:t>
            </a:r>
          </a:p>
        </p:txBody>
      </p:sp>
      <p:sp>
        <p:nvSpPr>
          <p:cNvPr id="2" name="Oval 1"/>
          <p:cNvSpPr/>
          <p:nvPr/>
        </p:nvSpPr>
        <p:spPr>
          <a:xfrm>
            <a:off x="3347864" y="4581128"/>
            <a:ext cx="2520280" cy="1800200"/>
          </a:xfrm>
          <a:prstGeom prst="ellipse">
            <a:avLst/>
          </a:prstGeom>
          <a:solidFill>
            <a:schemeClr val="accent1">
              <a:alpha val="34000"/>
            </a:schemeClr>
          </a:solid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3419872" y="4637454"/>
            <a:ext cx="2405395" cy="1815882"/>
          </a:xfrm>
          <a:prstGeom prst="rect">
            <a:avLst/>
          </a:prstGeom>
          <a:noFill/>
        </p:spPr>
        <p:txBody>
          <a:bodyPr wrap="square" rtlCol="0">
            <a:spAutoFit/>
          </a:bodyPr>
          <a:lstStyle/>
          <a:p>
            <a:pPr algn="ctr"/>
            <a:r>
              <a:rPr lang="en-US" sz="2800" b="1" dirty="0" smtClean="0">
                <a:solidFill>
                  <a:schemeClr val="accent6">
                    <a:lumMod val="75000"/>
                  </a:schemeClr>
                </a:solidFill>
              </a:rPr>
              <a:t>fixed</a:t>
            </a:r>
            <a:r>
              <a:rPr lang="en-US" sz="2800" dirty="0" smtClean="0"/>
              <a:t> embedding</a:t>
            </a:r>
          </a:p>
          <a:p>
            <a:pPr algn="ctr"/>
            <a:r>
              <a:rPr lang="en-US" sz="2800" dirty="0" smtClean="0"/>
              <a:t>planar straight line</a:t>
            </a:r>
          </a:p>
        </p:txBody>
      </p:sp>
      <p:sp>
        <p:nvSpPr>
          <p:cNvPr id="86" name="TextBox 85"/>
          <p:cNvSpPr txBox="1"/>
          <p:nvPr/>
        </p:nvSpPr>
        <p:spPr>
          <a:xfrm>
            <a:off x="539552" y="3933056"/>
            <a:ext cx="1944216" cy="1815882"/>
          </a:xfrm>
          <a:prstGeom prst="rect">
            <a:avLst/>
          </a:prstGeom>
          <a:noFill/>
        </p:spPr>
        <p:txBody>
          <a:bodyPr wrap="square" rtlCol="0">
            <a:spAutoFit/>
          </a:bodyPr>
          <a:lstStyle/>
          <a:p>
            <a:pPr algn="r"/>
            <a:r>
              <a:rPr lang="en-US" sz="2800" dirty="0" smtClean="0"/>
              <a:t>free embedding</a:t>
            </a:r>
          </a:p>
          <a:p>
            <a:pPr algn="r"/>
            <a:r>
              <a:rPr lang="en-US" sz="2800" dirty="0" smtClean="0"/>
              <a:t>straight line (</a:t>
            </a:r>
            <a:r>
              <a:rPr lang="en-US" sz="2800" b="1" dirty="0" smtClean="0">
                <a:solidFill>
                  <a:schemeClr val="accent6">
                    <a:lumMod val="75000"/>
                  </a:schemeClr>
                </a:solidFill>
              </a:rPr>
              <a:t>crossing</a:t>
            </a:r>
            <a:r>
              <a:rPr lang="en-US" sz="2800" dirty="0" smtClean="0"/>
              <a:t>)</a:t>
            </a:r>
          </a:p>
        </p:txBody>
      </p:sp>
      <p:sp>
        <p:nvSpPr>
          <p:cNvPr id="4" name="TextBox 3"/>
          <p:cNvSpPr txBox="1"/>
          <p:nvPr/>
        </p:nvSpPr>
        <p:spPr>
          <a:xfrm>
            <a:off x="3131840" y="2473732"/>
            <a:ext cx="3081421" cy="523220"/>
          </a:xfrm>
          <a:prstGeom prst="rect">
            <a:avLst/>
          </a:prstGeom>
          <a:noFill/>
        </p:spPr>
        <p:txBody>
          <a:bodyPr wrap="none" rtlCol="0">
            <a:spAutoFit/>
          </a:bodyPr>
          <a:lstStyle/>
          <a:p>
            <a:r>
              <a:rPr lang="en-US" sz="2800" b="1" dirty="0" smtClean="0">
                <a:solidFill>
                  <a:schemeClr val="accent6">
                    <a:lumMod val="75000"/>
                  </a:schemeClr>
                </a:solidFill>
              </a:rPr>
              <a:t>circular arc </a:t>
            </a:r>
            <a:r>
              <a:rPr lang="en-US" sz="2800" dirty="0" smtClean="0"/>
              <a:t>crossing</a:t>
            </a:r>
          </a:p>
        </p:txBody>
      </p:sp>
      <p:cxnSp>
        <p:nvCxnSpPr>
          <p:cNvPr id="17" name="Straight Connector 16"/>
          <p:cNvCxnSpPr/>
          <p:nvPr/>
        </p:nvCxnSpPr>
        <p:spPr>
          <a:xfrm>
            <a:off x="6432148" y="2767571"/>
            <a:ext cx="384161" cy="697433"/>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600943" y="2789786"/>
            <a:ext cx="447607" cy="679885"/>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60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24544" y="2348880"/>
            <a:ext cx="3096344" cy="288032"/>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624736" cy="3600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67744" y="-171400"/>
            <a:ext cx="504056"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39952" y="404664"/>
            <a:ext cx="4249119" cy="1446550"/>
          </a:xfrm>
          <a:prstGeom prst="rect">
            <a:avLst/>
          </a:prstGeom>
          <a:noFill/>
        </p:spPr>
        <p:txBody>
          <a:bodyPr wrap="square" rtlCol="0">
            <a:spAutoFit/>
          </a:bodyPr>
          <a:lstStyle/>
          <a:p>
            <a:pPr algn="r"/>
            <a:r>
              <a:rPr lang="en-US" sz="4400" b="1" dirty="0" smtClean="0">
                <a:solidFill>
                  <a:schemeClr val="accent6">
                    <a:lumMod val="75000"/>
                  </a:schemeClr>
                </a:solidFill>
              </a:rPr>
              <a:t>Other quality measures</a:t>
            </a:r>
            <a:endParaRPr lang="en-US" sz="4400" b="1" dirty="0">
              <a:solidFill>
                <a:schemeClr val="accent6">
                  <a:lumMod val="75000"/>
                </a:schemeClr>
              </a:solidFill>
            </a:endParaRPr>
          </a:p>
        </p:txBody>
      </p:sp>
      <p:sp>
        <p:nvSpPr>
          <p:cNvPr id="10" name="TextBox 9"/>
          <p:cNvSpPr txBox="1"/>
          <p:nvPr/>
        </p:nvSpPr>
        <p:spPr>
          <a:xfrm>
            <a:off x="395536" y="3789040"/>
            <a:ext cx="2017412" cy="1938992"/>
          </a:xfrm>
          <a:prstGeom prst="rect">
            <a:avLst/>
          </a:prstGeom>
          <a:noFill/>
        </p:spPr>
        <p:txBody>
          <a:bodyPr wrap="none" rtlCol="0">
            <a:spAutoFit/>
          </a:bodyPr>
          <a:lstStyle/>
          <a:p>
            <a:r>
              <a:rPr lang="en-US" sz="2400" b="1" dirty="0" smtClean="0">
                <a:solidFill>
                  <a:srgbClr val="C00000"/>
                </a:solidFill>
              </a:rPr>
              <a:t>bounded-face</a:t>
            </a:r>
          </a:p>
          <a:p>
            <a:r>
              <a:rPr lang="en-US" sz="2400" b="1" dirty="0" smtClean="0">
                <a:solidFill>
                  <a:srgbClr val="C00000"/>
                </a:solidFill>
              </a:rPr>
              <a:t>area ratio</a:t>
            </a:r>
          </a:p>
          <a:p>
            <a:endParaRPr lang="en-US" sz="2400" b="1" dirty="0">
              <a:solidFill>
                <a:srgbClr val="C00000"/>
              </a:solidFill>
            </a:endParaRPr>
          </a:p>
          <a:p>
            <a:r>
              <a:rPr lang="en-US" sz="2400" b="1" dirty="0" smtClean="0">
                <a:solidFill>
                  <a:srgbClr val="C00000"/>
                </a:solidFill>
              </a:rPr>
              <a:t>bounded-face</a:t>
            </a:r>
          </a:p>
          <a:p>
            <a:r>
              <a:rPr lang="en-US" sz="2400" b="1" dirty="0" smtClean="0">
                <a:solidFill>
                  <a:srgbClr val="C00000"/>
                </a:solidFill>
              </a:rPr>
              <a:t>diameter ratio</a:t>
            </a:r>
          </a:p>
        </p:txBody>
      </p:sp>
      <p:sp>
        <p:nvSpPr>
          <p:cNvPr id="11" name="TextBox 10"/>
          <p:cNvSpPr txBox="1"/>
          <p:nvPr/>
        </p:nvSpPr>
        <p:spPr>
          <a:xfrm>
            <a:off x="3347864" y="2924944"/>
            <a:ext cx="5646867" cy="3416320"/>
          </a:xfrm>
          <a:prstGeom prst="rect">
            <a:avLst/>
          </a:prstGeom>
          <a:noFill/>
        </p:spPr>
        <p:txBody>
          <a:bodyPr wrap="none" rtlCol="0">
            <a:spAutoFit/>
          </a:bodyPr>
          <a:lstStyle/>
          <a:p>
            <a:r>
              <a:rPr lang="en-US" sz="2400" b="1" dirty="0" smtClean="0">
                <a:solidFill>
                  <a:schemeClr val="accent6">
                    <a:lumMod val="75000"/>
                  </a:schemeClr>
                </a:solidFill>
              </a:rPr>
              <a:t>free </a:t>
            </a:r>
            <a:r>
              <a:rPr lang="en-US" sz="2400" b="1" dirty="0" smtClean="0"/>
              <a:t>:</a:t>
            </a:r>
            <a:r>
              <a:rPr lang="en-US" sz="2400" b="1" dirty="0" smtClean="0">
                <a:solidFill>
                  <a:schemeClr val="accent6">
                    <a:lumMod val="75000"/>
                  </a:schemeClr>
                </a:solidFill>
              </a:rPr>
              <a:t> fixed	</a:t>
            </a:r>
            <a:r>
              <a:rPr lang="en-US" sz="2400" b="1" dirty="0">
                <a:solidFill>
                  <a:schemeClr val="accent6">
                    <a:lumMod val="75000"/>
                  </a:schemeClr>
                </a:solidFill>
              </a:rPr>
              <a:t> </a:t>
            </a:r>
            <a:r>
              <a:rPr lang="en-US" sz="2400" b="1" dirty="0" smtClean="0">
                <a:solidFill>
                  <a:schemeClr val="accent6">
                    <a:lumMod val="75000"/>
                  </a:schemeClr>
                </a:solidFill>
              </a:rPr>
              <a:t>  circ. </a:t>
            </a:r>
            <a:r>
              <a:rPr lang="en-US" sz="2400" b="1" dirty="0" smtClean="0"/>
              <a:t>:</a:t>
            </a:r>
            <a:r>
              <a:rPr lang="en-US" sz="2400" b="1" dirty="0" smtClean="0">
                <a:solidFill>
                  <a:schemeClr val="accent6">
                    <a:lumMod val="75000"/>
                  </a:schemeClr>
                </a:solidFill>
              </a:rPr>
              <a:t> free	crossing </a:t>
            </a:r>
            <a:r>
              <a:rPr lang="en-US" sz="2400" b="1" dirty="0" smtClean="0"/>
              <a:t>:</a:t>
            </a:r>
            <a:r>
              <a:rPr lang="en-US" sz="2400" b="1" dirty="0" smtClean="0">
                <a:solidFill>
                  <a:schemeClr val="accent6">
                    <a:lumMod val="75000"/>
                  </a:schemeClr>
                </a:solidFill>
              </a:rPr>
              <a:t> free</a:t>
            </a:r>
          </a:p>
          <a:p>
            <a:endParaRPr lang="en-US" sz="2400" dirty="0" smtClean="0"/>
          </a:p>
          <a:p>
            <a:endParaRPr lang="en-US" sz="2400" dirty="0"/>
          </a:p>
          <a:p>
            <a:r>
              <a:rPr lang="en-US" sz="2400" dirty="0" smtClean="0">
                <a:sym typeface="Symbol" panose="05050102010706020507" pitchFamily="18" charset="2"/>
              </a:rPr>
              <a:t>        </a:t>
            </a:r>
            <a:r>
              <a:rPr lang="en-US" sz="2400" b="1" dirty="0" smtClean="0">
                <a:sym typeface="Symbol" panose="05050102010706020507" pitchFamily="18" charset="2"/>
              </a:rPr>
              <a:t>??		         ??			??</a:t>
            </a:r>
            <a:br>
              <a:rPr lang="en-US" sz="2400" b="1" dirty="0" smtClean="0">
                <a:sym typeface="Symbol" panose="05050102010706020507" pitchFamily="18" charset="2"/>
              </a:rPr>
            </a:br>
            <a:endParaRPr lang="en-US" sz="2400" b="1" dirty="0" smtClean="0">
              <a:sym typeface="Symbol" panose="05050102010706020507" pitchFamily="18" charset="2"/>
            </a:endParaRPr>
          </a:p>
          <a:p>
            <a:r>
              <a:rPr lang="en-US" sz="2400" b="1" dirty="0" smtClean="0">
                <a:sym typeface="Symbol" panose="05050102010706020507" pitchFamily="18" charset="2"/>
              </a:rPr>
              <a:t>		</a:t>
            </a:r>
            <a:r>
              <a:rPr lang="en-US" sz="2400" b="1" dirty="0">
                <a:sym typeface="Symbol" panose="05050102010706020507" pitchFamily="18" charset="2"/>
              </a:rPr>
              <a:t> </a:t>
            </a:r>
            <a:r>
              <a:rPr lang="en-US" sz="2400" b="1" dirty="0" smtClean="0">
                <a:sym typeface="Symbol" panose="05050102010706020507" pitchFamily="18" charset="2"/>
              </a:rPr>
              <a:t> 		</a:t>
            </a:r>
            <a:br>
              <a:rPr lang="en-US" sz="2400" b="1" dirty="0" smtClean="0">
                <a:sym typeface="Symbol" panose="05050102010706020507" pitchFamily="18" charset="2"/>
              </a:rPr>
            </a:br>
            <a:r>
              <a:rPr lang="en-US" sz="2400" b="1" dirty="0">
                <a:sym typeface="Symbol" panose="05050102010706020507" pitchFamily="18" charset="2"/>
              </a:rPr>
              <a:t> </a:t>
            </a:r>
            <a:r>
              <a:rPr lang="en-US" sz="2400" b="1" dirty="0" smtClean="0">
                <a:sym typeface="Symbol" panose="05050102010706020507" pitchFamily="18" charset="2"/>
              </a:rPr>
              <a:t>       ??		         ??			??</a:t>
            </a:r>
            <a:r>
              <a:rPr lang="en-US" sz="2400" b="1" dirty="0" smtClean="0">
                <a:solidFill>
                  <a:srgbClr val="C00000"/>
                </a:solidFill>
                <a:sym typeface="Symbol" panose="05050102010706020507" pitchFamily="18" charset="2"/>
              </a:rPr>
              <a:t/>
            </a:r>
            <a:br>
              <a:rPr lang="en-US" sz="2400" b="1" dirty="0" smtClean="0">
                <a:solidFill>
                  <a:srgbClr val="C00000"/>
                </a:solidFill>
                <a:sym typeface="Symbol" panose="05050102010706020507" pitchFamily="18" charset="2"/>
              </a:rPr>
            </a:br>
            <a:r>
              <a:rPr lang="en-US" sz="2400" b="1" dirty="0">
                <a:solidFill>
                  <a:srgbClr val="C00000"/>
                </a:solidFill>
                <a:sym typeface="Symbol" panose="05050102010706020507" pitchFamily="18" charset="2"/>
              </a:rPr>
              <a:t>		 </a:t>
            </a:r>
            <a:r>
              <a:rPr lang="en-US" sz="2400" b="1" dirty="0" smtClean="0">
                <a:solidFill>
                  <a:srgbClr val="C00000"/>
                </a:solidFill>
                <a:sym typeface="Symbol" panose="05050102010706020507" pitchFamily="18" charset="2"/>
              </a:rPr>
              <a:t> </a:t>
            </a:r>
            <a:r>
              <a:rPr lang="en-US" sz="2400" b="1" dirty="0">
                <a:solidFill>
                  <a:srgbClr val="C00000"/>
                </a:solidFill>
                <a:sym typeface="Symbol" panose="05050102010706020507" pitchFamily="18" charset="2"/>
              </a:rPr>
              <a:t>		</a:t>
            </a:r>
          </a:p>
          <a:p>
            <a:r>
              <a:rPr lang="en-US" sz="2400" dirty="0">
                <a:sym typeface="Symbol" panose="05050102010706020507" pitchFamily="18" charset="2"/>
              </a:rPr>
              <a:t>		 </a:t>
            </a:r>
            <a:r>
              <a:rPr lang="en-US" sz="2400" dirty="0" smtClean="0">
                <a:sym typeface="Symbol" panose="05050102010706020507" pitchFamily="18" charset="2"/>
              </a:rPr>
              <a:t> </a:t>
            </a:r>
            <a:r>
              <a:rPr lang="en-US" sz="2400" dirty="0">
                <a:sym typeface="Symbol" panose="05050102010706020507" pitchFamily="18" charset="2"/>
              </a:rPr>
              <a:t>	</a:t>
            </a:r>
          </a:p>
        </p:txBody>
      </p:sp>
      <p:sp>
        <p:nvSpPr>
          <p:cNvPr id="14" name="TextBox 13"/>
          <p:cNvSpPr txBox="1"/>
          <p:nvPr/>
        </p:nvSpPr>
        <p:spPr>
          <a:xfrm>
            <a:off x="179512" y="1484784"/>
            <a:ext cx="2209259" cy="523220"/>
          </a:xfrm>
          <a:prstGeom prst="rect">
            <a:avLst/>
          </a:prstGeom>
          <a:noFill/>
        </p:spPr>
        <p:txBody>
          <a:bodyPr wrap="none" rtlCol="0">
            <a:spAutoFit/>
          </a:bodyPr>
          <a:lstStyle/>
          <a:p>
            <a:r>
              <a:rPr lang="en-US" sz="2800" b="1" dirty="0" smtClean="0"/>
              <a:t>planar graphs</a:t>
            </a:r>
          </a:p>
        </p:txBody>
      </p:sp>
    </p:spTree>
    <p:extLst>
      <p:ext uri="{BB962C8B-B14F-4D97-AF65-F5344CB8AC3E}">
        <p14:creationId xmlns:p14="http://schemas.microsoft.com/office/powerpoint/2010/main" val="71752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180528" y="2348880"/>
            <a:ext cx="2952328" cy="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696744" cy="216024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1008112"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07904" y="620688"/>
            <a:ext cx="4908666" cy="2246769"/>
          </a:xfrm>
          <a:prstGeom prst="rect">
            <a:avLst/>
          </a:prstGeom>
          <a:noFill/>
        </p:spPr>
        <p:txBody>
          <a:bodyPr wrap="square" rtlCol="0">
            <a:spAutoFit/>
          </a:bodyPr>
          <a:lstStyle/>
          <a:p>
            <a:pPr algn="r"/>
            <a:r>
              <a:rPr lang="en-US" sz="6000" b="1" dirty="0" smtClean="0">
                <a:solidFill>
                  <a:schemeClr val="accent6">
                    <a:lumMod val="75000"/>
                  </a:schemeClr>
                </a:solidFill>
              </a:rPr>
              <a:t>Conclusions</a:t>
            </a:r>
            <a:endParaRPr lang="en-US" sz="5400" b="1" dirty="0" smtClean="0">
              <a:solidFill>
                <a:schemeClr val="accent6">
                  <a:lumMod val="75000"/>
                </a:schemeClr>
              </a:solidFill>
            </a:endParaRPr>
          </a:p>
          <a:p>
            <a:pPr algn="r"/>
            <a:r>
              <a:rPr lang="en-US" sz="4000" b="1" dirty="0" smtClean="0"/>
              <a:t>Measures and </a:t>
            </a:r>
            <a:br>
              <a:rPr lang="en-US" sz="4000" b="1" dirty="0" smtClean="0"/>
            </a:br>
            <a:r>
              <a:rPr lang="en-US" sz="4000" b="1" dirty="0" smtClean="0"/>
              <a:t>Quality Ratios</a:t>
            </a:r>
            <a:endParaRPr lang="en-US" sz="4000" b="1" dirty="0">
              <a:solidFill>
                <a:schemeClr val="accent6">
                  <a:lumMod val="75000"/>
                </a:schemeClr>
              </a:solidFill>
            </a:endParaRPr>
          </a:p>
        </p:txBody>
      </p:sp>
      <p:sp>
        <p:nvSpPr>
          <p:cNvPr id="17" name="TextBox 16"/>
          <p:cNvSpPr txBox="1"/>
          <p:nvPr/>
        </p:nvSpPr>
        <p:spPr>
          <a:xfrm>
            <a:off x="683568" y="3356992"/>
            <a:ext cx="7056784" cy="3231654"/>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Measures can be defined</a:t>
            </a:r>
          </a:p>
          <a:p>
            <a:pPr marL="914400" lvl="1" indent="-457200">
              <a:buFont typeface="Calibri" panose="020F0502020204030204" pitchFamily="34" charset="0"/>
              <a:buChar char="›"/>
            </a:pPr>
            <a:r>
              <a:rPr lang="en-US" sz="2400" i="1" dirty="0" smtClean="0"/>
              <a:t>What should it discriminate?</a:t>
            </a:r>
          </a:p>
          <a:p>
            <a:pPr marL="914400" lvl="1" indent="-457200">
              <a:buFont typeface="Calibri" panose="020F0502020204030204" pitchFamily="34" charset="0"/>
              <a:buChar char="›"/>
            </a:pPr>
            <a:r>
              <a:rPr lang="en-US" sz="2400" i="1" dirty="0" smtClean="0"/>
              <a:t>What properties should it have?</a:t>
            </a:r>
          </a:p>
          <a:p>
            <a:pPr marL="457200" indent="-457200">
              <a:buFont typeface="Arial" panose="020B0604020202020204" pitchFamily="34" charset="0"/>
              <a:buChar char="•"/>
            </a:pPr>
            <a:r>
              <a:rPr lang="en-US" sz="2800" dirty="0" smtClean="0"/>
              <a:t>Measures can be combined</a:t>
            </a:r>
          </a:p>
          <a:p>
            <a:pPr marL="914400" lvl="1" indent="-457200">
              <a:buFont typeface="Calibri" panose="020F0502020204030204" pitchFamily="34" charset="0"/>
              <a:buChar char="›"/>
            </a:pPr>
            <a:r>
              <a:rPr lang="en-US" sz="2400" i="1" dirty="0" smtClean="0"/>
              <a:t>… with t-norms and t-</a:t>
            </a:r>
            <a:r>
              <a:rPr lang="en-US" sz="2400" i="1" dirty="0" err="1" smtClean="0"/>
              <a:t>conorms</a:t>
            </a:r>
            <a:endParaRPr lang="en-US" sz="2400" i="1" dirty="0" smtClean="0"/>
          </a:p>
          <a:p>
            <a:pPr marL="914400" lvl="1" indent="-457200">
              <a:buFont typeface="Calibri" panose="020F0502020204030204" pitchFamily="34" charset="0"/>
              <a:buChar char="›"/>
            </a:pPr>
            <a:r>
              <a:rPr lang="en-US" sz="2400" i="1" dirty="0" smtClean="0"/>
              <a:t>or aggregated in the measure</a:t>
            </a:r>
          </a:p>
          <a:p>
            <a:pPr marL="457200" indent="-457200">
              <a:buFont typeface="Arial" panose="020B0604020202020204" pitchFamily="34" charset="0"/>
              <a:buChar char="•"/>
            </a:pPr>
            <a:r>
              <a:rPr lang="en-US" sz="2800" dirty="0" smtClean="0"/>
              <a:t>Measures (models) can be divided</a:t>
            </a:r>
          </a:p>
          <a:p>
            <a:pPr marL="914400" lvl="1" indent="-457200">
              <a:buFont typeface="Calibri" panose="020F0502020204030204" pitchFamily="34" charset="0"/>
              <a:buChar char="›"/>
            </a:pPr>
            <a:r>
              <a:rPr lang="en-US" sz="2400" i="1" dirty="0" smtClean="0"/>
              <a:t>… giving a comparison of models on a measure</a:t>
            </a:r>
          </a:p>
        </p:txBody>
      </p:sp>
    </p:spTree>
    <p:extLst>
      <p:ext uri="{BB962C8B-B14F-4D97-AF65-F5344CB8AC3E}">
        <p14:creationId xmlns:p14="http://schemas.microsoft.com/office/powerpoint/2010/main" val="43190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1760" y="1988840"/>
            <a:ext cx="720080" cy="72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180528" y="2348880"/>
            <a:ext cx="2952328" cy="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348880"/>
            <a:ext cx="6912768" cy="7200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1800" y="-171400"/>
            <a:ext cx="72008" cy="252028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07904" y="620688"/>
            <a:ext cx="4908666" cy="1015663"/>
          </a:xfrm>
          <a:prstGeom prst="rect">
            <a:avLst/>
          </a:prstGeom>
          <a:noFill/>
        </p:spPr>
        <p:txBody>
          <a:bodyPr wrap="square" rtlCol="0">
            <a:spAutoFit/>
          </a:bodyPr>
          <a:lstStyle/>
          <a:p>
            <a:pPr algn="r"/>
            <a:r>
              <a:rPr lang="en-US" sz="6000" b="1" dirty="0" smtClean="0">
                <a:solidFill>
                  <a:schemeClr val="accent6">
                    <a:lumMod val="75000"/>
                  </a:schemeClr>
                </a:solidFill>
              </a:rPr>
              <a:t>References</a:t>
            </a:r>
            <a:endParaRPr lang="en-US" sz="4000" b="1" dirty="0">
              <a:solidFill>
                <a:schemeClr val="accent6">
                  <a:lumMod val="75000"/>
                </a:schemeClr>
              </a:solidFill>
            </a:endParaRPr>
          </a:p>
        </p:txBody>
      </p:sp>
      <p:sp>
        <p:nvSpPr>
          <p:cNvPr id="17" name="TextBox 16"/>
          <p:cNvSpPr txBox="1"/>
          <p:nvPr/>
        </p:nvSpPr>
        <p:spPr>
          <a:xfrm>
            <a:off x="467544" y="2780928"/>
            <a:ext cx="8352928" cy="3785652"/>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t>Michael Hoffmann, Marc </a:t>
            </a:r>
            <a:r>
              <a:rPr lang="en-US" sz="2000" dirty="0"/>
              <a:t>van Kreveld, </a:t>
            </a:r>
            <a:r>
              <a:rPr lang="en-US" sz="2000" dirty="0" smtClean="0"/>
              <a:t>Vincent </a:t>
            </a:r>
            <a:r>
              <a:rPr lang="en-US" sz="2000" dirty="0" err="1"/>
              <a:t>Kusters</a:t>
            </a:r>
            <a:r>
              <a:rPr lang="en-US" sz="2000" dirty="0"/>
              <a:t>, and Günter Rote. "Quality </a:t>
            </a:r>
            <a:r>
              <a:rPr lang="en-US" sz="2000" dirty="0" smtClean="0"/>
              <a:t>Ratios of </a:t>
            </a:r>
            <a:r>
              <a:rPr lang="en-US" sz="2000" dirty="0"/>
              <a:t>Measures for Graph Drawing Styles." In </a:t>
            </a:r>
            <a:r>
              <a:rPr lang="en-US" sz="2000" i="1" dirty="0" smtClean="0"/>
              <a:t>CCCG</a:t>
            </a:r>
            <a:r>
              <a:rPr lang="en-US" sz="2000" dirty="0" smtClean="0"/>
              <a:t> 2014</a:t>
            </a:r>
          </a:p>
          <a:p>
            <a:pPr marL="457200" indent="-457200">
              <a:buFont typeface="Arial" panose="020B0604020202020204" pitchFamily="34" charset="0"/>
              <a:buChar char="•"/>
            </a:pPr>
            <a:r>
              <a:rPr lang="en-US" sz="2000" dirty="0" err="1" smtClean="0"/>
              <a:t>Kolja</a:t>
            </a:r>
            <a:r>
              <a:rPr lang="en-US" sz="2000" dirty="0" smtClean="0"/>
              <a:t> </a:t>
            </a:r>
            <a:r>
              <a:rPr lang="en-US" sz="2000" dirty="0" err="1" smtClean="0"/>
              <a:t>Knauer</a:t>
            </a:r>
            <a:r>
              <a:rPr lang="en-US" sz="2000" dirty="0" smtClean="0"/>
              <a:t>, Alexander Wolff.  Personal communication</a:t>
            </a:r>
          </a:p>
          <a:p>
            <a:pPr marL="457200" indent="-457200">
              <a:buFont typeface="Arial" panose="020B0604020202020204" pitchFamily="34" charset="0"/>
              <a:buChar char="•"/>
            </a:pPr>
            <a:r>
              <a:rPr lang="en-US" sz="2000" dirty="0" smtClean="0"/>
              <a:t>Wikipedia: t-norms</a:t>
            </a:r>
          </a:p>
          <a:p>
            <a:pPr marL="457200" indent="-457200">
              <a:buFont typeface="Arial" panose="020B0604020202020204" pitchFamily="34" charset="0"/>
              <a:buChar char="•"/>
            </a:pPr>
            <a:r>
              <a:rPr lang="en-US" sz="2000" dirty="0" smtClean="0"/>
              <a:t>Alexander </a:t>
            </a:r>
            <a:r>
              <a:rPr lang="en-US" sz="2000" dirty="0"/>
              <a:t>Wolff, </a:t>
            </a:r>
            <a:r>
              <a:rPr lang="en-US" sz="2000" dirty="0" smtClean="0"/>
              <a:t>Lars </a:t>
            </a:r>
            <a:r>
              <a:rPr lang="en-US" sz="2000" dirty="0" err="1"/>
              <a:t>Knipping</a:t>
            </a:r>
            <a:r>
              <a:rPr lang="en-US" sz="2000" dirty="0"/>
              <a:t>, </a:t>
            </a:r>
            <a:r>
              <a:rPr lang="en-US" sz="2000" dirty="0" smtClean="0"/>
              <a:t>Marc </a:t>
            </a:r>
            <a:r>
              <a:rPr lang="en-US" sz="2000" dirty="0"/>
              <a:t>van Kreveld, </a:t>
            </a:r>
            <a:r>
              <a:rPr lang="en-US" sz="2000" dirty="0" err="1" smtClean="0"/>
              <a:t>Tycho</a:t>
            </a:r>
            <a:r>
              <a:rPr lang="en-US" sz="2000" dirty="0" smtClean="0"/>
              <a:t> </a:t>
            </a:r>
            <a:r>
              <a:rPr lang="en-US" sz="2000" dirty="0" err="1"/>
              <a:t>Strijk</a:t>
            </a:r>
            <a:r>
              <a:rPr lang="en-US" sz="2000" dirty="0"/>
              <a:t>, </a:t>
            </a:r>
            <a:r>
              <a:rPr lang="en-US" sz="2000" dirty="0" smtClean="0"/>
              <a:t>Pankaj Agarwal. “A </a:t>
            </a:r>
            <a:r>
              <a:rPr lang="en-US" sz="2000" dirty="0"/>
              <a:t>simple and efficient algorithm for high-quality line </a:t>
            </a:r>
            <a:r>
              <a:rPr lang="en-US" sz="2000" dirty="0" smtClean="0"/>
              <a:t>labeling.” </a:t>
            </a:r>
            <a:br>
              <a:rPr lang="en-US" sz="2000" dirty="0" smtClean="0"/>
            </a:br>
            <a:r>
              <a:rPr lang="en-US" sz="2000" dirty="0" smtClean="0"/>
              <a:t>In </a:t>
            </a:r>
            <a:r>
              <a:rPr lang="en-US" sz="2000" i="1" dirty="0" smtClean="0"/>
              <a:t>Innovations </a:t>
            </a:r>
            <a:r>
              <a:rPr lang="en-US" sz="2000" i="1" dirty="0"/>
              <a:t>in GIS VII: </a:t>
            </a:r>
            <a:r>
              <a:rPr lang="en-US" sz="2000" i="1" dirty="0" err="1" smtClean="0"/>
              <a:t>GeoComputation</a:t>
            </a:r>
            <a:r>
              <a:rPr lang="en-US" sz="2000" dirty="0" smtClean="0"/>
              <a:t>, 2001</a:t>
            </a:r>
          </a:p>
          <a:p>
            <a:pPr marL="457200" indent="-457200">
              <a:buFont typeface="Arial" panose="020B0604020202020204" pitchFamily="34" charset="0"/>
              <a:buChar char="•"/>
            </a:pPr>
            <a:r>
              <a:rPr lang="en-US" sz="2000" dirty="0" err="1"/>
              <a:t>Mees</a:t>
            </a:r>
            <a:r>
              <a:rPr lang="en-US" sz="2000" dirty="0"/>
              <a:t> van de </a:t>
            </a:r>
            <a:r>
              <a:rPr lang="en-US" sz="2000" dirty="0" err="1"/>
              <a:t>Kerkhof</a:t>
            </a:r>
            <a:r>
              <a:rPr lang="en-US" sz="2000" dirty="0"/>
              <a:t>, Tim de Jong, Raphael </a:t>
            </a:r>
            <a:r>
              <a:rPr lang="en-US" sz="2000" dirty="0" err="1"/>
              <a:t>Parment</a:t>
            </a:r>
            <a:r>
              <a:rPr lang="en-US" sz="2000" dirty="0"/>
              <a:t>, Maarten </a:t>
            </a:r>
            <a:r>
              <a:rPr lang="en-US" sz="2000" dirty="0" err="1"/>
              <a:t>Löffler</a:t>
            </a:r>
            <a:r>
              <a:rPr lang="en-US" sz="2000" dirty="0"/>
              <a:t>, Amir </a:t>
            </a:r>
            <a:r>
              <a:rPr lang="en-US" sz="2000" dirty="0" err="1"/>
              <a:t>Vaxman</a:t>
            </a:r>
            <a:r>
              <a:rPr lang="en-US" sz="2000" dirty="0"/>
              <a:t>, Marc van </a:t>
            </a:r>
            <a:r>
              <a:rPr lang="en-US" sz="2000" dirty="0" smtClean="0"/>
              <a:t>Kreveld. “Design </a:t>
            </a:r>
            <a:r>
              <a:rPr lang="en-US" sz="2000" dirty="0"/>
              <a:t>and automated generation of Japanese picture </a:t>
            </a:r>
            <a:r>
              <a:rPr lang="en-US" sz="2000" dirty="0" smtClean="0"/>
              <a:t>puzzles.” </a:t>
            </a:r>
            <a:r>
              <a:rPr lang="en-US" sz="2000" i="1" dirty="0" smtClean="0"/>
              <a:t>CGF</a:t>
            </a:r>
            <a:r>
              <a:rPr lang="en-US" sz="2000" dirty="0" smtClean="0"/>
              <a:t> 2019</a:t>
            </a:r>
          </a:p>
          <a:p>
            <a:pPr marL="457200" indent="-457200">
              <a:buFont typeface="Arial" panose="020B0604020202020204" pitchFamily="34" charset="0"/>
              <a:buChar char="•"/>
            </a:pPr>
            <a:r>
              <a:rPr lang="en-US" sz="2000" dirty="0" err="1" smtClean="0"/>
              <a:t>Prosenjit</a:t>
            </a:r>
            <a:r>
              <a:rPr lang="en-US" sz="2000" dirty="0" smtClean="0"/>
              <a:t> Bose, Anil </a:t>
            </a:r>
            <a:r>
              <a:rPr lang="en-US" sz="2000" dirty="0" err="1" smtClean="0"/>
              <a:t>Maheshwari</a:t>
            </a:r>
            <a:r>
              <a:rPr lang="en-US" sz="2000" dirty="0" smtClean="0"/>
              <a:t>, </a:t>
            </a:r>
            <a:r>
              <a:rPr lang="en-US" sz="2000" dirty="0"/>
              <a:t>Pat </a:t>
            </a:r>
            <a:r>
              <a:rPr lang="en-US" sz="2000" dirty="0" smtClean="0"/>
              <a:t>Morin. </a:t>
            </a:r>
            <a:r>
              <a:rPr lang="en-US" sz="2000" dirty="0"/>
              <a:t>"Fast approximations for sums of distances, clustering and the </a:t>
            </a:r>
            <a:r>
              <a:rPr lang="en-US" sz="2000" dirty="0" smtClean="0"/>
              <a:t>Fermat-Weber problem.” CGTA 2003</a:t>
            </a:r>
            <a:endParaRPr lang="en-US" sz="2000" dirty="0"/>
          </a:p>
        </p:txBody>
      </p:sp>
    </p:spTree>
    <p:extLst>
      <p:ext uri="{BB962C8B-B14F-4D97-AF65-F5344CB8AC3E}">
        <p14:creationId xmlns:p14="http://schemas.microsoft.com/office/powerpoint/2010/main" val="379109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11596</TotalTime>
  <Words>2644</Words>
  <Application>Microsoft Office PowerPoint</Application>
  <PresentationFormat>On-screen Show (4:3)</PresentationFormat>
  <Paragraphs>688</Paragraphs>
  <Slides>103</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Arial</vt:lpstr>
      <vt:lpstr>Calibri</vt:lpstr>
      <vt:lpstr>Calibri Light</vt:lpstr>
      <vt:lpstr>Cambria Math</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Designing measures</vt:lpstr>
      <vt:lpstr>Designing measures</vt:lpstr>
      <vt:lpstr>Designing measures</vt:lpstr>
      <vt:lpstr>Designing measures</vt:lpstr>
      <vt:lpstr>Designing measures</vt:lpstr>
      <vt:lpstr>Designing measures</vt:lpstr>
      <vt:lpstr>Designing measures</vt:lpstr>
      <vt:lpstr>PowerPoint Presentation</vt:lpstr>
      <vt:lpstr>PowerPoint Presentation</vt:lpstr>
      <vt:lpstr>PowerPoint Presentation</vt:lpstr>
      <vt:lpstr>Designing measures</vt:lpstr>
      <vt:lpstr>Designing measures</vt:lpstr>
      <vt:lpstr>Designing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van Kreveld</dc:creator>
  <cp:lastModifiedBy>Marc van Kreveld</cp:lastModifiedBy>
  <cp:revision>197</cp:revision>
  <dcterms:created xsi:type="dcterms:W3CDTF">2014-08-04T12:57:38Z</dcterms:created>
  <dcterms:modified xsi:type="dcterms:W3CDTF">2020-03-20T16:04:35Z</dcterms:modified>
</cp:coreProperties>
</file>