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ppt/_rels/presentation.xml.rels" ContentType="application/vnd.openxmlformats-package.relationships+xml"/>
  <Override PartName="/ppt/media/image35.png" ContentType="image/png"/>
  <Override PartName="/ppt/media/image34.png" ContentType="image/png"/>
  <Override PartName="/ppt/media/image33.png" ContentType="image/png"/>
  <Override PartName="/ppt/media/image32.png" ContentType="image/png"/>
  <Override PartName="/ppt/media/image31.png" ContentType="image/png"/>
  <Override PartName="/ppt/media/image30.png" ContentType="image/png"/>
  <Override PartName="/ppt/media/image29.png" ContentType="image/png"/>
  <Override PartName="/ppt/media/image28.png" ContentType="image/png"/>
  <Override PartName="/ppt/media/image27.png" ContentType="image/png"/>
  <Override PartName="/ppt/media/image26.png" ContentType="image/png"/>
  <Override PartName="/ppt/media/image25.png" ContentType="image/png"/>
  <Override PartName="/ppt/media/image24.png" ContentType="image/png"/>
  <Override PartName="/ppt/media/image9.png" ContentType="image/png"/>
  <Override PartName="/ppt/media/image10.png" ContentType="image/png"/>
  <Override PartName="/ppt/media/image23.png" ContentType="image/png"/>
  <Override PartName="/ppt/media/image8.png" ContentType="image/png"/>
  <Override PartName="/ppt/media/image36.png" ContentType="image/png"/>
  <Override PartName="/ppt/media/image1.png" ContentType="image/png"/>
  <Override PartName="/ppt/media/image6.png" ContentType="image/png"/>
  <Override PartName="/ppt/media/image21.png" ContentType="image/png"/>
  <Override PartName="/ppt/media/image2.png" ContentType="image/png"/>
  <Override PartName="/ppt/media/image7.png" ContentType="image/png"/>
  <Override PartName="/ppt/media/image22.png" ContentType="image/png"/>
  <Override PartName="/ppt/media/image3.png" ContentType="image/png"/>
  <Override PartName="/ppt/media/image4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5.png" ContentType="image/png"/>
  <Override PartName="/ppt/media/image20.png" ContentType="image/png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theme/theme1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slideLayout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12192000" cy="6858000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anchor="b">
            <a:noAutofit/>
          </a:bodyPr>
          <a:p>
            <a:pPr algn="ctr">
              <a:lnSpc>
                <a:spcPct val="90000"/>
              </a:lnSpc>
            </a:pPr>
            <a:r>
              <a:rPr b="0" lang="en-US" sz="6000" spc="-1" strike="noStrike">
                <a:solidFill>
                  <a:srgbClr val="000000"/>
                </a:solidFill>
                <a:latin typeface="Calibri Light"/>
              </a:rPr>
              <a:t>Click to edit Master title style</a:t>
            </a:r>
            <a:endParaRPr b="0" lang="en-US" sz="6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B3E5848D-DC71-4F6A-877E-C464B6F0F747}" type="datetime1">
              <a:rPr b="0" lang="de-DE" sz="1200" spc="-1" strike="noStrike">
                <a:solidFill>
                  <a:srgbClr val="8b8b8b"/>
                </a:solidFill>
                <a:latin typeface="Calibri"/>
              </a:rPr>
              <a:t>03/16/2020</a:t>
            </a:fld>
            <a:endParaRPr b="0" lang="de-DE" sz="12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de-DE" sz="2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E426A2A7-63CF-4358-9967-D431A475C42C}" type="slidenum">
              <a:rPr b="0" lang="de-DE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de-DE" sz="12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Click to edit the outline text format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Second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Click to edit Master title style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>
            <a:noAutofit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Edit Master text styles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lvl="1" marL="6858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Second level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Third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Fourth level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Fifth level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A72CD2B3-80E9-454D-A92A-E523288054A0}" type="datetime1">
              <a:rPr b="0" lang="de-DE" sz="1200" spc="-1" strike="noStrike">
                <a:solidFill>
                  <a:srgbClr val="8b8b8b"/>
                </a:solidFill>
                <a:latin typeface="Calibri"/>
              </a:rPr>
              <a:t>03/16/2020</a:t>
            </a:fld>
            <a:endParaRPr b="0" lang="de-DE" sz="1200" spc="-1" strike="noStrike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de-DE" sz="2400" spc="-1" strike="noStrike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1DD03D31-8DB7-4C6F-B0AF-186EE2C319E4}" type="slidenum">
              <a:rPr b="0" lang="de-DE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de-DE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image" Target="../media/image10.png"/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5" Type="http://schemas.openxmlformats.org/officeDocument/2006/relationships/image" Target="../media/image13.png"/><Relationship Id="rId6" Type="http://schemas.openxmlformats.org/officeDocument/2006/relationships/image" Target="../media/image14.png"/><Relationship Id="rId7" Type="http://schemas.openxmlformats.org/officeDocument/2006/relationships/image" Target="../media/image15.png"/><Relationship Id="rId8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6.png"/><Relationship Id="rId2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7.png"/><Relationship Id="rId2" Type="http://schemas.openxmlformats.org/officeDocument/2006/relationships/image" Target="../media/image18.png"/><Relationship Id="rId3" Type="http://schemas.openxmlformats.org/officeDocument/2006/relationships/image" Target="../media/image19.png"/><Relationship Id="rId4" Type="http://schemas.openxmlformats.org/officeDocument/2006/relationships/image" Target="../media/image20.png"/><Relationship Id="rId5" Type="http://schemas.openxmlformats.org/officeDocument/2006/relationships/image" Target="../media/image21.png"/><Relationship Id="rId6" Type="http://schemas.openxmlformats.org/officeDocument/2006/relationships/image" Target="../media/image22.png"/><Relationship Id="rId7" Type="http://schemas.openxmlformats.org/officeDocument/2006/relationships/image" Target="../media/image23.png"/><Relationship Id="rId8" Type="http://schemas.openxmlformats.org/officeDocument/2006/relationships/image" Target="../media/image24.png"/><Relationship Id="rId9" Type="http://schemas.openxmlformats.org/officeDocument/2006/relationships/image" Target="../media/image25.png"/><Relationship Id="rId10" Type="http://schemas.openxmlformats.org/officeDocument/2006/relationships/image" Target="../media/image26.png"/><Relationship Id="rId1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7.png"/><Relationship Id="rId2" Type="http://schemas.openxmlformats.org/officeDocument/2006/relationships/image" Target="../media/image28.png"/><Relationship Id="rId3" Type="http://schemas.openxmlformats.org/officeDocument/2006/relationships/image" Target="../media/image29.png"/><Relationship Id="rId4" Type="http://schemas.openxmlformats.org/officeDocument/2006/relationships/image" Target="../media/image30.png"/><Relationship Id="rId5" Type="http://schemas.openxmlformats.org/officeDocument/2006/relationships/image" Target="../media/image31.png"/><Relationship Id="rId6" Type="http://schemas.openxmlformats.org/officeDocument/2006/relationships/image" Target="../media/image32.png"/><Relationship Id="rId7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33.png"/><Relationship Id="rId2" Type="http://schemas.openxmlformats.org/officeDocument/2006/relationships/image" Target="../media/image34.png"/><Relationship Id="rId3" Type="http://schemas.openxmlformats.org/officeDocument/2006/relationships/image" Target="../media/image35.png"/><Relationship Id="rId4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36.png"/><Relationship Id="rId2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Shape 1"/>
          <p:cNvSpPr txBox="1"/>
          <p:nvPr/>
        </p:nvSpPr>
        <p:spPr>
          <a:xfrm>
            <a:off x="1523880" y="367920"/>
            <a:ext cx="9143640" cy="2387160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 fontScale="92000"/>
          </a:bodyPr>
          <a:p>
            <a:pPr algn="ctr">
              <a:lnSpc>
                <a:spcPct val="90000"/>
              </a:lnSpc>
            </a:pPr>
            <a:r>
              <a:rPr b="0" lang="en-US" sz="6000" spc="-1" strike="noStrike">
                <a:solidFill>
                  <a:srgbClr val="0070c0"/>
                </a:solidFill>
                <a:latin typeface="Calibri Light"/>
              </a:rPr>
              <a:t>Simple Topological Drawings of k-planar Graphs</a:t>
            </a:r>
            <a:endParaRPr b="0" lang="en-US" sz="6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3" name="TextShape 2"/>
          <p:cNvSpPr txBox="1"/>
          <p:nvPr/>
        </p:nvSpPr>
        <p:spPr>
          <a:xfrm>
            <a:off x="1523880" y="3070080"/>
            <a:ext cx="9143640" cy="165528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b="0" lang="de-DE" sz="2400" spc="-1" strike="noStrike">
                <a:solidFill>
                  <a:srgbClr val="000000"/>
                </a:solidFill>
                <a:latin typeface="Calibri"/>
              </a:rPr>
              <a:t>Authors: Chih-Hung Liu, Meghana M. Reddy, Csaba D. Tóth</a:t>
            </a:r>
            <a:endParaRPr b="0" lang="de-DE" sz="2400" spc="-1" strike="noStrike">
              <a:latin typeface="Arial"/>
            </a:endParaRPr>
          </a:p>
        </p:txBody>
      </p:sp>
      <p:sp>
        <p:nvSpPr>
          <p:cNvPr id="84" name="CustomShape 3"/>
          <p:cNvSpPr/>
          <p:nvPr/>
        </p:nvSpPr>
        <p:spPr>
          <a:xfrm>
            <a:off x="1393200" y="4422240"/>
            <a:ext cx="9143640" cy="1655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>
            <a:normAutofit/>
          </a:bodyPr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b="0" lang="de-DE" sz="2400" spc="-1" strike="noStrike">
                <a:solidFill>
                  <a:srgbClr val="000000"/>
                </a:solidFill>
                <a:latin typeface="Calibri"/>
              </a:rPr>
              <a:t>Meghana M. Reddy</a:t>
            </a:r>
            <a:endParaRPr b="0" lang="de-DE" sz="2400" spc="-1" strike="noStrike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b="0" lang="de-DE" sz="2400" spc="-1" strike="noStrike">
                <a:solidFill>
                  <a:srgbClr val="000000"/>
                </a:solidFill>
                <a:latin typeface="Calibri"/>
              </a:rPr>
              <a:t>meghana.mreddy@inf.ethz.ch</a:t>
            </a:r>
            <a:endParaRPr b="0" lang="de-DE" sz="2400" spc="-1" strike="noStrike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b="0" lang="de-DE" sz="2400" spc="-1" strike="noStrike">
                <a:solidFill>
                  <a:srgbClr val="000000"/>
                </a:solidFill>
                <a:latin typeface="Calibri"/>
              </a:rPr>
              <a:t>D-INFK, ETH Zürich</a:t>
            </a:r>
            <a:endParaRPr b="0" lang="de-DE" sz="2400" spc="-1" strike="noStrike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b="0" lang="de-DE" sz="2400" spc="-1" strike="noStrike">
                <a:solidFill>
                  <a:srgbClr val="000000"/>
                </a:solidFill>
                <a:latin typeface="Calibri"/>
              </a:rPr>
              <a:t>March 16, 2020</a:t>
            </a:r>
            <a:endParaRPr b="0" lang="de-DE" sz="2400" spc="-1" strike="noStrike">
              <a:latin typeface="Arial"/>
            </a:endParaRPr>
          </a:p>
        </p:txBody>
      </p:sp>
      <p:sp>
        <p:nvSpPr>
          <p:cNvPr id="85" name="TextShape 4"/>
          <p:cNvSpPr txBox="1"/>
          <p:nvPr/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C0AEC758-83C3-4AC9-A4C1-BB2264217EB6}" type="slidenum">
              <a:rPr b="0" lang="de-DE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de-DE" sz="1200" spc="-1" strike="noStrike"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9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Planarity of a graph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7" name="TextShape 2"/>
          <p:cNvSpPr txBox="1"/>
          <p:nvPr/>
        </p:nvSpPr>
        <p:spPr>
          <a:xfrm>
            <a:off x="838080" y="1825560"/>
            <a:ext cx="10636200" cy="43509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Maximum #crossings per edge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k-planar graph: has a drawing with at most k crossings per edge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8" name="CustomShape 3"/>
          <p:cNvSpPr/>
          <p:nvPr/>
        </p:nvSpPr>
        <p:spPr>
          <a:xfrm>
            <a:off x="5353200" y="6035760"/>
            <a:ext cx="1685160" cy="505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de-DE" sz="2400" spc="-1" strike="noStrike">
                <a:solidFill>
                  <a:srgbClr val="000000"/>
                </a:solidFill>
                <a:latin typeface="Calibri"/>
              </a:rPr>
              <a:t>K</a:t>
            </a:r>
            <a:r>
              <a:rPr b="0" lang="de-DE" sz="2400" spc="-1" strike="noStrike" baseline="-25000">
                <a:solidFill>
                  <a:srgbClr val="000000"/>
                </a:solidFill>
                <a:latin typeface="Calibri"/>
              </a:rPr>
              <a:t>5</a:t>
            </a:r>
            <a:r>
              <a:rPr b="0" lang="de-DE" sz="2400" spc="-1" strike="noStrike">
                <a:solidFill>
                  <a:srgbClr val="000000"/>
                </a:solidFill>
                <a:latin typeface="Calibri"/>
              </a:rPr>
              <a:t> : 1-planar</a:t>
            </a:r>
            <a:endParaRPr b="0" lang="de-DE" sz="2400" spc="-1" strike="noStrike">
              <a:latin typeface="Arial"/>
            </a:endParaRPr>
          </a:p>
        </p:txBody>
      </p:sp>
      <p:sp>
        <p:nvSpPr>
          <p:cNvPr id="89" name="CustomShape 4"/>
          <p:cNvSpPr/>
          <p:nvPr/>
        </p:nvSpPr>
        <p:spPr>
          <a:xfrm>
            <a:off x="1612080" y="4348440"/>
            <a:ext cx="1438200" cy="505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de-DE" sz="2400" spc="-1" strike="noStrike">
                <a:solidFill>
                  <a:srgbClr val="000000"/>
                </a:solidFill>
                <a:latin typeface="Calibri"/>
              </a:rPr>
              <a:t>K</a:t>
            </a:r>
            <a:r>
              <a:rPr b="0" lang="de-DE" sz="2400" spc="-1" strike="noStrike" baseline="-25000">
                <a:solidFill>
                  <a:srgbClr val="000000"/>
                </a:solidFill>
                <a:latin typeface="Calibri"/>
              </a:rPr>
              <a:t>4</a:t>
            </a:r>
            <a:r>
              <a:rPr b="0" lang="de-DE" sz="2400" spc="-1" strike="noStrike">
                <a:solidFill>
                  <a:srgbClr val="000000"/>
                </a:solidFill>
                <a:latin typeface="Calibri"/>
              </a:rPr>
              <a:t> : planar</a:t>
            </a:r>
            <a:endParaRPr b="0" lang="de-DE" sz="2400" spc="-1" strike="noStrike">
              <a:latin typeface="Arial"/>
            </a:endParaRPr>
          </a:p>
        </p:txBody>
      </p:sp>
      <p:sp>
        <p:nvSpPr>
          <p:cNvPr id="90" name="TextShape 5"/>
          <p:cNvSpPr txBox="1"/>
          <p:nvPr/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7D02661F-A7FD-4998-8A85-0AB0D57E6835}" type="slidenum">
              <a:rPr b="0" lang="de-DE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de-DE" sz="1200" spc="-1" strike="noStrike">
              <a:latin typeface="Times New Roman"/>
            </a:endParaRPr>
          </a:p>
        </p:txBody>
      </p:sp>
      <p:sp>
        <p:nvSpPr>
          <p:cNvPr id="91" name="CustomShape 6"/>
          <p:cNvSpPr/>
          <p:nvPr/>
        </p:nvSpPr>
        <p:spPr>
          <a:xfrm>
            <a:off x="6985440" y="1825560"/>
            <a:ext cx="3139200" cy="821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de-DE" sz="2400" spc="-1" strike="noStrike">
                <a:solidFill>
                  <a:srgbClr val="000000"/>
                </a:solidFill>
                <a:latin typeface="Calibri"/>
              </a:rPr>
              <a:t>“</a:t>
            </a:r>
            <a:r>
              <a:rPr b="0" i="1" lang="de-DE" sz="2400" spc="-1" strike="noStrike">
                <a:solidFill>
                  <a:srgbClr val="000000"/>
                </a:solidFill>
                <a:latin typeface="Calibri"/>
              </a:rPr>
              <a:t>local crossing number”</a:t>
            </a:r>
            <a:endParaRPr b="0" lang="de-DE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DE" sz="2400" spc="-1" strike="noStrike">
              <a:latin typeface="Arial"/>
            </a:endParaRPr>
          </a:p>
        </p:txBody>
      </p:sp>
      <p:pic>
        <p:nvPicPr>
          <p:cNvPr id="92" name="Picture 7" descr=""/>
          <p:cNvPicPr/>
          <p:nvPr/>
        </p:nvPicPr>
        <p:blipFill>
          <a:blip r:embed="rId1"/>
          <a:stretch/>
        </p:blipFill>
        <p:spPr>
          <a:xfrm>
            <a:off x="1484640" y="3244680"/>
            <a:ext cx="1540440" cy="924120"/>
          </a:xfrm>
          <a:prstGeom prst="rect">
            <a:avLst/>
          </a:prstGeom>
          <a:ln>
            <a:noFill/>
          </a:ln>
        </p:spPr>
      </p:pic>
      <p:pic>
        <p:nvPicPr>
          <p:cNvPr id="93" name="Picture 13" descr=""/>
          <p:cNvPicPr/>
          <p:nvPr/>
        </p:nvPicPr>
        <p:blipFill>
          <a:blip r:embed="rId2"/>
          <a:stretch/>
        </p:blipFill>
        <p:spPr>
          <a:xfrm>
            <a:off x="5229000" y="4513680"/>
            <a:ext cx="1854720" cy="1327320"/>
          </a:xfrm>
          <a:prstGeom prst="rect">
            <a:avLst/>
          </a:prstGeom>
          <a:ln>
            <a:noFill/>
          </a:ln>
        </p:spPr>
      </p:pic>
      <p:pic>
        <p:nvPicPr>
          <p:cNvPr id="94" name="Picture 25" descr=""/>
          <p:cNvPicPr/>
          <p:nvPr/>
        </p:nvPicPr>
        <p:blipFill>
          <a:blip r:embed="rId3"/>
          <a:stretch/>
        </p:blipFill>
        <p:spPr>
          <a:xfrm>
            <a:off x="5526720" y="2929320"/>
            <a:ext cx="1258920" cy="1341360"/>
          </a:xfrm>
          <a:prstGeom prst="rect">
            <a:avLst/>
          </a:prstGeom>
          <a:ln>
            <a:noFill/>
          </a:ln>
        </p:spPr>
      </p:pic>
      <p:pic>
        <p:nvPicPr>
          <p:cNvPr id="95" name="Picture 29" descr=""/>
          <p:cNvPicPr/>
          <p:nvPr/>
        </p:nvPicPr>
        <p:blipFill>
          <a:blip r:embed="rId4"/>
          <a:stretch/>
        </p:blipFill>
        <p:spPr>
          <a:xfrm>
            <a:off x="8607600" y="4607640"/>
            <a:ext cx="1441440" cy="1321200"/>
          </a:xfrm>
          <a:prstGeom prst="rect">
            <a:avLst/>
          </a:prstGeom>
          <a:ln>
            <a:noFill/>
          </a:ln>
        </p:spPr>
      </p:pic>
      <p:sp>
        <p:nvSpPr>
          <p:cNvPr id="96" name="CustomShape 7"/>
          <p:cNvSpPr/>
          <p:nvPr/>
        </p:nvSpPr>
        <p:spPr>
          <a:xfrm>
            <a:off x="8485560" y="6064200"/>
            <a:ext cx="1685160" cy="505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de-DE" sz="2400" spc="-1" strike="noStrike">
                <a:solidFill>
                  <a:srgbClr val="000000"/>
                </a:solidFill>
                <a:latin typeface="Calibri"/>
              </a:rPr>
              <a:t>K</a:t>
            </a:r>
            <a:r>
              <a:rPr b="0" lang="de-DE" sz="2400" spc="-1" strike="noStrike" baseline="-25000">
                <a:solidFill>
                  <a:srgbClr val="000000"/>
                </a:solidFill>
                <a:latin typeface="Calibri"/>
              </a:rPr>
              <a:t>7</a:t>
            </a:r>
            <a:r>
              <a:rPr b="0" lang="de-DE" sz="2400" spc="-1" strike="noStrike">
                <a:solidFill>
                  <a:srgbClr val="000000"/>
                </a:solidFill>
                <a:latin typeface="Calibri"/>
              </a:rPr>
              <a:t> : 2-planar</a:t>
            </a:r>
            <a:endParaRPr b="0" lang="de-DE" sz="2400" spc="-1" strike="noStrike">
              <a:latin typeface="Arial"/>
            </a:endParaRPr>
          </a:p>
        </p:txBody>
      </p:sp>
      <p:pic>
        <p:nvPicPr>
          <p:cNvPr id="97" name="Picture 32" descr=""/>
          <p:cNvPicPr/>
          <p:nvPr/>
        </p:nvPicPr>
        <p:blipFill>
          <a:blip r:embed="rId5"/>
          <a:stretch/>
        </p:blipFill>
        <p:spPr>
          <a:xfrm>
            <a:off x="8622720" y="2929320"/>
            <a:ext cx="1329120" cy="136620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9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Crossing number of a graph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9" name="TextShape 2"/>
          <p:cNvSpPr txBox="1"/>
          <p:nvPr/>
        </p:nvSpPr>
        <p:spPr>
          <a:xfrm>
            <a:off x="838080" y="1825560"/>
            <a:ext cx="10636200" cy="43509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Total #crossings in a drawing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“</a:t>
            </a:r>
            <a:r>
              <a:rPr b="0" i="1" lang="en-US" sz="2400" spc="-1" strike="noStrike">
                <a:solidFill>
                  <a:srgbClr val="000000"/>
                </a:solidFill>
                <a:latin typeface="Calibri"/>
              </a:rPr>
              <a:t>Graph crossing number</a:t>
            </a: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”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0" name="TextShape 3"/>
          <p:cNvSpPr txBox="1"/>
          <p:nvPr/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08112606-E92A-48D2-9F62-16FEF1BBF19E}" type="slidenum">
              <a:rPr b="0" lang="de-DE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de-DE" sz="1200" spc="-1" strike="noStrike">
              <a:latin typeface="Times New Roman"/>
            </a:endParaRPr>
          </a:p>
        </p:txBody>
      </p:sp>
      <p:pic>
        <p:nvPicPr>
          <p:cNvPr id="101" name="Picture 5" descr=""/>
          <p:cNvPicPr/>
          <p:nvPr/>
        </p:nvPicPr>
        <p:blipFill>
          <a:blip r:embed="rId1"/>
          <a:stretch/>
        </p:blipFill>
        <p:spPr>
          <a:xfrm>
            <a:off x="4317840" y="3572280"/>
            <a:ext cx="3924360" cy="2409480"/>
          </a:xfrm>
          <a:prstGeom prst="rect">
            <a:avLst/>
          </a:prstGeom>
          <a:ln>
            <a:noFill/>
          </a:ln>
        </p:spPr>
      </p:pic>
      <p:pic>
        <p:nvPicPr>
          <p:cNvPr id="102" name="Picture 10" descr=""/>
          <p:cNvPicPr/>
          <p:nvPr/>
        </p:nvPicPr>
        <p:blipFill>
          <a:blip r:embed="rId2"/>
          <a:stretch/>
        </p:blipFill>
        <p:spPr>
          <a:xfrm>
            <a:off x="4317840" y="3572280"/>
            <a:ext cx="3924360" cy="2395800"/>
          </a:xfrm>
          <a:prstGeom prst="rect">
            <a:avLst/>
          </a:prstGeom>
          <a:ln>
            <a:noFill/>
          </a:ln>
        </p:spPr>
      </p:pic>
      <p:pic>
        <p:nvPicPr>
          <p:cNvPr id="103" name="Picture 14" descr=""/>
          <p:cNvPicPr/>
          <p:nvPr/>
        </p:nvPicPr>
        <p:blipFill>
          <a:blip r:embed="rId3"/>
          <a:stretch/>
        </p:blipFill>
        <p:spPr>
          <a:xfrm>
            <a:off x="4317840" y="3572280"/>
            <a:ext cx="3202920" cy="169272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7" dur="indefinite" restart="never" nodeType="tmRoot">
          <p:childTnLst>
            <p:seq>
              <p:cTn id="48" dur="indefinite" nodeType="mainSeq">
                <p:childTnLst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nodeType="clickEffect" fill="hold" presetClass="exit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nodeType="clickEffect" fill="hold" presetClass="exit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9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Simple Topological Drawings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5" name="CustomShape 2"/>
          <p:cNvSpPr/>
          <p:nvPr/>
        </p:nvSpPr>
        <p:spPr>
          <a:xfrm>
            <a:off x="691200" y="4569480"/>
            <a:ext cx="9914400" cy="1553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endParaRPr b="0" lang="de-DE" sz="1800" spc="-1" strike="noStrike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de-DE" sz="2400" spc="-1" strike="noStrike">
                <a:solidFill>
                  <a:srgbClr val="000000"/>
                </a:solidFill>
                <a:latin typeface="Calibri"/>
              </a:rPr>
              <a:t>For k-planar graphs, and , minimizing total crossings also minimizes the maximum crossings per edge (Pach et al., 2006).</a:t>
            </a:r>
            <a:endParaRPr b="0" lang="de-DE" sz="2400" spc="-1" strike="noStrike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de-DE" sz="2400" spc="-1" strike="noStrike">
                <a:solidFill>
                  <a:srgbClr val="000000"/>
                </a:solidFill>
                <a:latin typeface="Calibri"/>
              </a:rPr>
              <a:t>However, the same is not true for(Schaefer, 2018).</a:t>
            </a:r>
            <a:endParaRPr b="0" lang="de-DE" sz="2400" spc="-1" strike="noStrike">
              <a:latin typeface="Arial"/>
            </a:endParaRPr>
          </a:p>
        </p:txBody>
      </p:sp>
      <p:sp>
        <p:nvSpPr>
          <p:cNvPr id="106" name="CustomShape 3"/>
          <p:cNvSpPr/>
          <p:nvPr/>
        </p:nvSpPr>
        <p:spPr>
          <a:xfrm>
            <a:off x="691200" y="4569480"/>
            <a:ext cx="9914400" cy="1569240"/>
          </a:xfrm>
          <a:prstGeom prst="rect">
            <a:avLst/>
          </a:prstGeom>
          <a:blipFill rotWithShape="0">
            <a:blip r:embed="rId1"/>
            <a:stretch>
              <a:fillRect l="-637" t="0" r="0" b="-7302"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0" lang="de-DE" sz="1800" spc="-1" strike="noStrike">
                <a:latin typeface="Calibri"/>
              </a:rPr>
              <a:t> </a:t>
            </a:r>
            <a:endParaRPr b="0" lang="de-DE" sz="1800" spc="-1" strike="noStrike">
              <a:latin typeface="Arial"/>
            </a:endParaRPr>
          </a:p>
        </p:txBody>
      </p:sp>
      <p:sp>
        <p:nvSpPr>
          <p:cNvPr id="107" name="TextShape 4"/>
          <p:cNvSpPr txBox="1"/>
          <p:nvPr/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9A90EB62-D8FC-461F-A8A0-9AD220B1BAE5}" type="slidenum">
              <a:rPr b="0" lang="de-DE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de-DE" sz="1200" spc="-1" strike="noStrike">
              <a:latin typeface="Times New Roman"/>
            </a:endParaRPr>
          </a:p>
        </p:txBody>
      </p:sp>
      <p:pic>
        <p:nvPicPr>
          <p:cNvPr id="108" name="Picture 5" descr=""/>
          <p:cNvPicPr/>
          <p:nvPr/>
        </p:nvPicPr>
        <p:blipFill>
          <a:blip r:embed="rId2"/>
          <a:stretch/>
        </p:blipFill>
        <p:spPr>
          <a:xfrm>
            <a:off x="1716120" y="2481120"/>
            <a:ext cx="1536480" cy="583920"/>
          </a:xfrm>
          <a:prstGeom prst="rect">
            <a:avLst/>
          </a:prstGeom>
          <a:ln>
            <a:noFill/>
          </a:ln>
        </p:spPr>
      </p:pic>
      <p:pic>
        <p:nvPicPr>
          <p:cNvPr id="109" name="Picture 7" descr=""/>
          <p:cNvPicPr/>
          <p:nvPr/>
        </p:nvPicPr>
        <p:blipFill>
          <a:blip r:embed="rId3"/>
          <a:stretch/>
        </p:blipFill>
        <p:spPr>
          <a:xfrm>
            <a:off x="3824280" y="2460240"/>
            <a:ext cx="1621800" cy="582480"/>
          </a:xfrm>
          <a:prstGeom prst="rect">
            <a:avLst/>
          </a:prstGeom>
          <a:ln>
            <a:noFill/>
          </a:ln>
        </p:spPr>
      </p:pic>
      <p:sp>
        <p:nvSpPr>
          <p:cNvPr id="110" name="CustomShape 5"/>
          <p:cNvSpPr/>
          <p:nvPr/>
        </p:nvSpPr>
        <p:spPr>
          <a:xfrm>
            <a:off x="2189160" y="2310480"/>
            <a:ext cx="534960" cy="914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>
            <a:spAutoFit/>
          </a:bodyPr>
          <a:p>
            <a:pPr algn="ctr">
              <a:lnSpc>
                <a:spcPct val="100000"/>
              </a:lnSpc>
            </a:pPr>
            <a:r>
              <a:rPr b="1" lang="de-DE" sz="5400" spc="49" strike="noStrike">
                <a:solidFill>
                  <a:srgbClr val="ff0000"/>
                </a:solidFill>
                <a:latin typeface="Calibri"/>
              </a:rPr>
              <a:t>X</a:t>
            </a:r>
            <a:endParaRPr b="0" lang="de-DE" sz="5400" spc="-1" strike="noStrike">
              <a:latin typeface="Arial"/>
            </a:endParaRPr>
          </a:p>
        </p:txBody>
      </p:sp>
      <p:sp>
        <p:nvSpPr>
          <p:cNvPr id="111" name="CustomShape 6"/>
          <p:cNvSpPr/>
          <p:nvPr/>
        </p:nvSpPr>
        <p:spPr>
          <a:xfrm>
            <a:off x="4255560" y="2310480"/>
            <a:ext cx="534960" cy="914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>
            <a:spAutoFit/>
          </a:bodyPr>
          <a:p>
            <a:pPr algn="ctr">
              <a:lnSpc>
                <a:spcPct val="100000"/>
              </a:lnSpc>
            </a:pPr>
            <a:r>
              <a:rPr b="1" lang="de-DE" sz="5400" spc="49" strike="noStrike">
                <a:solidFill>
                  <a:srgbClr val="ff0000"/>
                </a:solidFill>
                <a:latin typeface="Calibri"/>
              </a:rPr>
              <a:t>X</a:t>
            </a:r>
            <a:endParaRPr b="0" lang="de-DE" sz="5400" spc="-1" strike="noStrike">
              <a:latin typeface="Arial"/>
            </a:endParaRPr>
          </a:p>
        </p:txBody>
      </p:sp>
      <p:sp>
        <p:nvSpPr>
          <p:cNvPr id="112" name="CustomShape 7"/>
          <p:cNvSpPr/>
          <p:nvPr/>
        </p:nvSpPr>
        <p:spPr>
          <a:xfrm>
            <a:off x="2313360" y="3800160"/>
            <a:ext cx="7353000" cy="821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de-DE" sz="2400" spc="-1" strike="noStrike">
                <a:solidFill>
                  <a:srgbClr val="000000"/>
                </a:solidFill>
                <a:latin typeface="Calibri"/>
              </a:rPr>
              <a:t>“</a:t>
            </a:r>
            <a:r>
              <a:rPr b="0" i="1" lang="de-DE" sz="2400" spc="-1" strike="noStrike">
                <a:solidFill>
                  <a:srgbClr val="000000"/>
                </a:solidFill>
                <a:latin typeface="Calibri"/>
              </a:rPr>
              <a:t>local crossing number” vs “simple local crossing number”</a:t>
            </a:r>
            <a:endParaRPr b="0" lang="de-DE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DE" sz="2400" spc="-1" strike="noStrike">
              <a:latin typeface="Arial"/>
            </a:endParaRPr>
          </a:p>
        </p:txBody>
      </p:sp>
      <p:sp>
        <p:nvSpPr>
          <p:cNvPr id="113" name="CustomShape 8"/>
          <p:cNvSpPr/>
          <p:nvPr/>
        </p:nvSpPr>
        <p:spPr>
          <a:xfrm>
            <a:off x="3719520" y="3212280"/>
            <a:ext cx="4098240" cy="821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de-DE" sz="2400" spc="-1" strike="noStrike">
                <a:solidFill>
                  <a:srgbClr val="000000"/>
                </a:solidFill>
                <a:latin typeface="Calibri"/>
              </a:rPr>
              <a:t>“</a:t>
            </a:r>
            <a:r>
              <a:rPr b="0" i="1" lang="de-DE" sz="2400" spc="-1" strike="noStrike">
                <a:solidFill>
                  <a:srgbClr val="000000"/>
                </a:solidFill>
                <a:latin typeface="Calibri"/>
              </a:rPr>
              <a:t>Simple</a:t>
            </a:r>
            <a:r>
              <a:rPr b="0" lang="de-DE" sz="24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i="1" lang="de-DE" sz="2400" spc="-1" strike="noStrike">
                <a:solidFill>
                  <a:srgbClr val="000000"/>
                </a:solidFill>
                <a:latin typeface="Calibri"/>
              </a:rPr>
              <a:t>local crossing number”</a:t>
            </a:r>
            <a:r>
              <a:rPr b="0" lang="de-DE" sz="2400" spc="-1" strike="noStrike">
                <a:solidFill>
                  <a:srgbClr val="000000"/>
                </a:solidFill>
                <a:latin typeface="Calibri"/>
              </a:rPr>
              <a:t> </a:t>
            </a:r>
            <a:endParaRPr b="0" lang="de-DE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DE" sz="2400" spc="-1" strike="noStrike">
              <a:latin typeface="Arial"/>
            </a:endParaRPr>
          </a:p>
        </p:txBody>
      </p:sp>
      <p:sp>
        <p:nvSpPr>
          <p:cNvPr id="114" name="CustomShape 9"/>
          <p:cNvSpPr/>
          <p:nvPr/>
        </p:nvSpPr>
        <p:spPr>
          <a:xfrm>
            <a:off x="691200" y="1690560"/>
            <a:ext cx="991440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de-DE" sz="2400" spc="-1" strike="noStrike">
                <a:solidFill>
                  <a:srgbClr val="000000"/>
                </a:solidFill>
                <a:latin typeface="Calibri"/>
              </a:rPr>
              <a:t>Any two edges have at most one point in common.</a:t>
            </a:r>
            <a:endParaRPr b="0" lang="de-DE" sz="2400" spc="-1" strike="noStrike">
              <a:latin typeface="Arial"/>
            </a:endParaRPr>
          </a:p>
        </p:txBody>
      </p:sp>
      <p:pic>
        <p:nvPicPr>
          <p:cNvPr id="115" name="Picture 21" descr=""/>
          <p:cNvPicPr/>
          <p:nvPr/>
        </p:nvPicPr>
        <p:blipFill>
          <a:blip r:embed="rId4"/>
          <a:stretch/>
        </p:blipFill>
        <p:spPr>
          <a:xfrm rot="20265000">
            <a:off x="7256160" y="2181240"/>
            <a:ext cx="1561680" cy="1028520"/>
          </a:xfrm>
          <a:prstGeom prst="rect">
            <a:avLst/>
          </a:prstGeom>
          <a:ln>
            <a:noFill/>
          </a:ln>
        </p:spPr>
      </p:pic>
      <p:pic>
        <p:nvPicPr>
          <p:cNvPr id="116" name="Picture 23" descr=""/>
          <p:cNvPicPr/>
          <p:nvPr/>
        </p:nvPicPr>
        <p:blipFill>
          <a:blip r:embed="rId5"/>
          <a:stretch/>
        </p:blipFill>
        <p:spPr>
          <a:xfrm>
            <a:off x="9186480" y="2347200"/>
            <a:ext cx="1662480" cy="717480"/>
          </a:xfrm>
          <a:prstGeom prst="rect">
            <a:avLst/>
          </a:prstGeom>
          <a:ln>
            <a:noFill/>
          </a:ln>
        </p:spPr>
      </p:pic>
      <p:pic>
        <p:nvPicPr>
          <p:cNvPr id="117" name="Picture 25" descr=""/>
          <p:cNvPicPr/>
          <p:nvPr/>
        </p:nvPicPr>
        <p:blipFill>
          <a:blip r:embed="rId6">
            <a:alphaModFix amt="50000"/>
          </a:blip>
          <a:stretch/>
        </p:blipFill>
        <p:spPr>
          <a:xfrm>
            <a:off x="7735320" y="2407680"/>
            <a:ext cx="740880" cy="685800"/>
          </a:xfrm>
          <a:prstGeom prst="rect">
            <a:avLst/>
          </a:prstGeom>
          <a:ln>
            <a:noFill/>
          </a:ln>
        </p:spPr>
      </p:pic>
      <p:pic>
        <p:nvPicPr>
          <p:cNvPr id="118" name="Picture 26" descr=""/>
          <p:cNvPicPr/>
          <p:nvPr/>
        </p:nvPicPr>
        <p:blipFill>
          <a:blip r:embed="rId7">
            <a:alphaModFix amt="50000"/>
          </a:blip>
          <a:stretch/>
        </p:blipFill>
        <p:spPr>
          <a:xfrm>
            <a:off x="9610920" y="2338920"/>
            <a:ext cx="742320" cy="68688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3" dur="indefinite" restart="never" nodeType="tmRoot">
          <p:childTnLst>
            <p:seq>
              <p:cTn id="74" dur="indefinite" nodeType="mainSeq">
                <p:childTnLst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CustomShape 1"/>
          <p:cNvSpPr/>
          <p:nvPr/>
        </p:nvSpPr>
        <p:spPr>
          <a:xfrm>
            <a:off x="7970760" y="3683880"/>
            <a:ext cx="1141560" cy="53208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b1cbe9"/>
              </a:gs>
              <a:gs pos="100000">
                <a:srgbClr val="a2c1e4"/>
              </a:gs>
            </a:gsLst>
            <a:lin ang="5400000"/>
          </a:gra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</p:sp>
      <p:sp>
        <p:nvSpPr>
          <p:cNvPr id="120" name="TextShape 2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9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Simple drawings of k-planar graphs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1" name="TextShape 3"/>
          <p:cNvSpPr txBox="1"/>
          <p:nvPr/>
        </p:nvSpPr>
        <p:spPr>
          <a:xfrm>
            <a:off x="838080" y="1690560"/>
            <a:ext cx="10515240" cy="300348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Does a 4-planar graph always have a 3290-plane simple topological drawing?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70c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70c0"/>
                </a:solidFill>
                <a:latin typeface="Calibri"/>
              </a:rPr>
              <a:t>Does there exist a function  such that every k-planar graph has an  -plane simple drawing? (Question by Schaefer)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2" name="TextShape 4"/>
          <p:cNvSpPr txBox="1"/>
          <p:nvPr/>
        </p:nvSpPr>
        <p:spPr>
          <a:xfrm>
            <a:off x="838080" y="1690560"/>
            <a:ext cx="10515240" cy="3003480"/>
          </a:xfrm>
          <a:prstGeom prst="rect">
            <a:avLst/>
          </a:prstGeom>
          <a:blipFill rotWithShape="0">
            <a:blip r:embed="rId1"/>
            <a:stretch>
              <a:fillRect/>
            </a:stretch>
          </a:blipFill>
          <a:ln>
            <a:noFill/>
          </a:ln>
        </p:spPr>
        <p:txBody>
          <a:bodyPr>
            <a:noAutofit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latin typeface="Calibri"/>
              </a:rPr>
              <a:t> 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3" name="CustomShape 5"/>
          <p:cNvSpPr/>
          <p:nvPr/>
        </p:nvSpPr>
        <p:spPr>
          <a:xfrm>
            <a:off x="8100000" y="3763440"/>
            <a:ext cx="82656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Yes!</a:t>
            </a:r>
            <a:endParaRPr b="0" lang="de-DE" sz="1800" spc="-1" strike="noStrike">
              <a:latin typeface="Arial"/>
            </a:endParaRPr>
          </a:p>
        </p:txBody>
      </p:sp>
      <p:sp>
        <p:nvSpPr>
          <p:cNvPr id="124" name="TextShape 6"/>
          <p:cNvSpPr txBox="1"/>
          <p:nvPr/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618354FB-6944-40D6-AE3A-F604722CB083}" type="slidenum">
              <a:rPr b="0" lang="de-DE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de-DE" sz="1200" spc="-1" strike="noStrike"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23" dur="indefinite" restart="never" nodeType="tmRoot">
          <p:childTnLst>
            <p:seq>
              <p:cTn id="124" dur="indefinite" nodeType="mainSeq">
                <p:childTnLst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9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Idea: Rerouting the edges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6" name="CustomShape 2"/>
          <p:cNvSpPr/>
          <p:nvPr/>
        </p:nvSpPr>
        <p:spPr>
          <a:xfrm>
            <a:off x="10179720" y="2090880"/>
            <a:ext cx="866880" cy="395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0" i="1" lang="de-DE" sz="2000" spc="-1" strike="noStrike">
                <a:solidFill>
                  <a:srgbClr val="0070c0"/>
                </a:solidFill>
                <a:latin typeface="Calibri"/>
              </a:rPr>
              <a:t>“</a:t>
            </a:r>
            <a:r>
              <a:rPr b="0" i="1" lang="de-DE" sz="2000" spc="-1" strike="noStrike">
                <a:solidFill>
                  <a:srgbClr val="0070c0"/>
                </a:solidFill>
                <a:latin typeface="Calibri"/>
              </a:rPr>
              <a:t>Lens” </a:t>
            </a:r>
            <a:endParaRPr b="0" lang="de-DE" sz="2000" spc="-1" strike="noStrike">
              <a:latin typeface="Arial"/>
            </a:endParaRPr>
          </a:p>
        </p:txBody>
      </p:sp>
      <p:sp>
        <p:nvSpPr>
          <p:cNvPr id="127" name="TextShape 3"/>
          <p:cNvSpPr txBox="1"/>
          <p:nvPr/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D360B903-0CB5-4656-9791-F467C6FAAEE5}" type="slidenum">
              <a:rPr b="0" lang="de-DE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de-DE" sz="1200" spc="-1" strike="noStrike">
              <a:latin typeface="Times New Roman"/>
            </a:endParaRPr>
          </a:p>
        </p:txBody>
      </p:sp>
      <p:pic>
        <p:nvPicPr>
          <p:cNvPr id="128" name="Picture 6" descr=""/>
          <p:cNvPicPr/>
          <p:nvPr/>
        </p:nvPicPr>
        <p:blipFill>
          <a:blip r:embed="rId1"/>
          <a:stretch/>
        </p:blipFill>
        <p:spPr>
          <a:xfrm>
            <a:off x="1920960" y="1636920"/>
            <a:ext cx="3170520" cy="1706040"/>
          </a:xfrm>
          <a:prstGeom prst="rect">
            <a:avLst/>
          </a:prstGeom>
          <a:ln>
            <a:noFill/>
          </a:ln>
        </p:spPr>
      </p:pic>
      <p:pic>
        <p:nvPicPr>
          <p:cNvPr id="129" name="Picture 8" descr=""/>
          <p:cNvPicPr/>
          <p:nvPr/>
        </p:nvPicPr>
        <p:blipFill>
          <a:blip r:embed="rId2"/>
          <a:stretch/>
        </p:blipFill>
        <p:spPr>
          <a:xfrm>
            <a:off x="1920960" y="4253760"/>
            <a:ext cx="3170520" cy="1706040"/>
          </a:xfrm>
          <a:prstGeom prst="rect">
            <a:avLst/>
          </a:prstGeom>
          <a:ln>
            <a:noFill/>
          </a:ln>
        </p:spPr>
      </p:pic>
      <p:pic>
        <p:nvPicPr>
          <p:cNvPr id="130" name="Picture 11" descr=""/>
          <p:cNvPicPr/>
          <p:nvPr/>
        </p:nvPicPr>
        <p:blipFill>
          <a:blip r:embed="rId3"/>
          <a:stretch/>
        </p:blipFill>
        <p:spPr>
          <a:xfrm>
            <a:off x="1920960" y="4253760"/>
            <a:ext cx="3170520" cy="1706040"/>
          </a:xfrm>
          <a:prstGeom prst="rect">
            <a:avLst/>
          </a:prstGeom>
          <a:ln>
            <a:noFill/>
          </a:ln>
        </p:spPr>
      </p:pic>
      <p:pic>
        <p:nvPicPr>
          <p:cNvPr id="131" name="Picture 15" descr=""/>
          <p:cNvPicPr/>
          <p:nvPr/>
        </p:nvPicPr>
        <p:blipFill>
          <a:blip r:embed="rId4"/>
          <a:stretch/>
        </p:blipFill>
        <p:spPr>
          <a:xfrm>
            <a:off x="6397560" y="1692720"/>
            <a:ext cx="3013560" cy="1650240"/>
          </a:xfrm>
          <a:prstGeom prst="rect">
            <a:avLst/>
          </a:prstGeom>
          <a:ln>
            <a:noFill/>
          </a:ln>
        </p:spPr>
      </p:pic>
      <p:pic>
        <p:nvPicPr>
          <p:cNvPr id="132" name="Picture 19" descr=""/>
          <p:cNvPicPr/>
          <p:nvPr/>
        </p:nvPicPr>
        <p:blipFill>
          <a:blip r:embed="rId5"/>
          <a:stretch/>
        </p:blipFill>
        <p:spPr>
          <a:xfrm>
            <a:off x="6397560" y="4253760"/>
            <a:ext cx="3013560" cy="1659960"/>
          </a:xfrm>
          <a:prstGeom prst="rect">
            <a:avLst/>
          </a:prstGeom>
          <a:ln>
            <a:noFill/>
          </a:ln>
        </p:spPr>
      </p:pic>
      <p:pic>
        <p:nvPicPr>
          <p:cNvPr id="133" name="Picture 27" descr=""/>
          <p:cNvPicPr/>
          <p:nvPr/>
        </p:nvPicPr>
        <p:blipFill>
          <a:blip r:embed="rId6"/>
          <a:stretch/>
        </p:blipFill>
        <p:spPr>
          <a:xfrm>
            <a:off x="6404040" y="4260960"/>
            <a:ext cx="3007080" cy="1656000"/>
          </a:xfrm>
          <a:prstGeom prst="rect">
            <a:avLst/>
          </a:prstGeom>
          <a:ln>
            <a:noFill/>
          </a:ln>
        </p:spPr>
      </p:pic>
      <p:sp>
        <p:nvSpPr>
          <p:cNvPr id="134" name="CustomShape 4"/>
          <p:cNvSpPr/>
          <p:nvPr/>
        </p:nvSpPr>
        <p:spPr>
          <a:xfrm>
            <a:off x="10179720" y="2468880"/>
            <a:ext cx="866880" cy="395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0" i="1" lang="de-DE" sz="2000" spc="-1" strike="noStrike">
                <a:solidFill>
                  <a:srgbClr val="548235"/>
                </a:solidFill>
                <a:latin typeface="Calibri"/>
              </a:rPr>
              <a:t>“</a:t>
            </a:r>
            <a:r>
              <a:rPr b="0" i="1" lang="de-DE" sz="2000" spc="-1" strike="noStrike">
                <a:solidFill>
                  <a:srgbClr val="548235"/>
                </a:solidFill>
                <a:latin typeface="Calibri"/>
              </a:rPr>
              <a:t>Arcs”</a:t>
            </a:r>
            <a:endParaRPr b="0" lang="de-DE" sz="2000" spc="-1" strike="noStrike">
              <a:latin typeface="Arial"/>
            </a:endParaRPr>
          </a:p>
        </p:txBody>
      </p:sp>
      <p:pic>
        <p:nvPicPr>
          <p:cNvPr id="135" name="Picture 30" descr=""/>
          <p:cNvPicPr/>
          <p:nvPr/>
        </p:nvPicPr>
        <p:blipFill>
          <a:blip r:embed="rId7"/>
          <a:stretch/>
        </p:blipFill>
        <p:spPr>
          <a:xfrm>
            <a:off x="1927080" y="1643400"/>
            <a:ext cx="3158280" cy="1699200"/>
          </a:xfrm>
          <a:prstGeom prst="rect">
            <a:avLst/>
          </a:prstGeom>
          <a:ln>
            <a:noFill/>
          </a:ln>
        </p:spPr>
      </p:pic>
      <p:pic>
        <p:nvPicPr>
          <p:cNvPr id="136" name="Picture 32" descr=""/>
          <p:cNvPicPr/>
          <p:nvPr/>
        </p:nvPicPr>
        <p:blipFill>
          <a:blip r:embed="rId8"/>
          <a:stretch/>
        </p:blipFill>
        <p:spPr>
          <a:xfrm>
            <a:off x="6397560" y="1696320"/>
            <a:ext cx="3000600" cy="1643040"/>
          </a:xfrm>
          <a:prstGeom prst="rect">
            <a:avLst/>
          </a:prstGeom>
          <a:ln>
            <a:noFill/>
          </a:ln>
        </p:spPr>
      </p:pic>
      <p:pic>
        <p:nvPicPr>
          <p:cNvPr id="137" name="Picture 34" descr=""/>
          <p:cNvPicPr/>
          <p:nvPr/>
        </p:nvPicPr>
        <p:blipFill>
          <a:blip r:embed="rId9"/>
          <a:stretch/>
        </p:blipFill>
        <p:spPr>
          <a:xfrm>
            <a:off x="1927080" y="1638720"/>
            <a:ext cx="3158280" cy="1712160"/>
          </a:xfrm>
          <a:prstGeom prst="rect">
            <a:avLst/>
          </a:prstGeom>
          <a:ln>
            <a:noFill/>
          </a:ln>
        </p:spPr>
      </p:pic>
      <p:pic>
        <p:nvPicPr>
          <p:cNvPr id="138" name="Picture 36" descr=""/>
          <p:cNvPicPr/>
          <p:nvPr/>
        </p:nvPicPr>
        <p:blipFill>
          <a:blip r:embed="rId10"/>
          <a:stretch/>
        </p:blipFill>
        <p:spPr>
          <a:xfrm>
            <a:off x="6397560" y="1696320"/>
            <a:ext cx="3000600" cy="1643040"/>
          </a:xfrm>
          <a:prstGeom prst="rect">
            <a:avLst/>
          </a:prstGeom>
          <a:ln>
            <a:noFill/>
          </a:ln>
        </p:spPr>
      </p:pic>
      <p:sp>
        <p:nvSpPr>
          <p:cNvPr id="139" name="CustomShape 5"/>
          <p:cNvSpPr/>
          <p:nvPr/>
        </p:nvSpPr>
        <p:spPr>
          <a:xfrm>
            <a:off x="2403000" y="2551680"/>
            <a:ext cx="2062440" cy="376560"/>
          </a:xfrm>
          <a:custGeom>
            <a:avLst/>
            <a:gdLst/>
            <a:ahLst/>
            <a:rect l="l" t="t" r="r" b="b"/>
            <a:pathLst>
              <a:path w="2062716" h="376855">
                <a:moveTo>
                  <a:pt x="0" y="0"/>
                </a:moveTo>
                <a:cubicBezTo>
                  <a:pt x="103667" y="81516"/>
                  <a:pt x="207335" y="163033"/>
                  <a:pt x="340242" y="223284"/>
                </a:cubicBezTo>
                <a:cubicBezTo>
                  <a:pt x="473149" y="283535"/>
                  <a:pt x="623777" y="338470"/>
                  <a:pt x="797442" y="361507"/>
                </a:cubicBezTo>
                <a:cubicBezTo>
                  <a:pt x="971107" y="384544"/>
                  <a:pt x="1213884" y="379228"/>
                  <a:pt x="1382233" y="361507"/>
                </a:cubicBezTo>
                <a:cubicBezTo>
                  <a:pt x="1550582" y="343786"/>
                  <a:pt x="1694121" y="292395"/>
                  <a:pt x="1807535" y="255181"/>
                </a:cubicBezTo>
                <a:cubicBezTo>
                  <a:pt x="1920949" y="217967"/>
                  <a:pt x="1991832" y="178095"/>
                  <a:pt x="2062716" y="138223"/>
                </a:cubicBezTo>
              </a:path>
            </a:pathLst>
          </a:custGeom>
          <a:noFill/>
          <a:ln/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0" name="CustomShape 6"/>
          <p:cNvSpPr/>
          <p:nvPr/>
        </p:nvSpPr>
        <p:spPr>
          <a:xfrm>
            <a:off x="2370960" y="2102040"/>
            <a:ext cx="2104920" cy="566280"/>
          </a:xfrm>
          <a:custGeom>
            <a:avLst/>
            <a:gdLst/>
            <a:ahLst/>
            <a:rect l="l" t="t" r="r" b="b"/>
            <a:pathLst>
              <a:path w="2105247" h="566704">
                <a:moveTo>
                  <a:pt x="0" y="439113"/>
                </a:moveTo>
                <a:cubicBezTo>
                  <a:pt x="119616" y="344306"/>
                  <a:pt x="239233" y="249499"/>
                  <a:pt x="361507" y="183932"/>
                </a:cubicBezTo>
                <a:cubicBezTo>
                  <a:pt x="483781" y="118365"/>
                  <a:pt x="622005" y="75834"/>
                  <a:pt x="733647" y="45709"/>
                </a:cubicBezTo>
                <a:cubicBezTo>
                  <a:pt x="845289" y="15584"/>
                  <a:pt x="946299" y="8495"/>
                  <a:pt x="1031359" y="3179"/>
                </a:cubicBezTo>
                <a:cubicBezTo>
                  <a:pt x="1116419" y="-2137"/>
                  <a:pt x="1169582" y="-2138"/>
                  <a:pt x="1244010" y="13811"/>
                </a:cubicBezTo>
                <a:cubicBezTo>
                  <a:pt x="1318438" y="29760"/>
                  <a:pt x="1412359" y="63430"/>
                  <a:pt x="1477926" y="98872"/>
                </a:cubicBezTo>
                <a:cubicBezTo>
                  <a:pt x="1543493" y="134314"/>
                  <a:pt x="1564758" y="171527"/>
                  <a:pt x="1637414" y="226462"/>
                </a:cubicBezTo>
                <a:cubicBezTo>
                  <a:pt x="1710070" y="281397"/>
                  <a:pt x="1913861" y="428481"/>
                  <a:pt x="1913861" y="428481"/>
                </a:cubicBezTo>
                <a:lnTo>
                  <a:pt x="2105247" y="566704"/>
                </a:lnTo>
              </a:path>
            </a:pathLst>
          </a:custGeom>
          <a:noFill/>
          <a:ln/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1" name="CustomShape 7"/>
          <p:cNvSpPr/>
          <p:nvPr/>
        </p:nvSpPr>
        <p:spPr>
          <a:xfrm>
            <a:off x="6464520" y="2604960"/>
            <a:ext cx="2243160" cy="468720"/>
          </a:xfrm>
          <a:custGeom>
            <a:avLst/>
            <a:gdLst/>
            <a:ahLst/>
            <a:rect l="l" t="t" r="r" b="b"/>
            <a:pathLst>
              <a:path w="2243470" h="468939">
                <a:moveTo>
                  <a:pt x="0" y="10632"/>
                </a:moveTo>
                <a:cubicBezTo>
                  <a:pt x="147970" y="108097"/>
                  <a:pt x="295940" y="205562"/>
                  <a:pt x="425303" y="276446"/>
                </a:cubicBezTo>
                <a:cubicBezTo>
                  <a:pt x="554666" y="347330"/>
                  <a:pt x="666307" y="404037"/>
                  <a:pt x="776177" y="435935"/>
                </a:cubicBezTo>
                <a:cubicBezTo>
                  <a:pt x="886047" y="467833"/>
                  <a:pt x="981740" y="471376"/>
                  <a:pt x="1084521" y="467832"/>
                </a:cubicBezTo>
                <a:cubicBezTo>
                  <a:pt x="1187302" y="464288"/>
                  <a:pt x="1265274" y="455428"/>
                  <a:pt x="1392865" y="414670"/>
                </a:cubicBezTo>
                <a:cubicBezTo>
                  <a:pt x="1520456" y="373912"/>
                  <a:pt x="1708297" y="292395"/>
                  <a:pt x="1850065" y="223283"/>
                </a:cubicBezTo>
                <a:cubicBezTo>
                  <a:pt x="1991833" y="154171"/>
                  <a:pt x="2117651" y="77085"/>
                  <a:pt x="2243470" y="0"/>
                </a:cubicBezTo>
              </a:path>
            </a:pathLst>
          </a:custGeom>
          <a:noFill/>
          <a:ln/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2" name="CustomShape 8"/>
          <p:cNvSpPr/>
          <p:nvPr/>
        </p:nvSpPr>
        <p:spPr>
          <a:xfrm>
            <a:off x="6432840" y="2022840"/>
            <a:ext cx="2274840" cy="571320"/>
          </a:xfrm>
          <a:custGeom>
            <a:avLst/>
            <a:gdLst/>
            <a:ahLst/>
            <a:rect l="l" t="t" r="r" b="b"/>
            <a:pathLst>
              <a:path w="2275367" h="571534">
                <a:moveTo>
                  <a:pt x="0" y="571534"/>
                </a:moveTo>
                <a:lnTo>
                  <a:pt x="308344" y="358883"/>
                </a:lnTo>
                <a:cubicBezTo>
                  <a:pt x="402265" y="295088"/>
                  <a:pt x="482009" y="231292"/>
                  <a:pt x="563525" y="188762"/>
                </a:cubicBezTo>
                <a:cubicBezTo>
                  <a:pt x="645041" y="146232"/>
                  <a:pt x="707065" y="133827"/>
                  <a:pt x="797442" y="103702"/>
                </a:cubicBezTo>
                <a:cubicBezTo>
                  <a:pt x="887819" y="73576"/>
                  <a:pt x="1013637" y="22186"/>
                  <a:pt x="1105786" y="8009"/>
                </a:cubicBezTo>
                <a:cubicBezTo>
                  <a:pt x="1197935" y="-6168"/>
                  <a:pt x="1259958" y="-852"/>
                  <a:pt x="1350335" y="18641"/>
                </a:cubicBezTo>
                <a:cubicBezTo>
                  <a:pt x="1440712" y="38134"/>
                  <a:pt x="1564758" y="87753"/>
                  <a:pt x="1648046" y="124967"/>
                </a:cubicBezTo>
                <a:cubicBezTo>
                  <a:pt x="1731334" y="162181"/>
                  <a:pt x="1766777" y="188762"/>
                  <a:pt x="1850065" y="241925"/>
                </a:cubicBezTo>
                <a:cubicBezTo>
                  <a:pt x="1933353" y="295088"/>
                  <a:pt x="2076892" y="392552"/>
                  <a:pt x="2147776" y="443943"/>
                </a:cubicBezTo>
                <a:cubicBezTo>
                  <a:pt x="2218660" y="495334"/>
                  <a:pt x="2247013" y="522801"/>
                  <a:pt x="2275367" y="550269"/>
                </a:cubicBezTo>
              </a:path>
            </a:pathLst>
          </a:custGeom>
          <a:noFill/>
          <a:ln/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39" dur="indefinite" restart="never" nodeType="tmRoot">
          <p:childTnLst>
            <p:seq>
              <p:cTn id="140" dur="indefinite" nodeType="mainSeq">
                <p:childTnLst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nodeType="clickEffect" fill="hold" presetClass="exit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nodeType="withEffect" fill="hold" presetClass="exit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nodeType="clickEffect" fill="hold" presetClass="exit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nodeType="withEffect" fill="hold" presetClass="exit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nodeType="withEffect" fill="hold" presetClass="exit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nodeType="withEffect" fill="hold" presetClass="exit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nodeType="clickEffect" fill="hold" presetClass="exit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nodeType="withEffect" fill="hold" presetClass="exit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nodeType="withEffect" fill="hold" presetClass="exit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nodeType="withEffect" fill="hold" presetClass="exit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9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Planarization approach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4" name="TextShape 2"/>
          <p:cNvSpPr txBox="1"/>
          <p:nvPr/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C26ADA28-DD67-42CC-9678-A3DFCD4A2122}" type="slidenum">
              <a:rPr b="0" lang="de-DE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de-DE" sz="1200" spc="-1" strike="noStrike">
              <a:latin typeface="Times New Roman"/>
            </a:endParaRPr>
          </a:p>
        </p:txBody>
      </p:sp>
      <p:pic>
        <p:nvPicPr>
          <p:cNvPr id="145" name="Picture 3" descr=""/>
          <p:cNvPicPr/>
          <p:nvPr/>
        </p:nvPicPr>
        <p:blipFill>
          <a:blip r:embed="rId1"/>
          <a:stretch/>
        </p:blipFill>
        <p:spPr>
          <a:xfrm>
            <a:off x="767880" y="1418040"/>
            <a:ext cx="4226040" cy="3630960"/>
          </a:xfrm>
          <a:prstGeom prst="rect">
            <a:avLst/>
          </a:prstGeom>
          <a:ln>
            <a:noFill/>
          </a:ln>
        </p:spPr>
      </p:pic>
      <p:pic>
        <p:nvPicPr>
          <p:cNvPr id="146" name="Picture 5" descr=""/>
          <p:cNvPicPr/>
          <p:nvPr/>
        </p:nvPicPr>
        <p:blipFill>
          <a:blip r:embed="rId2"/>
          <a:stretch/>
        </p:blipFill>
        <p:spPr>
          <a:xfrm>
            <a:off x="767880" y="1418040"/>
            <a:ext cx="4226040" cy="3630960"/>
          </a:xfrm>
          <a:prstGeom prst="rect">
            <a:avLst/>
          </a:prstGeom>
          <a:ln>
            <a:noFill/>
          </a:ln>
        </p:spPr>
      </p:pic>
      <p:pic>
        <p:nvPicPr>
          <p:cNvPr id="147" name="Content Placeholder 14" descr=""/>
          <p:cNvPicPr/>
          <p:nvPr/>
        </p:nvPicPr>
        <p:blipFill>
          <a:blip r:embed="rId3"/>
          <a:stretch/>
        </p:blipFill>
        <p:spPr>
          <a:xfrm>
            <a:off x="767880" y="1422000"/>
            <a:ext cx="4226040" cy="3630960"/>
          </a:xfrm>
          <a:prstGeom prst="rect">
            <a:avLst/>
          </a:prstGeom>
          <a:ln>
            <a:noFill/>
          </a:ln>
        </p:spPr>
      </p:pic>
      <p:sp>
        <p:nvSpPr>
          <p:cNvPr id="148" name="CustomShape 3"/>
          <p:cNvSpPr/>
          <p:nvPr/>
        </p:nvSpPr>
        <p:spPr>
          <a:xfrm>
            <a:off x="1768680" y="3827520"/>
            <a:ext cx="2822760" cy="22680"/>
          </a:xfrm>
          <a:custGeom>
            <a:avLst/>
            <a:gdLst/>
            <a:ahLst/>
            <a:rect l="l" t="t" r="r" b="b"/>
            <a:pathLst>
              <a:path w="2823210" h="22860">
                <a:moveTo>
                  <a:pt x="0" y="0"/>
                </a:moveTo>
                <a:lnTo>
                  <a:pt x="2823210" y="22860"/>
                </a:lnTo>
              </a:path>
            </a:pathLst>
          </a:custGeom>
          <a:noFill/>
          <a:ln/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9" name="CustomShape 4"/>
          <p:cNvSpPr/>
          <p:nvPr/>
        </p:nvSpPr>
        <p:spPr>
          <a:xfrm>
            <a:off x="1982520" y="2047320"/>
            <a:ext cx="2394720" cy="2170080"/>
          </a:xfrm>
          <a:custGeom>
            <a:avLst/>
            <a:gdLst/>
            <a:ahLst/>
            <a:rect l="l" t="t" r="r" b="b"/>
            <a:pathLst>
              <a:path w="2605745" h="2170290">
                <a:moveTo>
                  <a:pt x="17636" y="2170290"/>
                </a:moveTo>
                <a:cubicBezTo>
                  <a:pt x="16683" y="1986457"/>
                  <a:pt x="15731" y="1802625"/>
                  <a:pt x="17636" y="1473060"/>
                </a:cubicBezTo>
                <a:cubicBezTo>
                  <a:pt x="19541" y="1143495"/>
                  <a:pt x="-29989" y="434835"/>
                  <a:pt x="29066" y="192900"/>
                </a:cubicBezTo>
                <a:cubicBezTo>
                  <a:pt x="88121" y="-49035"/>
                  <a:pt x="15731" y="48120"/>
                  <a:pt x="371966" y="21450"/>
                </a:cubicBezTo>
                <a:cubicBezTo>
                  <a:pt x="728201" y="-5220"/>
                  <a:pt x="1802621" y="-12840"/>
                  <a:pt x="2166476" y="32880"/>
                </a:cubicBezTo>
                <a:cubicBezTo>
                  <a:pt x="2530331" y="78600"/>
                  <a:pt x="2484611" y="-43320"/>
                  <a:pt x="2555096" y="295770"/>
                </a:cubicBezTo>
                <a:cubicBezTo>
                  <a:pt x="2625581" y="634860"/>
                  <a:pt x="2607483" y="1351140"/>
                  <a:pt x="2589386" y="2067420"/>
                </a:cubicBezTo>
              </a:path>
            </a:pathLst>
          </a:custGeom>
          <a:noFill/>
          <a:ln/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50" name="CustomShape 5"/>
          <p:cNvSpPr/>
          <p:nvPr/>
        </p:nvSpPr>
        <p:spPr>
          <a:xfrm>
            <a:off x="822960" y="1437120"/>
            <a:ext cx="2365560" cy="1820160"/>
          </a:xfrm>
          <a:custGeom>
            <a:avLst/>
            <a:gdLst/>
            <a:ahLst/>
            <a:rect l="l" t="t" r="r" b="b"/>
            <a:pathLst>
              <a:path w="2710465" h="1820598">
                <a:moveTo>
                  <a:pt x="0" y="14658"/>
                </a:moveTo>
                <a:cubicBezTo>
                  <a:pt x="872490" y="370"/>
                  <a:pt x="1744980" y="-13917"/>
                  <a:pt x="2183130" y="26088"/>
                </a:cubicBezTo>
                <a:cubicBezTo>
                  <a:pt x="2621280" y="66093"/>
                  <a:pt x="2541270" y="-44397"/>
                  <a:pt x="2628900" y="254688"/>
                </a:cubicBezTo>
                <a:cubicBezTo>
                  <a:pt x="2716530" y="553773"/>
                  <a:pt x="2712720" y="1187185"/>
                  <a:pt x="2708910" y="1820598"/>
                </a:cubicBezTo>
              </a:path>
            </a:pathLst>
          </a:custGeom>
          <a:noFill/>
          <a:ln/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51" name="CustomShape 6"/>
          <p:cNvSpPr/>
          <p:nvPr/>
        </p:nvSpPr>
        <p:spPr>
          <a:xfrm>
            <a:off x="834120" y="1474560"/>
            <a:ext cx="1360080" cy="3582720"/>
          </a:xfrm>
          <a:custGeom>
            <a:avLst/>
            <a:gdLst/>
            <a:ahLst/>
            <a:rect l="l" t="t" r="r" b="b"/>
            <a:pathLst>
              <a:path w="1360536" h="3892070">
                <a:moveTo>
                  <a:pt x="366" y="0"/>
                </a:moveTo>
                <a:cubicBezTo>
                  <a:pt x="-587" y="1309687"/>
                  <a:pt x="-1539" y="2619375"/>
                  <a:pt x="23226" y="3257550"/>
                </a:cubicBezTo>
                <a:cubicBezTo>
                  <a:pt x="47991" y="3895725"/>
                  <a:pt x="-73929" y="3729990"/>
                  <a:pt x="148956" y="3829050"/>
                </a:cubicBezTo>
                <a:cubicBezTo>
                  <a:pt x="371841" y="3928110"/>
                  <a:pt x="866188" y="3890010"/>
                  <a:pt x="1360536" y="3851910"/>
                </a:cubicBezTo>
              </a:path>
            </a:pathLst>
          </a:custGeom>
          <a:noFill/>
          <a:ln/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52" name="CustomShape 7"/>
          <p:cNvSpPr/>
          <p:nvPr/>
        </p:nvSpPr>
        <p:spPr>
          <a:xfrm>
            <a:off x="2194560" y="2617560"/>
            <a:ext cx="1051200" cy="2421000"/>
          </a:xfrm>
          <a:custGeom>
            <a:avLst/>
            <a:gdLst/>
            <a:ahLst/>
            <a:rect l="l" t="t" r="r" b="b"/>
            <a:pathLst>
              <a:path w="1051560" h="2539722">
                <a:moveTo>
                  <a:pt x="0" y="2518554"/>
                </a:moveTo>
                <a:cubicBezTo>
                  <a:pt x="131445" y="2538556"/>
                  <a:pt x="262890" y="2558559"/>
                  <a:pt x="331470" y="2507124"/>
                </a:cubicBezTo>
                <a:cubicBezTo>
                  <a:pt x="400050" y="2455689"/>
                  <a:pt x="398145" y="2573799"/>
                  <a:pt x="411480" y="2209944"/>
                </a:cubicBezTo>
                <a:cubicBezTo>
                  <a:pt x="424815" y="1846089"/>
                  <a:pt x="304800" y="689754"/>
                  <a:pt x="411480" y="323994"/>
                </a:cubicBezTo>
                <a:cubicBezTo>
                  <a:pt x="518160" y="-41766"/>
                  <a:pt x="784860" y="-13191"/>
                  <a:pt x="1051560" y="15384"/>
                </a:cubicBezTo>
              </a:path>
            </a:pathLst>
          </a:custGeom>
          <a:noFill/>
          <a:ln/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53" name="CustomShape 8"/>
          <p:cNvSpPr/>
          <p:nvPr/>
        </p:nvSpPr>
        <p:spPr>
          <a:xfrm>
            <a:off x="3257640" y="2617560"/>
            <a:ext cx="502560" cy="11160"/>
          </a:xfrm>
          <a:custGeom>
            <a:avLst/>
            <a:gdLst/>
            <a:ahLst/>
            <a:rect l="l" t="t" r="r" b="b"/>
            <a:pathLst>
              <a:path w="502920" h="11430">
                <a:moveTo>
                  <a:pt x="502920" y="11430"/>
                </a:moveTo>
                <a:lnTo>
                  <a:pt x="0" y="0"/>
                </a:lnTo>
              </a:path>
            </a:pathLst>
          </a:custGeom>
          <a:noFill/>
          <a:ln/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pic>
        <p:nvPicPr>
          <p:cNvPr id="154" name="Picture 32" descr=""/>
          <p:cNvPicPr/>
          <p:nvPr/>
        </p:nvPicPr>
        <p:blipFill>
          <a:blip r:embed="rId4"/>
          <a:stretch/>
        </p:blipFill>
        <p:spPr>
          <a:xfrm>
            <a:off x="716400" y="1418040"/>
            <a:ext cx="4277520" cy="3722400"/>
          </a:xfrm>
          <a:prstGeom prst="rect">
            <a:avLst/>
          </a:prstGeom>
          <a:ln>
            <a:noFill/>
          </a:ln>
        </p:spPr>
      </p:pic>
      <p:pic>
        <p:nvPicPr>
          <p:cNvPr id="155" name="Picture 38" descr=""/>
          <p:cNvPicPr/>
          <p:nvPr/>
        </p:nvPicPr>
        <p:blipFill>
          <a:blip r:embed="rId5"/>
          <a:stretch/>
        </p:blipFill>
        <p:spPr>
          <a:xfrm>
            <a:off x="716400" y="1413000"/>
            <a:ext cx="4277520" cy="3722400"/>
          </a:xfrm>
          <a:prstGeom prst="rect">
            <a:avLst/>
          </a:prstGeom>
          <a:ln>
            <a:noFill/>
          </a:ln>
        </p:spPr>
      </p:pic>
      <p:sp>
        <p:nvSpPr>
          <p:cNvPr id="156" name="CustomShape 9"/>
          <p:cNvSpPr/>
          <p:nvPr/>
        </p:nvSpPr>
        <p:spPr>
          <a:xfrm>
            <a:off x="6046560" y="1440360"/>
            <a:ext cx="5714640" cy="2101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de-DE" sz="2200" spc="-1" strike="noStrike">
                <a:solidFill>
                  <a:srgbClr val="000000"/>
                </a:solidFill>
                <a:latin typeface="Calibri"/>
              </a:rPr>
              <a:t>“</a:t>
            </a:r>
            <a:r>
              <a:rPr b="0" i="1" lang="de-DE" sz="2200" spc="-1" strike="noStrike">
                <a:solidFill>
                  <a:srgbClr val="000000"/>
                </a:solidFill>
                <a:latin typeface="Calibri"/>
              </a:rPr>
              <a:t>Network” N</a:t>
            </a:r>
            <a:endParaRPr b="0" lang="de-DE" sz="2200" spc="-1" strike="noStrike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de-DE" sz="2200" spc="-1" strike="noStrike">
                <a:solidFill>
                  <a:srgbClr val="000000"/>
                </a:solidFill>
                <a:latin typeface="Calibri"/>
              </a:rPr>
              <a:t>Combinatorial length of an edge &lt;= </a:t>
            </a:r>
            <a:endParaRPr b="0" lang="de-DE" sz="22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DE" sz="2200" spc="-1" strike="noStrike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de-DE" sz="2200" spc="-1" strike="noStrike">
                <a:solidFill>
                  <a:srgbClr val="000000"/>
                </a:solidFill>
                <a:latin typeface="Calibri"/>
              </a:rPr>
              <a:t>Elimination/rerouting of lens:</a:t>
            </a:r>
            <a:endParaRPr b="0" lang="de-DE" sz="2200" spc="-1" strike="noStrike">
              <a:latin typeface="Arial"/>
            </a:endParaRPr>
          </a:p>
          <a:p>
            <a:pPr lvl="1" marL="743040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de-DE" sz="2200" spc="-1" strike="noStrike">
                <a:solidFill>
                  <a:srgbClr val="000000"/>
                </a:solidFill>
                <a:latin typeface="Calibri"/>
              </a:rPr>
              <a:t>Length of the arcs</a:t>
            </a:r>
            <a:endParaRPr b="0" lang="de-DE" sz="2200" spc="-1" strike="noStrike">
              <a:latin typeface="Arial"/>
            </a:endParaRPr>
          </a:p>
          <a:p>
            <a:pPr lvl="1" marL="743040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de-DE" sz="2200" spc="-1" strike="noStrike">
                <a:solidFill>
                  <a:srgbClr val="000000"/>
                </a:solidFill>
                <a:latin typeface="Calibri"/>
              </a:rPr>
              <a:t>Number of crossings</a:t>
            </a:r>
            <a:endParaRPr b="0" lang="de-DE" sz="2200" spc="-1" strike="noStrike">
              <a:latin typeface="Arial"/>
            </a:endParaRPr>
          </a:p>
        </p:txBody>
      </p:sp>
      <p:sp>
        <p:nvSpPr>
          <p:cNvPr id="157" name="CustomShape 10"/>
          <p:cNvSpPr/>
          <p:nvPr/>
        </p:nvSpPr>
        <p:spPr>
          <a:xfrm>
            <a:off x="6046560" y="1440360"/>
            <a:ext cx="5714640" cy="2123280"/>
          </a:xfrm>
          <a:prstGeom prst="rect">
            <a:avLst/>
          </a:prstGeom>
          <a:blipFill rotWithShape="0">
            <a:blip r:embed="rId6"/>
            <a:stretch>
              <a:fillRect l="-1107" t="-1174" r="0" b="-4731"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0" lang="de-DE" sz="1800" spc="-1" strike="noStrike">
                <a:latin typeface="Calibri"/>
              </a:rPr>
              <a:t> </a:t>
            </a:r>
            <a:endParaRPr b="0" lang="de-DE" sz="1800" spc="-1" strike="noStrike">
              <a:latin typeface="Arial"/>
            </a:endParaRPr>
          </a:p>
        </p:txBody>
      </p:sp>
      <p:sp>
        <p:nvSpPr>
          <p:cNvPr id="158" name="CustomShape 11"/>
          <p:cNvSpPr/>
          <p:nvPr/>
        </p:nvSpPr>
        <p:spPr>
          <a:xfrm>
            <a:off x="244800" y="5646600"/>
            <a:ext cx="5509080" cy="700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0" lang="de-DE" sz="2000" spc="-1" strike="noStrike">
                <a:solidFill>
                  <a:srgbClr val="000000"/>
                </a:solidFill>
                <a:latin typeface="Calibri"/>
              </a:rPr>
              <a:t>Crossings in a small neighborhood of a node of </a:t>
            </a:r>
            <a:r>
              <a:rPr b="0" i="1" lang="de-DE" sz="2000" spc="-1" strike="noStrike">
                <a:solidFill>
                  <a:srgbClr val="000000"/>
                </a:solidFill>
                <a:latin typeface="Calibri"/>
              </a:rPr>
              <a:t>N</a:t>
            </a:r>
            <a:r>
              <a:rPr b="0" lang="de-DE" sz="2000" spc="-1" strike="noStrike">
                <a:solidFill>
                  <a:srgbClr val="000000"/>
                </a:solidFill>
                <a:latin typeface="Calibri"/>
              </a:rPr>
              <a:t>.</a:t>
            </a:r>
            <a:endParaRPr b="0" lang="de-DE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DE" sz="2000" spc="-1" strike="noStrike">
              <a:latin typeface="Arial"/>
            </a:endParaRPr>
          </a:p>
        </p:txBody>
      </p:sp>
      <p:sp>
        <p:nvSpPr>
          <p:cNvPr id="159" name="CustomShape 12"/>
          <p:cNvSpPr/>
          <p:nvPr/>
        </p:nvSpPr>
        <p:spPr>
          <a:xfrm>
            <a:off x="6252120" y="4735440"/>
            <a:ext cx="5509080" cy="425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0" lang="de-DE" sz="2200" spc="-1" strike="noStrike">
                <a:solidFill>
                  <a:srgbClr val="0070c0"/>
                </a:solidFill>
                <a:latin typeface="Calibri"/>
              </a:rPr>
              <a:t>Maximum crossings per edge is bounded!</a:t>
            </a:r>
            <a:endParaRPr b="0" lang="de-DE" sz="2200" spc="-1" strike="noStrike">
              <a:latin typeface="Arial"/>
            </a:endParaRPr>
          </a:p>
        </p:txBody>
      </p:sp>
      <p:sp>
        <p:nvSpPr>
          <p:cNvPr id="160" name="CustomShape 13"/>
          <p:cNvSpPr/>
          <p:nvPr/>
        </p:nvSpPr>
        <p:spPr>
          <a:xfrm>
            <a:off x="1423800" y="3819600"/>
            <a:ext cx="3529800" cy="34200"/>
          </a:xfrm>
          <a:custGeom>
            <a:avLst/>
            <a:gdLst/>
            <a:ahLst/>
            <a:rect l="l" t="t" r="r" b="b"/>
            <a:pathLst>
              <a:path w="3530279" h="34724">
                <a:moveTo>
                  <a:pt x="0" y="0"/>
                </a:moveTo>
                <a:lnTo>
                  <a:pt x="3530279" y="34724"/>
                </a:lnTo>
              </a:path>
            </a:pathLst>
          </a:custGeom>
          <a:noFill/>
          <a:ln/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61" name="CustomShape 14"/>
          <p:cNvSpPr/>
          <p:nvPr/>
        </p:nvSpPr>
        <p:spPr>
          <a:xfrm>
            <a:off x="5109480" y="3665880"/>
            <a:ext cx="29700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5</a:t>
            </a:r>
            <a:endParaRPr b="0" lang="de-DE" sz="1800" spc="-1" strike="noStrike">
              <a:latin typeface="Arial"/>
            </a:endParaRPr>
          </a:p>
        </p:txBody>
      </p:sp>
      <p:sp>
        <p:nvSpPr>
          <p:cNvPr id="162" name="CustomShape 15"/>
          <p:cNvSpPr/>
          <p:nvPr/>
        </p:nvSpPr>
        <p:spPr>
          <a:xfrm>
            <a:off x="4448880" y="2047320"/>
            <a:ext cx="29700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2</a:t>
            </a:r>
            <a:endParaRPr b="0" lang="de-DE" sz="1800" spc="-1" strike="noStrike">
              <a:latin typeface="Arial"/>
            </a:endParaRPr>
          </a:p>
        </p:txBody>
      </p:sp>
      <p:sp>
        <p:nvSpPr>
          <p:cNvPr id="163" name="CustomShape 16"/>
          <p:cNvSpPr/>
          <p:nvPr/>
        </p:nvSpPr>
        <p:spPr>
          <a:xfrm>
            <a:off x="3060000" y="3889440"/>
            <a:ext cx="29700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3</a:t>
            </a:r>
            <a:endParaRPr b="0" lang="de-DE" sz="1800" spc="-1" strike="noStrike">
              <a:latin typeface="Arial"/>
            </a:endParaRPr>
          </a:p>
        </p:txBody>
      </p:sp>
      <p:sp>
        <p:nvSpPr>
          <p:cNvPr id="164" name="CustomShape 17"/>
          <p:cNvSpPr/>
          <p:nvPr/>
        </p:nvSpPr>
        <p:spPr>
          <a:xfrm>
            <a:off x="3191040" y="1296360"/>
            <a:ext cx="29700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2</a:t>
            </a:r>
            <a:endParaRPr b="0" lang="de-DE" sz="1800" spc="-1" strike="noStrike">
              <a:latin typeface="Arial"/>
            </a:endParaRPr>
          </a:p>
        </p:txBody>
      </p:sp>
      <p:sp>
        <p:nvSpPr>
          <p:cNvPr id="165" name="CustomShape 18"/>
          <p:cNvSpPr/>
          <p:nvPr/>
        </p:nvSpPr>
        <p:spPr>
          <a:xfrm>
            <a:off x="435240" y="4766400"/>
            <a:ext cx="29700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2</a:t>
            </a:r>
            <a:endParaRPr b="0" lang="de-DE" sz="1800" spc="-1" strike="noStrike">
              <a:latin typeface="Arial"/>
            </a:endParaRPr>
          </a:p>
        </p:txBody>
      </p:sp>
      <p:sp>
        <p:nvSpPr>
          <p:cNvPr id="166" name="CustomShape 19"/>
          <p:cNvSpPr/>
          <p:nvPr/>
        </p:nvSpPr>
        <p:spPr>
          <a:xfrm>
            <a:off x="425880" y="4776840"/>
            <a:ext cx="29700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Calibri"/>
              </a:rPr>
              <a:t>0</a:t>
            </a:r>
            <a:endParaRPr b="0" lang="de-DE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11" dur="indefinite" restart="never" nodeType="tmRoot">
          <p:childTnLst>
            <p:seq>
              <p:cTn id="212" dur="indefinite" nodeType="mainSeq">
                <p:childTnLst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nodeType="clickEffect" fill="hold" presetClass="exit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nodeType="clickEffect" fill="hold" presetClass="exit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nodeType="withEffect" fill="hold" presetClass="exit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nodeType="clickEffect" fill="hold" presetClass="exit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3" nodeType="withEffect" fill="hold" presetClass="exit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5" nodeType="withEffect" fill="hold" presetClass="exit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nodeType="withEffect" fill="hold" presetClass="exit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" nodeType="withEffect" fill="hold" presetClass="exit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>
                      <p:stCondLst>
                        <p:cond delay="indefinite"/>
                      </p:stCondLst>
                      <p:childTnLst>
                        <p:par>
                          <p:cTn id="282" fill="hold">
                            <p:stCondLst>
                              <p:cond delay="0"/>
                            </p:stCondLst>
                            <p:childTnLst>
                              <p:par>
                                <p:cTn id="28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7" fill="hold">
                      <p:stCondLst>
                        <p:cond delay="indefinite"/>
                      </p:stCondLst>
                      <p:childTnLst>
                        <p:par>
                          <p:cTn id="288" fill="hold">
                            <p:stCondLst>
                              <p:cond delay="0"/>
                            </p:stCondLst>
                            <p:childTnLst>
                              <p:par>
                                <p:cTn id="28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1" fill="hold">
                      <p:stCondLst>
                        <p:cond delay="indefinite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nodeType="clickEffect" fill="hold" presetClass="exit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7" fill="hold">
                      <p:stCondLst>
                        <p:cond delay="indefinite"/>
                      </p:stCondLst>
                      <p:childTnLst>
                        <p:par>
                          <p:cTn id="298" fill="hold">
                            <p:stCondLst>
                              <p:cond delay="0"/>
                            </p:stCondLst>
                            <p:childTnLst>
                              <p:par>
                                <p:cTn id="299" nodeType="clickEffect" fill="hold" presetClass="exit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1" nodeType="withEffect" fill="hold" presetClass="exit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3" nodeType="withEffect" fill="hold" presetClass="exit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nodeType="withEffect" fill="hold" presetClass="exit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7" nodeType="withEffect" fill="hold" presetClass="exit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nodeType="withEffect" fill="hold" presetClass="exit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3" nodeType="withEffect" fill="hold" presetClass="exit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5" fill="hold">
                      <p:stCondLst>
                        <p:cond delay="indefinite"/>
                      </p:stCondLst>
                      <p:childTnLst>
                        <p:par>
                          <p:cTn id="316" fill="hold">
                            <p:stCondLst>
                              <p:cond delay="0"/>
                            </p:stCondLst>
                            <p:childTnLst>
                              <p:par>
                                <p:cTn id="3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9" fill="hold">
                      <p:stCondLst>
                        <p:cond delay="indefinite"/>
                      </p:stCondLst>
                      <p:childTnLst>
                        <p:par>
                          <p:cTn id="320" fill="hold">
                            <p:stCondLst>
                              <p:cond delay="0"/>
                            </p:stCondLst>
                            <p:childTnLst>
                              <p:par>
                                <p:cTn id="321" nodeType="clickEffect" fill="hold" presetClass="exit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5" fill="hold">
                      <p:stCondLst>
                        <p:cond delay="indefinite"/>
                      </p:stCondLst>
                      <p:childTnLst>
                        <p:par>
                          <p:cTn id="326" fill="hold">
                            <p:stCondLst>
                              <p:cond delay="0"/>
                            </p:stCondLst>
                            <p:childTnLst>
                              <p:par>
                                <p:cTn id="32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9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Planarization approach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8" name="TextShape 2"/>
          <p:cNvSpPr txBox="1"/>
          <p:nvPr/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87335EDA-654F-47F6-A786-62925F9CCDC4}" type="slidenum">
              <a:rPr b="0" lang="de-DE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de-DE" sz="1200" spc="-1" strike="noStrike">
              <a:latin typeface="Times New Roman"/>
            </a:endParaRPr>
          </a:p>
        </p:txBody>
      </p:sp>
      <p:pic>
        <p:nvPicPr>
          <p:cNvPr id="169" name="Picture 7" descr=""/>
          <p:cNvPicPr/>
          <p:nvPr/>
        </p:nvPicPr>
        <p:blipFill>
          <a:blip r:embed="rId1"/>
          <a:stretch/>
        </p:blipFill>
        <p:spPr>
          <a:xfrm>
            <a:off x="2295000" y="1542600"/>
            <a:ext cx="2041560" cy="3199680"/>
          </a:xfrm>
          <a:prstGeom prst="rect">
            <a:avLst/>
          </a:prstGeom>
          <a:ln>
            <a:noFill/>
          </a:ln>
        </p:spPr>
      </p:pic>
      <p:sp>
        <p:nvSpPr>
          <p:cNvPr id="170" name="CustomShape 3"/>
          <p:cNvSpPr/>
          <p:nvPr/>
        </p:nvSpPr>
        <p:spPr>
          <a:xfrm flipV="1">
            <a:off x="3278880" y="2481120"/>
            <a:ext cx="360" cy="548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41400">
            <a:tailEnd len="med" type="triangle" w="med"/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/>
        </p:style>
      </p:sp>
      <p:sp>
        <p:nvSpPr>
          <p:cNvPr id="171" name="CustomShape 4"/>
          <p:cNvSpPr/>
          <p:nvPr/>
        </p:nvSpPr>
        <p:spPr>
          <a:xfrm>
            <a:off x="3278880" y="3304800"/>
            <a:ext cx="360" cy="6267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41400">
            <a:tailEnd len="med" type="triangle" w="med"/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/>
        </p:style>
      </p:sp>
      <p:sp>
        <p:nvSpPr>
          <p:cNvPr id="172" name="CustomShape 5"/>
          <p:cNvSpPr/>
          <p:nvPr/>
        </p:nvSpPr>
        <p:spPr>
          <a:xfrm>
            <a:off x="3431160" y="3130560"/>
            <a:ext cx="591840" cy="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41400">
            <a:tailEnd len="med" type="triangle" w="med"/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/>
        </p:style>
      </p:sp>
      <p:sp>
        <p:nvSpPr>
          <p:cNvPr id="173" name="CustomShape 6"/>
          <p:cNvSpPr/>
          <p:nvPr/>
        </p:nvSpPr>
        <p:spPr>
          <a:xfrm flipH="1">
            <a:off x="2547360" y="3130560"/>
            <a:ext cx="596160" cy="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41400">
            <a:tailEnd len="med" type="triangle" w="med"/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/>
        </p:style>
      </p:sp>
      <p:sp>
        <p:nvSpPr>
          <p:cNvPr id="174" name="CustomShape 7"/>
          <p:cNvSpPr/>
          <p:nvPr/>
        </p:nvSpPr>
        <p:spPr>
          <a:xfrm>
            <a:off x="3265560" y="4214880"/>
            <a:ext cx="360" cy="6267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41400">
            <a:tailEnd len="med" type="triangle" w="med"/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/>
        </p:style>
      </p:sp>
      <p:sp>
        <p:nvSpPr>
          <p:cNvPr id="175" name="CustomShape 8"/>
          <p:cNvSpPr/>
          <p:nvPr/>
        </p:nvSpPr>
        <p:spPr>
          <a:xfrm>
            <a:off x="3431160" y="4019040"/>
            <a:ext cx="591840" cy="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41400">
            <a:tailEnd len="med" type="triangle" w="med"/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/>
        </p:style>
      </p:sp>
      <p:sp>
        <p:nvSpPr>
          <p:cNvPr id="176" name="CustomShape 9"/>
          <p:cNvSpPr/>
          <p:nvPr/>
        </p:nvSpPr>
        <p:spPr>
          <a:xfrm flipH="1">
            <a:off x="2442600" y="4019040"/>
            <a:ext cx="596160" cy="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41400">
            <a:tailEnd len="med" type="triangle" w="med"/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/>
        </p:style>
      </p:sp>
      <p:sp>
        <p:nvSpPr>
          <p:cNvPr id="177" name="CustomShape 10"/>
          <p:cNvSpPr/>
          <p:nvPr/>
        </p:nvSpPr>
        <p:spPr>
          <a:xfrm>
            <a:off x="5320800" y="2009880"/>
            <a:ext cx="6161400" cy="1187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de-DE" sz="2400" spc="-1" strike="noStrike">
                <a:solidFill>
                  <a:srgbClr val="000000"/>
                </a:solidFill>
                <a:latin typeface="Calibri"/>
              </a:rPr>
              <a:t>Edges passing through node  : </a:t>
            </a:r>
            <a:endParaRPr b="0" lang="de-DE" sz="2400" spc="-1" strike="noStrike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de-DE" sz="2400" spc="-1" strike="noStrike">
                <a:solidFill>
                  <a:srgbClr val="000000"/>
                </a:solidFill>
                <a:latin typeface="Calibri"/>
              </a:rPr>
              <a:t>Number of vertices incident to the edges </a:t>
            </a:r>
            <a:endParaRPr b="0" lang="de-DE" sz="2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de-DE" sz="2400" spc="-1" strike="noStrike">
                <a:solidFill>
                  <a:srgbClr val="000000"/>
                </a:solidFill>
                <a:latin typeface="Calibri"/>
              </a:rPr>
              <a:t>&lt;=  </a:t>
            </a:r>
            <a:endParaRPr b="0" lang="de-DE" sz="2400" spc="-1" strike="noStrike">
              <a:latin typeface="Arial"/>
            </a:endParaRPr>
          </a:p>
        </p:txBody>
      </p:sp>
      <p:sp>
        <p:nvSpPr>
          <p:cNvPr id="178" name="CustomShape 11"/>
          <p:cNvSpPr/>
          <p:nvPr/>
        </p:nvSpPr>
        <p:spPr>
          <a:xfrm>
            <a:off x="5320800" y="2009880"/>
            <a:ext cx="6161400" cy="1206360"/>
          </a:xfrm>
          <a:prstGeom prst="rect">
            <a:avLst/>
          </a:prstGeom>
          <a:blipFill rotWithShape="0">
            <a:blip r:embed="rId2"/>
            <a:stretch>
              <a:fillRect l="-1233" t="-2056" r="0" b="-10416"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0" lang="de-DE" sz="1800" spc="-1" strike="noStrike">
                <a:latin typeface="Calibri"/>
              </a:rPr>
              <a:t> </a:t>
            </a:r>
            <a:endParaRPr b="0" lang="de-DE" sz="1800" spc="-1" strike="noStrike">
              <a:latin typeface="Arial"/>
            </a:endParaRPr>
          </a:p>
        </p:txBody>
      </p:sp>
      <p:sp>
        <p:nvSpPr>
          <p:cNvPr id="179" name="CustomShape 12"/>
          <p:cNvSpPr/>
          <p:nvPr/>
        </p:nvSpPr>
        <p:spPr>
          <a:xfrm>
            <a:off x="6384600" y="3469320"/>
            <a:ext cx="3607920" cy="272196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b1cbe9"/>
              </a:gs>
              <a:gs pos="100000">
                <a:srgbClr val="a2c1e4"/>
              </a:gs>
            </a:gsLst>
            <a:lin ang="5400000"/>
          </a:gra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</p:sp>
      <p:sp>
        <p:nvSpPr>
          <p:cNvPr id="180" name="CustomShape 13"/>
          <p:cNvSpPr/>
          <p:nvPr/>
        </p:nvSpPr>
        <p:spPr>
          <a:xfrm>
            <a:off x="6757920" y="3673080"/>
            <a:ext cx="2862000" cy="2284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0" lang="de-DE" sz="2400" spc="-1" strike="noStrike">
                <a:solidFill>
                  <a:srgbClr val="000000"/>
                </a:solidFill>
                <a:latin typeface="Calibri"/>
              </a:rPr>
              <a:t> </a:t>
            </a:r>
            <a:endParaRPr b="0" lang="de-DE" sz="2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de-DE" sz="2400" spc="-1" strike="noStrike">
                <a:solidFill>
                  <a:srgbClr val="000000"/>
                </a:solidFill>
                <a:latin typeface="Calibri"/>
              </a:rPr>
              <a:t>+</a:t>
            </a:r>
            <a:endParaRPr b="0" lang="de-DE" sz="2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de-DE" sz="2400" spc="-1" strike="noStrike">
                <a:solidFill>
                  <a:srgbClr val="000000"/>
                </a:solidFill>
                <a:latin typeface="Calibri"/>
              </a:rPr>
              <a:t>Bounded number of nodes</a:t>
            </a:r>
            <a:endParaRPr b="0" lang="de-DE" sz="2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de-DE" sz="2400" spc="-1" strike="noStrike">
                <a:solidFill>
                  <a:srgbClr val="000000"/>
                </a:solidFill>
                <a:latin typeface="Calibri"/>
              </a:rPr>
              <a:t>=</a:t>
            </a:r>
            <a:endParaRPr b="0" lang="de-DE" sz="2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de-DE" sz="2400" spc="-1" strike="noStrike">
                <a:solidFill>
                  <a:srgbClr val="000000"/>
                </a:solidFill>
                <a:latin typeface="Calibri"/>
              </a:rPr>
              <a:t>Bounded #crossings!</a:t>
            </a:r>
            <a:endParaRPr b="0" lang="de-DE" sz="2400" spc="-1" strike="noStrike">
              <a:latin typeface="Arial"/>
            </a:endParaRPr>
          </a:p>
        </p:txBody>
      </p:sp>
      <p:sp>
        <p:nvSpPr>
          <p:cNvPr id="181" name="CustomShape 14"/>
          <p:cNvSpPr/>
          <p:nvPr/>
        </p:nvSpPr>
        <p:spPr>
          <a:xfrm>
            <a:off x="6757920" y="3673080"/>
            <a:ext cx="2862000" cy="2314440"/>
          </a:xfrm>
          <a:prstGeom prst="rect">
            <a:avLst/>
          </a:prstGeom>
          <a:blipFill rotWithShape="0">
            <a:blip r:embed="rId3"/>
            <a:stretch>
              <a:fillRect l="-873" t="0" r="-2644" b="-4917"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0" lang="de-DE" sz="1800" spc="-1" strike="noStrike">
                <a:latin typeface="Calibri"/>
              </a:rPr>
              <a:t> </a:t>
            </a:r>
            <a:endParaRPr b="0" lang="de-DE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29" dur="indefinite" restart="never" nodeType="tmRoot">
          <p:childTnLst>
            <p:seq>
              <p:cTn id="330" dur="indefinite" nodeType="mainSeq">
                <p:childTnLst>
                  <p:par>
                    <p:cTn id="331" fill="hold">
                      <p:stCondLst>
                        <p:cond delay="indefinite"/>
                      </p:stCondLst>
                      <p:childTnLst>
                        <p:par>
                          <p:cTn id="332" fill="hold">
                            <p:stCondLst>
                              <p:cond delay="0"/>
                            </p:stCondLst>
                            <p:childTnLst>
                              <p:par>
                                <p:cTn id="33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5" fill="hold">
                      <p:stCondLst>
                        <p:cond delay="indefinite"/>
                      </p:stCondLst>
                      <p:childTnLst>
                        <p:par>
                          <p:cTn id="336" fill="hold">
                            <p:stCondLst>
                              <p:cond delay="0"/>
                            </p:stCondLst>
                            <p:childTnLst>
                              <p:par>
                                <p:cTn id="33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9" fill="hold">
                      <p:stCondLst>
                        <p:cond delay="indefinite"/>
                      </p:stCondLst>
                      <p:childTnLst>
                        <p:par>
                          <p:cTn id="340" fill="hold">
                            <p:stCondLst>
                              <p:cond delay="0"/>
                            </p:stCondLst>
                            <p:childTnLst>
                              <p:par>
                                <p:cTn id="34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9" fill="hold">
                      <p:stCondLst>
                        <p:cond delay="indefinite"/>
                      </p:stCondLst>
                      <p:childTnLst>
                        <p:par>
                          <p:cTn id="350" fill="hold">
                            <p:stCondLst>
                              <p:cond delay="0"/>
                            </p:stCondLst>
                            <p:childTnLst>
                              <p:par>
                                <p:cTn id="351" nodeType="clickEffect" fill="hold" presetClass="exit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3" nodeType="withEffect" fill="hold" presetClass="exit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5" nodeType="withEffect" fill="hold" presetClass="exit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7" fill="hold">
                      <p:stCondLst>
                        <p:cond delay="indefinite"/>
                      </p:stCondLst>
                      <p:childTnLst>
                        <p:par>
                          <p:cTn id="358" fill="hold">
                            <p:stCondLst>
                              <p:cond delay="0"/>
                            </p:stCondLst>
                            <p:childTnLst>
                              <p:par>
                                <p:cTn id="359" nodeType="clickEffect" fill="hold" presetClass="exit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7" fill="hold">
                      <p:stCondLst>
                        <p:cond delay="indefinite"/>
                      </p:stCondLst>
                      <p:childTnLst>
                        <p:par>
                          <p:cTn id="368" fill="hold">
                            <p:stCondLst>
                              <p:cond delay="0"/>
                            </p:stCondLst>
                            <p:childTnLst>
                              <p:par>
                                <p:cTn id="36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1" fill="hold">
                      <p:stCondLst>
                        <p:cond delay="indefinite"/>
                      </p:stCondLst>
                      <p:childTnLst>
                        <p:par>
                          <p:cTn id="372" fill="hold">
                            <p:stCondLst>
                              <p:cond delay="0"/>
                            </p:stCondLst>
                            <p:childTnLst>
                              <p:par>
                                <p:cTn id="37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1" fill="hold">
                      <p:stCondLst>
                        <p:cond delay="indefinite"/>
                      </p:stCondLst>
                      <p:childTnLst>
                        <p:par>
                          <p:cTn id="382" fill="hold">
                            <p:stCondLst>
                              <p:cond delay="0"/>
                            </p:stCondLst>
                            <p:childTnLst>
                              <p:par>
                                <p:cTn id="38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9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Conclusion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3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The </a:t>
            </a:r>
            <a:r>
              <a:rPr b="0" i="1" lang="en-US" sz="2400" spc="-1" strike="noStrike">
                <a:solidFill>
                  <a:srgbClr val="000000"/>
                </a:solidFill>
                <a:latin typeface="Calibri"/>
              </a:rPr>
              <a:t>simple local crossing number </a:t>
            </a: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can be bounded by a function of the </a:t>
            </a:r>
            <a:r>
              <a:rPr b="0" i="1" lang="en-US" sz="2400" spc="-1" strike="noStrike">
                <a:solidFill>
                  <a:srgbClr val="000000"/>
                </a:solidFill>
                <a:latin typeface="Calibri"/>
              </a:rPr>
              <a:t>local crossing number.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for k-planar graph.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Can the bounds be further improved? 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Lower bound? For k = 4?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4" name="TextShape 3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blipFill rotWithShape="0">
            <a:blip r:embed="rId1"/>
            <a:stretch>
              <a:fillRect/>
            </a:stretch>
          </a:blipFill>
          <a:ln>
            <a:noFill/>
          </a:ln>
        </p:spPr>
        <p:txBody>
          <a:bodyPr>
            <a:noAutofit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latin typeface="Calibri"/>
              </a:rPr>
              <a:t> 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5" name="CustomShape 4"/>
          <p:cNvSpPr/>
          <p:nvPr/>
        </p:nvSpPr>
        <p:spPr>
          <a:xfrm>
            <a:off x="838080" y="4429800"/>
            <a:ext cx="10515240" cy="1325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rmAutofit/>
          </a:bodyPr>
          <a:p>
            <a:pPr algn="ctr">
              <a:lnSpc>
                <a:spcPct val="90000"/>
              </a:lnSpc>
            </a:pPr>
            <a:r>
              <a:rPr b="0" lang="de-DE" sz="2800" spc="-1" strike="noStrike">
                <a:solidFill>
                  <a:srgbClr val="000000"/>
                </a:solidFill>
                <a:latin typeface="Calibri Light"/>
              </a:rPr>
              <a:t>Thank you!</a:t>
            </a:r>
            <a:endParaRPr b="0" lang="de-DE" sz="2800" spc="-1" strike="noStrike">
              <a:latin typeface="Arial"/>
            </a:endParaRPr>
          </a:p>
        </p:txBody>
      </p:sp>
      <p:sp>
        <p:nvSpPr>
          <p:cNvPr id="186" name="TextShape 5"/>
          <p:cNvSpPr txBox="1"/>
          <p:nvPr/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88BC2F49-5F25-4F7F-BA73-22965F10E7E0}" type="slidenum">
              <a:rPr b="0" lang="de-DE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de-DE" sz="1200" spc="-1" strike="noStrike"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87" dur="indefinite" restart="never" nodeType="tmRoot">
          <p:childTnLst>
            <p:seq>
              <p:cTn id="388" dur="indefinite" nodeType="mainSeq">
                <p:childTnLst>
                  <p:par>
                    <p:cTn id="389" fill="hold">
                      <p:stCondLst>
                        <p:cond delay="indefinite"/>
                      </p:stCondLst>
                      <p:childTnLst>
                        <p:par>
                          <p:cTn id="390" fill="hold">
                            <p:stCondLst>
                              <p:cond delay="0"/>
                            </p:stCondLst>
                            <p:childTnLst>
                              <p:par>
                                <p:cTn id="39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3" fill="hold">
                      <p:stCondLst>
                        <p:cond delay="indefinite"/>
                      </p:stCondLst>
                      <p:childTnLst>
                        <p:par>
                          <p:cTn id="394" fill="hold">
                            <p:stCondLst>
                              <p:cond delay="0"/>
                            </p:stCondLst>
                            <p:childTnLst>
                              <p:par>
                                <p:cTn id="39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7" fill="hold">
                      <p:stCondLst>
                        <p:cond delay="indefinite"/>
                      </p:stCondLst>
                      <p:childTnLst>
                        <p:par>
                          <p:cTn id="398" fill="hold">
                            <p:stCondLst>
                              <p:cond delay="0"/>
                            </p:stCondLst>
                            <p:childTnLst>
                              <p:par>
                                <p:cTn id="39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1" fill="hold">
                      <p:stCondLst>
                        <p:cond delay="indefinite"/>
                      </p:stCondLst>
                      <p:childTnLst>
                        <p:par>
                          <p:cTn id="402" fill="hold">
                            <p:stCondLst>
                              <p:cond delay="0"/>
                            </p:stCondLst>
                            <p:childTnLst>
                              <p:par>
                                <p:cTn id="40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5" fill="hold">
                      <p:stCondLst>
                        <p:cond delay="indefinite"/>
                      </p:stCondLst>
                      <p:childTnLst>
                        <p:par>
                          <p:cTn id="406" fill="hold">
                            <p:stCondLst>
                              <p:cond delay="0"/>
                            </p:stCondLst>
                            <p:childTnLst>
                              <p:par>
                                <p:cTn id="40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9498</TotalTime>
  <Application>Collabora_Office/6.0.10.29$Linux_X86_64 LibreOffice_project/e923ef390a622e9d302d0721976e77b653992e90</Application>
  <Words>374</Words>
  <Paragraphs>77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2020-03-07T18:11:22Z</dcterms:created>
  <dc:creator>Microsoft Office User</dc:creator>
  <dc:description/>
  <dc:language>de-DE</dc:language>
  <cp:lastModifiedBy>Microsoft Office User</cp:lastModifiedBy>
  <dcterms:modified xsi:type="dcterms:W3CDTF">2020-03-16T18:02:21Z</dcterms:modified>
  <cp:revision>70</cp:revision>
  <dc:subject/>
  <dc:title>Simple Topological Drawings of k-planar Graphs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16.0016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Widescreen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9</vt:i4>
  </property>
</Properties>
</file>